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5"/>
  </p:notesMasterIdLst>
  <p:handoutMasterIdLst>
    <p:handoutMasterId r:id="rId16"/>
  </p:handoutMasterIdLst>
  <p:sldIdLst>
    <p:sldId id="389" r:id="rId5"/>
    <p:sldId id="394" r:id="rId6"/>
    <p:sldId id="395" r:id="rId7"/>
    <p:sldId id="396" r:id="rId8"/>
    <p:sldId id="397" r:id="rId9"/>
    <p:sldId id="398" r:id="rId10"/>
    <p:sldId id="399" r:id="rId11"/>
    <p:sldId id="400" r:id="rId12"/>
    <p:sldId id="401" r:id="rId13"/>
    <p:sldId id="40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8/22/2017 10:20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22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22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22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22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22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22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22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22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22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22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Models of Molecular Computation</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References</a:t>
            </a:r>
            <a:endParaRPr lang="en-US" sz="4400" dirty="0"/>
          </a:p>
        </p:txBody>
      </p:sp>
      <p:sp>
        <p:nvSpPr>
          <p:cNvPr id="3" name="Content Placeholder 2"/>
          <p:cNvSpPr>
            <a:spLocks noGrp="1"/>
          </p:cNvSpPr>
          <p:nvPr>
            <p:ph idx="1"/>
          </p:nvPr>
        </p:nvSpPr>
        <p:spPr>
          <a:xfrm>
            <a:off x="152400" y="1123484"/>
            <a:ext cx="8839200" cy="886397"/>
          </a:xfrm>
        </p:spPr>
        <p:txBody>
          <a:bodyPr/>
          <a:lstStyle/>
          <a:p>
            <a:r>
              <a:rPr lang="en-US"/>
              <a:t>Theoretical &amp; Experimental DNA Computation Chapter </a:t>
            </a:r>
            <a:r>
              <a:rPr lang="en-US" smtClean="0"/>
              <a:t>3</a:t>
            </a:r>
            <a:endParaRPr lang="en-US" dirty="0"/>
          </a:p>
        </p:txBody>
      </p:sp>
    </p:spTree>
    <p:extLst>
      <p:ext uri="{BB962C8B-B14F-4D97-AF65-F5344CB8AC3E}">
        <p14:creationId xmlns:p14="http://schemas.microsoft.com/office/powerpoint/2010/main" val="24736059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 Models</a:t>
            </a:r>
            <a:endParaRPr lang="en-US" dirty="0"/>
          </a:p>
        </p:txBody>
      </p:sp>
      <p:sp>
        <p:nvSpPr>
          <p:cNvPr id="3" name="Content Placeholder 2"/>
          <p:cNvSpPr>
            <a:spLocks noGrp="1"/>
          </p:cNvSpPr>
          <p:nvPr>
            <p:ph idx="1"/>
          </p:nvPr>
        </p:nvSpPr>
        <p:spPr>
          <a:xfrm>
            <a:off x="114300" y="1295400"/>
            <a:ext cx="8915400" cy="4038029"/>
          </a:xfrm>
        </p:spPr>
        <p:txBody>
          <a:bodyPr/>
          <a:lstStyle/>
          <a:p>
            <a:pPr algn="just"/>
            <a:r>
              <a:rPr lang="en-US" dirty="0" smtClean="0"/>
              <a:t>Abstract Models described without considering physical implementation</a:t>
            </a:r>
          </a:p>
          <a:p>
            <a:pPr algn="just"/>
            <a:endParaRPr lang="en-US" dirty="0"/>
          </a:p>
          <a:p>
            <a:pPr algn="just"/>
            <a:r>
              <a:rPr lang="en-US" dirty="0" smtClean="0"/>
              <a:t>Implementation varies in following ways:</a:t>
            </a:r>
          </a:p>
          <a:p>
            <a:pPr marL="514350" indent="-514350" algn="just">
              <a:buFont typeface="+mj-lt"/>
              <a:buAutoNum type="arabicPeriod"/>
            </a:pPr>
            <a:r>
              <a:rPr lang="en-US" dirty="0" smtClean="0"/>
              <a:t>Volume of DNA required (Space Complexity)</a:t>
            </a:r>
          </a:p>
          <a:p>
            <a:pPr marL="514350" indent="-514350" algn="just">
              <a:buFont typeface="+mj-lt"/>
              <a:buAutoNum type="arabicPeriod"/>
            </a:pPr>
            <a:r>
              <a:rPr lang="en-US" dirty="0" smtClean="0"/>
              <a:t>Time for each operation, hence the sequence of operation determine time complexity</a:t>
            </a:r>
          </a:p>
          <a:p>
            <a:pPr marL="514350" indent="-514350" algn="just">
              <a:buFont typeface="+mj-lt"/>
              <a:buAutoNum type="arabicPeriod"/>
            </a:pPr>
            <a:r>
              <a:rPr lang="en-US" dirty="0" smtClean="0"/>
              <a:t>Lab techniques have non zero error rate</a:t>
            </a:r>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r>
              <a:rPr lang="en-US" sz="4400" dirty="0" smtClean="0"/>
              <a:t>Categories of DNA Computation Models</a:t>
            </a:r>
            <a:endParaRPr lang="en-US" sz="4400" dirty="0"/>
          </a:p>
        </p:txBody>
      </p:sp>
      <p:sp>
        <p:nvSpPr>
          <p:cNvPr id="3" name="Content Placeholder 2"/>
          <p:cNvSpPr>
            <a:spLocks noGrp="1"/>
          </p:cNvSpPr>
          <p:nvPr>
            <p:ph idx="1"/>
          </p:nvPr>
        </p:nvSpPr>
        <p:spPr>
          <a:xfrm>
            <a:off x="150124" y="1371600"/>
            <a:ext cx="8765275" cy="3151632"/>
          </a:xfrm>
        </p:spPr>
        <p:txBody>
          <a:bodyPr/>
          <a:lstStyle/>
          <a:p>
            <a:pPr algn="just"/>
            <a:r>
              <a:rPr lang="en-US" dirty="0" smtClean="0"/>
              <a:t>Four categories of Models:</a:t>
            </a:r>
          </a:p>
          <a:p>
            <a:pPr algn="just"/>
            <a:endParaRPr lang="en-US" dirty="0"/>
          </a:p>
          <a:p>
            <a:pPr marL="514350" indent="-514350" algn="just">
              <a:buFont typeface="+mj-lt"/>
              <a:buAutoNum type="arabicPeriod"/>
            </a:pPr>
            <a:r>
              <a:rPr lang="en-US" dirty="0" smtClean="0"/>
              <a:t>Filtering</a:t>
            </a:r>
          </a:p>
          <a:p>
            <a:pPr marL="514350" indent="-514350" algn="just">
              <a:buFont typeface="+mj-lt"/>
              <a:buAutoNum type="arabicPeriod"/>
            </a:pPr>
            <a:r>
              <a:rPr lang="en-US" dirty="0" smtClean="0"/>
              <a:t>Splicing</a:t>
            </a:r>
          </a:p>
          <a:p>
            <a:pPr marL="514350" indent="-514350" algn="just">
              <a:buFont typeface="+mj-lt"/>
              <a:buAutoNum type="arabicPeriod"/>
            </a:pPr>
            <a:r>
              <a:rPr lang="en-US" dirty="0" smtClean="0"/>
              <a:t>Constructive</a:t>
            </a:r>
          </a:p>
          <a:p>
            <a:pPr marL="514350" indent="-514350" algn="just">
              <a:buFont typeface="+mj-lt"/>
              <a:buAutoNum type="arabicPeriod"/>
            </a:pPr>
            <a:r>
              <a:rPr lang="en-US" dirty="0" smtClean="0"/>
              <a:t>Membrane</a:t>
            </a:r>
            <a:endParaRPr lang="en-US" dirty="0"/>
          </a:p>
        </p:txBody>
      </p:sp>
    </p:spTree>
    <p:extLst>
      <p:ext uri="{BB962C8B-B14F-4D97-AF65-F5344CB8AC3E}">
        <p14:creationId xmlns:p14="http://schemas.microsoft.com/office/powerpoint/2010/main" val="16289586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Filtering Model</a:t>
            </a:r>
            <a:endParaRPr lang="en-US" sz="4400" dirty="0"/>
          </a:p>
        </p:txBody>
      </p:sp>
      <p:sp>
        <p:nvSpPr>
          <p:cNvPr id="3" name="Content Placeholder 2"/>
          <p:cNvSpPr>
            <a:spLocks noGrp="1"/>
          </p:cNvSpPr>
          <p:nvPr>
            <p:ph idx="1"/>
          </p:nvPr>
        </p:nvSpPr>
        <p:spPr>
          <a:xfrm>
            <a:off x="150124" y="1371600"/>
            <a:ext cx="8765275" cy="2412968"/>
          </a:xfrm>
        </p:spPr>
        <p:txBody>
          <a:bodyPr/>
          <a:lstStyle/>
          <a:p>
            <a:pPr algn="just"/>
            <a:r>
              <a:rPr lang="en-US" dirty="0" smtClean="0"/>
              <a:t>Series of operations on finite multi-sets of strings, which includes all possible solutions</a:t>
            </a:r>
          </a:p>
          <a:p>
            <a:pPr algn="just"/>
            <a:endParaRPr lang="en-US" dirty="0"/>
          </a:p>
          <a:p>
            <a:pPr algn="just"/>
            <a:r>
              <a:rPr lang="en-US" dirty="0" smtClean="0"/>
              <a:t>Computation proceeds by filtering out strings which cannot be a solution</a:t>
            </a:r>
            <a:endParaRPr lang="en-US" dirty="0"/>
          </a:p>
        </p:txBody>
      </p:sp>
    </p:spTree>
    <p:extLst>
      <p:ext uri="{BB962C8B-B14F-4D97-AF65-F5344CB8AC3E}">
        <p14:creationId xmlns:p14="http://schemas.microsoft.com/office/powerpoint/2010/main" val="37620528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Adleman’s</a:t>
            </a:r>
            <a:r>
              <a:rPr lang="en-US" sz="4400" dirty="0" smtClean="0"/>
              <a:t> 3-vertex </a:t>
            </a:r>
            <a:r>
              <a:rPr lang="en-US" sz="4400" dirty="0" err="1" smtClean="0"/>
              <a:t>colorability</a:t>
            </a:r>
            <a:r>
              <a:rPr lang="en-US" sz="4400" dirty="0" smtClean="0"/>
              <a:t> problem</a:t>
            </a:r>
            <a:endParaRPr lang="en-US" sz="4400" dirty="0"/>
          </a:p>
        </p:txBody>
      </p:sp>
      <p:sp>
        <p:nvSpPr>
          <p:cNvPr id="3" name="Content Placeholder 2"/>
          <p:cNvSpPr>
            <a:spLocks noGrp="1"/>
          </p:cNvSpPr>
          <p:nvPr>
            <p:ph idx="1"/>
          </p:nvPr>
        </p:nvSpPr>
        <p:spPr>
          <a:xfrm>
            <a:off x="152400" y="1019669"/>
            <a:ext cx="8915400" cy="2412968"/>
          </a:xfrm>
        </p:spPr>
        <p:txBody>
          <a:bodyPr/>
          <a:lstStyle/>
          <a:p>
            <a:pPr algn="just"/>
            <a:r>
              <a:rPr lang="en-US" dirty="0" smtClean="0"/>
              <a:t>Initially T consists of strings of form c</a:t>
            </a:r>
            <a:r>
              <a:rPr lang="en-US" baseline="-25000" dirty="0" smtClean="0"/>
              <a:t>1</a:t>
            </a:r>
            <a:r>
              <a:rPr lang="en-US" dirty="0" smtClean="0"/>
              <a:t>,c</a:t>
            </a:r>
            <a:r>
              <a:rPr lang="en-US" baseline="-25000" dirty="0" smtClean="0"/>
              <a:t>2</a:t>
            </a:r>
            <a:r>
              <a:rPr lang="en-US" dirty="0" smtClean="0"/>
              <a:t>,…</a:t>
            </a:r>
            <a:r>
              <a:rPr lang="en-US" dirty="0" err="1" smtClean="0"/>
              <a:t>c</a:t>
            </a:r>
            <a:r>
              <a:rPr lang="en-US" baseline="-25000" dirty="0" err="1" smtClean="0"/>
              <a:t>n</a:t>
            </a:r>
            <a:r>
              <a:rPr lang="en-US" baseline="-25000" dirty="0" smtClean="0"/>
              <a:t> </a:t>
            </a:r>
            <a:r>
              <a:rPr lang="en-US" dirty="0" smtClean="0"/>
              <a:t>where c</a:t>
            </a:r>
            <a:r>
              <a:rPr lang="en-US" baseline="-25000" dirty="0" smtClean="0"/>
              <a:t>i</a:t>
            </a:r>
            <a:r>
              <a:rPr lang="en-US" dirty="0" smtClean="0"/>
              <a:t> </a:t>
            </a:r>
            <a:r>
              <a:rPr lang="en-US" dirty="0" smtClean="0">
                <a:latin typeface="Cambria Math" panose="02040503050406030204" pitchFamily="18" charset="0"/>
                <a:ea typeface="Cambria Math" panose="02040503050406030204" pitchFamily="18" charset="0"/>
              </a:rPr>
              <a:t>∊ {</a:t>
            </a:r>
            <a:r>
              <a:rPr lang="en-US" dirty="0" err="1" smtClean="0">
                <a:latin typeface="Cambria Math" panose="02040503050406030204" pitchFamily="18" charset="0"/>
                <a:ea typeface="Cambria Math" panose="02040503050406030204" pitchFamily="18" charset="0"/>
              </a:rPr>
              <a:t>r</a:t>
            </a:r>
            <a:r>
              <a:rPr lang="en-US" baseline="-25000" dirty="0" err="1" smtClean="0">
                <a:latin typeface="Cambria Math" panose="02040503050406030204" pitchFamily="18" charset="0"/>
                <a:ea typeface="Cambria Math" panose="02040503050406030204" pitchFamily="18" charset="0"/>
              </a:rPr>
              <a:t>i</a:t>
            </a:r>
            <a:r>
              <a:rPr lang="en-US" baseline="-25000"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i, </a:t>
            </a:r>
            <a:r>
              <a:rPr lang="en-US" dirty="0" err="1" smtClean="0">
                <a:latin typeface="Cambria Math" panose="02040503050406030204" pitchFamily="18" charset="0"/>
                <a:ea typeface="Cambria Math" panose="02040503050406030204" pitchFamily="18" charset="0"/>
              </a:rPr>
              <a:t>g</a:t>
            </a:r>
            <a:r>
              <a:rPr lang="en-US" baseline="-25000" dirty="0" err="1" smtClean="0">
                <a:latin typeface="Cambria Math" panose="02040503050406030204" pitchFamily="18" charset="0"/>
                <a:ea typeface="Cambria Math" panose="02040503050406030204" pitchFamily="18" charset="0"/>
              </a:rPr>
              <a:t>i</a:t>
            </a:r>
            <a:r>
              <a:rPr lang="en-US" dirty="0" smtClean="0">
                <a:latin typeface="Cambria Math" panose="02040503050406030204" pitchFamily="18" charset="0"/>
                <a:ea typeface="Cambria Math" panose="02040503050406030204" pitchFamily="18" charset="0"/>
              </a:rPr>
              <a:t>} and n is </a:t>
            </a:r>
            <a:r>
              <a:rPr lang="en-US" dirty="0">
                <a:latin typeface="Cambria Math" panose="02040503050406030204" pitchFamily="18" charset="0"/>
                <a:ea typeface="Cambria Math" panose="02040503050406030204" pitchFamily="18" charset="0"/>
              </a:rPr>
              <a:t>|V</a:t>
            </a:r>
            <a:r>
              <a:rPr lang="en-US" dirty="0" smtClean="0">
                <a:latin typeface="Cambria Math" panose="02040503050406030204" pitchFamily="18" charset="0"/>
                <a:ea typeface="Cambria Math" panose="02040503050406030204" pitchFamily="18" charset="0"/>
              </a:rPr>
              <a:t>| i.e. number of vertices </a:t>
            </a:r>
          </a:p>
          <a:p>
            <a:pPr algn="just"/>
            <a:endParaRPr lang="en-US" dirty="0">
              <a:latin typeface="Cambria Math" panose="02040503050406030204" pitchFamily="18" charset="0"/>
              <a:ea typeface="Cambria Math" panose="02040503050406030204" pitchFamily="18" charset="0"/>
            </a:endParaRPr>
          </a:p>
          <a:p>
            <a:pPr algn="just"/>
            <a:r>
              <a:rPr lang="en-US" dirty="0" smtClean="0">
                <a:latin typeface="Cambria Math" panose="02040503050406030204" pitchFamily="18" charset="0"/>
                <a:ea typeface="Cambria Math" panose="02040503050406030204" pitchFamily="18" charset="0"/>
              </a:rPr>
              <a:t>Each string is a possible coloring of graph but not necessarily proper coloring</a:t>
            </a:r>
            <a:endParaRPr lang="en-US" dirty="0"/>
          </a:p>
        </p:txBody>
      </p:sp>
      <p:grpSp>
        <p:nvGrpSpPr>
          <p:cNvPr id="24" name="Group 23"/>
          <p:cNvGrpSpPr/>
          <p:nvPr/>
        </p:nvGrpSpPr>
        <p:grpSpPr>
          <a:xfrm>
            <a:off x="1219200" y="3657600"/>
            <a:ext cx="2677236" cy="2136582"/>
            <a:chOff x="1371600" y="3774413"/>
            <a:chExt cx="2677236" cy="2136582"/>
          </a:xfrm>
        </p:grpSpPr>
        <p:cxnSp>
          <p:nvCxnSpPr>
            <p:cNvPr id="10" name="Straight Connector 9"/>
            <p:cNvCxnSpPr/>
            <p:nvPr/>
          </p:nvCxnSpPr>
          <p:spPr>
            <a:xfrm>
              <a:off x="2143836" y="5606195"/>
              <a:ext cx="1143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71600" y="3774413"/>
              <a:ext cx="2677236" cy="2136582"/>
              <a:chOff x="1208964" y="3073021"/>
              <a:chExt cx="2677236" cy="2136582"/>
            </a:xfrm>
          </p:grpSpPr>
          <p:sp>
            <p:nvSpPr>
              <p:cNvPr id="4" name="Flowchart: Connector 3"/>
              <p:cNvSpPr/>
              <p:nvPr/>
            </p:nvSpPr>
            <p:spPr bwMode="auto">
              <a:xfrm>
                <a:off x="1208964" y="3161120"/>
                <a:ext cx="762000" cy="6096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V</a:t>
                </a:r>
                <a:r>
                  <a:rPr lang="en-US" sz="2300" baseline="-25000" dirty="0" smtClean="0">
                    <a:solidFill>
                      <a:schemeClr val="tx1"/>
                    </a:solidFill>
                    <a:latin typeface="Segoe" pitchFamily="34" charset="0"/>
                  </a:rPr>
                  <a:t>0</a:t>
                </a:r>
                <a:endParaRPr lang="en-US" sz="2300" dirty="0" smtClean="0">
                  <a:solidFill>
                    <a:schemeClr val="tx1"/>
                  </a:solidFill>
                  <a:latin typeface="Segoe" pitchFamily="34" charset="0"/>
                </a:endParaRPr>
              </a:p>
            </p:txBody>
          </p:sp>
          <p:sp>
            <p:nvSpPr>
              <p:cNvPr id="5" name="Flowchart: Connector 4"/>
              <p:cNvSpPr/>
              <p:nvPr/>
            </p:nvSpPr>
            <p:spPr bwMode="auto">
              <a:xfrm>
                <a:off x="2971800" y="3073021"/>
                <a:ext cx="762000" cy="609600"/>
              </a:xfrm>
              <a:prstGeom prst="flowChartConnector">
                <a:avLst/>
              </a:prstGeom>
              <a:solidFill>
                <a:srgbClr val="00B05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V</a:t>
                </a:r>
                <a:r>
                  <a:rPr lang="en-US" sz="2300" baseline="-25000" dirty="0" smtClean="0">
                    <a:solidFill>
                      <a:schemeClr val="tx1"/>
                    </a:solidFill>
                    <a:latin typeface="Segoe" pitchFamily="34" charset="0"/>
                  </a:rPr>
                  <a:t>1</a:t>
                </a:r>
                <a:endParaRPr lang="en-US" sz="2300" dirty="0">
                  <a:solidFill>
                    <a:schemeClr val="tx1"/>
                  </a:solidFill>
                  <a:latin typeface="Segoe" pitchFamily="34" charset="0"/>
                </a:endParaRPr>
              </a:p>
            </p:txBody>
          </p:sp>
          <p:sp>
            <p:nvSpPr>
              <p:cNvPr id="6" name="Flowchart: Connector 5"/>
              <p:cNvSpPr/>
              <p:nvPr/>
            </p:nvSpPr>
            <p:spPr bwMode="auto">
              <a:xfrm>
                <a:off x="1219200" y="4600003"/>
                <a:ext cx="762000" cy="609600"/>
              </a:xfrm>
              <a:prstGeom prst="flowChartConnector">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V</a:t>
                </a:r>
                <a:r>
                  <a:rPr lang="en-US" sz="2300" baseline="-25000" dirty="0" smtClean="0">
                    <a:solidFill>
                      <a:schemeClr val="tx1"/>
                    </a:solidFill>
                    <a:latin typeface="Segoe" pitchFamily="34" charset="0"/>
                  </a:rPr>
                  <a:t>2</a:t>
                </a:r>
                <a:endParaRPr lang="en-US" sz="2300" dirty="0">
                  <a:solidFill>
                    <a:schemeClr val="tx1"/>
                  </a:solidFill>
                  <a:latin typeface="Segoe" pitchFamily="34" charset="0"/>
                </a:endParaRPr>
              </a:p>
            </p:txBody>
          </p:sp>
          <p:sp>
            <p:nvSpPr>
              <p:cNvPr id="7" name="Flowchart: Connector 6"/>
              <p:cNvSpPr/>
              <p:nvPr/>
            </p:nvSpPr>
            <p:spPr bwMode="auto">
              <a:xfrm>
                <a:off x="3124200" y="4547534"/>
                <a:ext cx="762000" cy="609600"/>
              </a:xfrm>
              <a:prstGeom prst="flowChartConnector">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V</a:t>
                </a:r>
                <a:r>
                  <a:rPr lang="en-US" sz="2300" baseline="-25000" dirty="0" smtClean="0">
                    <a:solidFill>
                      <a:schemeClr val="tx1"/>
                    </a:solidFill>
                    <a:latin typeface="Segoe" pitchFamily="34" charset="0"/>
                  </a:rPr>
                  <a:t>3</a:t>
                </a:r>
                <a:endParaRPr lang="en-US" sz="2300" dirty="0">
                  <a:solidFill>
                    <a:schemeClr val="tx1"/>
                  </a:solidFill>
                  <a:latin typeface="Segoe" pitchFamily="34" charset="0"/>
                </a:endParaRPr>
              </a:p>
            </p:txBody>
          </p:sp>
          <p:cxnSp>
            <p:nvCxnSpPr>
              <p:cNvPr id="9" name="Straight Connector 8"/>
              <p:cNvCxnSpPr/>
              <p:nvPr/>
            </p:nvCxnSpPr>
            <p:spPr>
              <a:xfrm>
                <a:off x="1981200" y="3429000"/>
                <a:ext cx="990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a:off x="1939302" y="3620000"/>
                <a:ext cx="1296490" cy="1016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7646" y="3708210"/>
                <a:ext cx="38100" cy="813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 name="Rectangle 21"/>
          <p:cNvSpPr/>
          <p:nvPr/>
        </p:nvSpPr>
        <p:spPr>
          <a:xfrm>
            <a:off x="4224118" y="4196706"/>
            <a:ext cx="2950720" cy="707886"/>
          </a:xfrm>
          <a:prstGeom prst="rect">
            <a:avLst/>
          </a:prstGeom>
        </p:spPr>
        <p:txBody>
          <a:bodyPr wrap="square">
            <a:spAutoFit/>
          </a:bodyPr>
          <a:lstStyle/>
          <a:p>
            <a:r>
              <a:rPr lang="en-US" sz="4000" dirty="0" smtClean="0"/>
              <a:t>b</a:t>
            </a:r>
            <a:r>
              <a:rPr lang="en-US" sz="4000" baseline="-25000" dirty="0" smtClean="0"/>
              <a:t>0 </a:t>
            </a:r>
            <a:r>
              <a:rPr lang="en-US" sz="4000" dirty="0" smtClean="0"/>
              <a:t>g</a:t>
            </a:r>
            <a:r>
              <a:rPr lang="en-US" sz="4000" baseline="-25000" dirty="0" smtClean="0"/>
              <a:t>1</a:t>
            </a:r>
            <a:r>
              <a:rPr lang="en-US" sz="4000" dirty="0" smtClean="0"/>
              <a:t>b</a:t>
            </a:r>
            <a:r>
              <a:rPr lang="en-US" sz="4000" baseline="-25000" dirty="0" smtClean="0"/>
              <a:t>2</a:t>
            </a:r>
            <a:r>
              <a:rPr lang="en-US" sz="4000" dirty="0" smtClean="0"/>
              <a:t>r</a:t>
            </a:r>
            <a:r>
              <a:rPr lang="en-US" sz="4000" baseline="-25000" dirty="0"/>
              <a:t>3</a:t>
            </a:r>
            <a:r>
              <a:rPr lang="en-US" sz="4000" baseline="-25000" dirty="0" smtClean="0"/>
              <a:t> </a:t>
            </a:r>
            <a:endParaRPr lang="en-US" sz="4000" dirty="0"/>
          </a:p>
        </p:txBody>
      </p:sp>
    </p:spTree>
    <p:extLst>
      <p:ext uri="{BB962C8B-B14F-4D97-AF65-F5344CB8AC3E}">
        <p14:creationId xmlns:p14="http://schemas.microsoft.com/office/powerpoint/2010/main" val="38608278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Adleman’s</a:t>
            </a:r>
            <a:r>
              <a:rPr lang="en-US" sz="4400" dirty="0" smtClean="0"/>
              <a:t> 3-vertex </a:t>
            </a:r>
            <a:r>
              <a:rPr lang="en-US" sz="4400" dirty="0" err="1" smtClean="0"/>
              <a:t>colorability</a:t>
            </a:r>
            <a:r>
              <a:rPr lang="en-US" sz="4400" dirty="0" smtClean="0"/>
              <a:t> problem</a:t>
            </a:r>
            <a:endParaRPr lang="en-US" sz="4400" dirty="0"/>
          </a:p>
        </p:txBody>
      </p:sp>
      <p:sp>
        <p:nvSpPr>
          <p:cNvPr id="3" name="Content Placeholder 2"/>
          <p:cNvSpPr>
            <a:spLocks noGrp="1"/>
          </p:cNvSpPr>
          <p:nvPr>
            <p:ph idx="1"/>
          </p:nvPr>
        </p:nvSpPr>
        <p:spPr>
          <a:xfrm>
            <a:off x="457200" y="1676400"/>
            <a:ext cx="8327409" cy="3173818"/>
          </a:xfrm>
        </p:spPr>
        <p:txBody>
          <a:bodyPr/>
          <a:lstStyle/>
          <a:p>
            <a:pPr marL="0" indent="0" algn="just">
              <a:lnSpc>
                <a:spcPct val="150000"/>
              </a:lnSpc>
              <a:buNone/>
            </a:pPr>
            <a:r>
              <a:rPr lang="en-US" dirty="0" smtClean="0"/>
              <a:t>Operations used are:</a:t>
            </a:r>
          </a:p>
          <a:p>
            <a:pPr marL="514350" indent="-514350" algn="just">
              <a:lnSpc>
                <a:spcPct val="150000"/>
              </a:lnSpc>
              <a:buFont typeface="+mj-lt"/>
              <a:buAutoNum type="arabicPeriod"/>
            </a:pPr>
            <a:r>
              <a:rPr lang="en-US" dirty="0" smtClean="0"/>
              <a:t>Separate</a:t>
            </a:r>
          </a:p>
          <a:p>
            <a:pPr marL="514350" indent="-514350" algn="just">
              <a:lnSpc>
                <a:spcPct val="150000"/>
              </a:lnSpc>
              <a:buFont typeface="+mj-lt"/>
              <a:buAutoNum type="arabicPeriod"/>
            </a:pPr>
            <a:r>
              <a:rPr lang="en-US" dirty="0" smtClean="0"/>
              <a:t>Merge</a:t>
            </a:r>
          </a:p>
          <a:p>
            <a:pPr marL="514350" indent="-514350" algn="just">
              <a:lnSpc>
                <a:spcPct val="150000"/>
              </a:lnSpc>
              <a:buFont typeface="+mj-lt"/>
              <a:buAutoNum type="arabicPeriod"/>
            </a:pPr>
            <a:r>
              <a:rPr lang="en-US" dirty="0" smtClean="0"/>
              <a:t>Detect</a:t>
            </a:r>
            <a:endParaRPr lang="en-US" dirty="0"/>
          </a:p>
        </p:txBody>
      </p:sp>
    </p:spTree>
    <p:extLst>
      <p:ext uri="{BB962C8B-B14F-4D97-AF65-F5344CB8AC3E}">
        <p14:creationId xmlns:p14="http://schemas.microsoft.com/office/powerpoint/2010/main" val="19171749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err="1" smtClean="0"/>
              <a:t>Pseudocode</a:t>
            </a:r>
            <a:r>
              <a:rPr lang="en-US" sz="4400" dirty="0" smtClean="0"/>
              <a:t> 3-vertex </a:t>
            </a:r>
            <a:r>
              <a:rPr lang="en-US" sz="4400" dirty="0" err="1" smtClean="0"/>
              <a:t>colorability</a:t>
            </a:r>
            <a:r>
              <a:rPr lang="en-US" sz="4400" dirty="0" smtClean="0"/>
              <a:t> problem</a:t>
            </a:r>
            <a:endParaRPr lang="en-US" sz="4400" dirty="0"/>
          </a:p>
        </p:txBody>
      </p:sp>
      <p:pic>
        <p:nvPicPr>
          <p:cNvPr id="4" name="Picture 3"/>
          <p:cNvPicPr>
            <a:picLocks noChangeAspect="1"/>
          </p:cNvPicPr>
          <p:nvPr/>
        </p:nvPicPr>
        <p:blipFill>
          <a:blip r:embed="rId3"/>
          <a:stretch>
            <a:fillRect/>
          </a:stretch>
        </p:blipFill>
        <p:spPr>
          <a:xfrm>
            <a:off x="304800" y="1219200"/>
            <a:ext cx="7620000" cy="4727813"/>
          </a:xfrm>
          <a:prstGeom prst="rect">
            <a:avLst/>
          </a:prstGeom>
        </p:spPr>
      </p:pic>
    </p:spTree>
    <p:extLst>
      <p:ext uri="{BB962C8B-B14F-4D97-AF65-F5344CB8AC3E}">
        <p14:creationId xmlns:p14="http://schemas.microsoft.com/office/powerpoint/2010/main" val="33325616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Lipton’s Satisfiability Model</a:t>
            </a:r>
            <a:endParaRPr lang="en-US" sz="4400" dirty="0"/>
          </a:p>
        </p:txBody>
      </p:sp>
      <p:sp>
        <p:nvSpPr>
          <p:cNvPr id="3" name="Content Placeholder 2"/>
          <p:cNvSpPr>
            <a:spLocks noGrp="1"/>
          </p:cNvSpPr>
          <p:nvPr>
            <p:ph idx="1"/>
          </p:nvPr>
        </p:nvSpPr>
        <p:spPr>
          <a:xfrm>
            <a:off x="457200" y="1676400"/>
            <a:ext cx="8327409" cy="3173818"/>
          </a:xfrm>
        </p:spPr>
        <p:txBody>
          <a:bodyPr/>
          <a:lstStyle/>
          <a:p>
            <a:pPr marL="0" indent="0" algn="just">
              <a:lnSpc>
                <a:spcPct val="150000"/>
              </a:lnSpc>
              <a:buNone/>
            </a:pPr>
            <a:r>
              <a:rPr lang="en-US" dirty="0" smtClean="0"/>
              <a:t>Operations used are:</a:t>
            </a:r>
          </a:p>
          <a:p>
            <a:pPr marL="514350" indent="-514350" algn="just">
              <a:lnSpc>
                <a:spcPct val="150000"/>
              </a:lnSpc>
              <a:buFont typeface="+mj-lt"/>
              <a:buAutoNum type="arabicPeriod"/>
            </a:pPr>
            <a:r>
              <a:rPr lang="en-US" dirty="0" smtClean="0"/>
              <a:t>Separate</a:t>
            </a:r>
          </a:p>
          <a:p>
            <a:pPr marL="514350" indent="-514350" algn="just">
              <a:lnSpc>
                <a:spcPct val="150000"/>
              </a:lnSpc>
              <a:buFont typeface="+mj-lt"/>
              <a:buAutoNum type="arabicPeriod"/>
            </a:pPr>
            <a:r>
              <a:rPr lang="en-US" dirty="0" smtClean="0"/>
              <a:t>Merge</a:t>
            </a:r>
          </a:p>
          <a:p>
            <a:pPr marL="514350" indent="-514350" algn="just">
              <a:lnSpc>
                <a:spcPct val="150000"/>
              </a:lnSpc>
              <a:buFont typeface="+mj-lt"/>
              <a:buAutoNum type="arabicPeriod"/>
            </a:pPr>
            <a:r>
              <a:rPr lang="en-US" dirty="0" smtClean="0"/>
              <a:t>Detect</a:t>
            </a:r>
            <a:endParaRPr lang="en-US" dirty="0"/>
          </a:p>
        </p:txBody>
      </p:sp>
    </p:spTree>
    <p:extLst>
      <p:ext uri="{BB962C8B-B14F-4D97-AF65-F5344CB8AC3E}">
        <p14:creationId xmlns:p14="http://schemas.microsoft.com/office/powerpoint/2010/main" val="41013887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pPr algn="ctr"/>
            <a:r>
              <a:rPr lang="en-US" sz="4400" dirty="0" smtClean="0"/>
              <a:t>Lipton’s Satisfiability Model </a:t>
            </a:r>
            <a:r>
              <a:rPr lang="en-US" sz="4400" dirty="0" err="1"/>
              <a:t>P</a:t>
            </a:r>
            <a:r>
              <a:rPr lang="en-US" sz="4400" dirty="0" err="1" smtClean="0"/>
              <a:t>seudocode</a:t>
            </a:r>
            <a:endParaRPr lang="en-US" sz="4400" dirty="0"/>
          </a:p>
        </p:txBody>
      </p:sp>
      <p:sp>
        <p:nvSpPr>
          <p:cNvPr id="3" name="Content Placeholder 2"/>
          <p:cNvSpPr>
            <a:spLocks noGrp="1"/>
          </p:cNvSpPr>
          <p:nvPr>
            <p:ph idx="1"/>
          </p:nvPr>
        </p:nvSpPr>
        <p:spPr>
          <a:xfrm>
            <a:off x="152400" y="1123484"/>
            <a:ext cx="8839200" cy="984885"/>
          </a:xfrm>
        </p:spPr>
        <p:txBody>
          <a:bodyPr/>
          <a:lstStyle/>
          <a:p>
            <a:pPr marL="0" indent="0" algn="just">
              <a:lnSpc>
                <a:spcPct val="100000"/>
              </a:lnSpc>
              <a:buNone/>
            </a:pPr>
            <a:r>
              <a:rPr lang="en-US" dirty="0" smtClean="0"/>
              <a:t>For a formula I having clauses C</a:t>
            </a:r>
            <a:r>
              <a:rPr lang="en-US" baseline="-25000" dirty="0" smtClean="0"/>
              <a:t>1…</a:t>
            </a:r>
            <a:r>
              <a:rPr lang="en-US" dirty="0" err="1" smtClean="0"/>
              <a:t>C</a:t>
            </a:r>
            <a:r>
              <a:rPr lang="en-US" baseline="-25000" dirty="0" err="1" smtClean="0"/>
              <a:t>n</a:t>
            </a:r>
            <a:r>
              <a:rPr lang="en-US" dirty="0" smtClean="0"/>
              <a:t>. Each clause has variable v</a:t>
            </a:r>
            <a:r>
              <a:rPr lang="en-US" baseline="-25000" dirty="0" smtClean="0"/>
              <a:t>1...</a:t>
            </a:r>
            <a:r>
              <a:rPr lang="en-US" dirty="0" err="1"/>
              <a:t>v</a:t>
            </a:r>
            <a:r>
              <a:rPr lang="en-US" baseline="-25000" dirty="0" err="1" smtClean="0"/>
              <a:t>n</a:t>
            </a:r>
            <a:endParaRPr lang="en-US" baseline="-25000" dirty="0"/>
          </a:p>
        </p:txBody>
      </p:sp>
      <p:pic>
        <p:nvPicPr>
          <p:cNvPr id="4" name="Picture 3"/>
          <p:cNvPicPr>
            <a:picLocks noChangeAspect="1"/>
          </p:cNvPicPr>
          <p:nvPr/>
        </p:nvPicPr>
        <p:blipFill>
          <a:blip r:embed="rId3"/>
          <a:stretch>
            <a:fillRect/>
          </a:stretch>
        </p:blipFill>
        <p:spPr>
          <a:xfrm>
            <a:off x="609600" y="2392267"/>
            <a:ext cx="6858000" cy="3388957"/>
          </a:xfrm>
          <a:prstGeom prst="rect">
            <a:avLst/>
          </a:prstGeom>
        </p:spPr>
      </p:pic>
    </p:spTree>
    <p:extLst>
      <p:ext uri="{BB962C8B-B14F-4D97-AF65-F5344CB8AC3E}">
        <p14:creationId xmlns:p14="http://schemas.microsoft.com/office/powerpoint/2010/main" val="389946754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5830</TotalTime>
  <Words>296</Words>
  <Application>Microsoft Office PowerPoint</Application>
  <PresentationFormat>On-screen Show (4:3)</PresentationFormat>
  <Paragraphs>48</Paragraphs>
  <Slides>10</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Cambria Math</vt:lpstr>
      <vt:lpstr>Courier New</vt:lpstr>
      <vt:lpstr>Segoe</vt:lpstr>
      <vt:lpstr>Times New Roman</vt:lpstr>
      <vt:lpstr>Wingdings</vt:lpstr>
      <vt:lpstr>1_White with Blue Bar Segoe Template_TP10286789</vt:lpstr>
      <vt:lpstr>White with Courier font for code slides</vt:lpstr>
      <vt:lpstr>2_White with Blue Bar Segoe Template_TP10286789</vt:lpstr>
      <vt:lpstr>Models of Molecular Computation</vt:lpstr>
      <vt:lpstr>Abstract Models</vt:lpstr>
      <vt:lpstr>Categories of DNA Computation Models</vt:lpstr>
      <vt:lpstr>Filtering Model</vt:lpstr>
      <vt:lpstr>Adleman’s 3-vertex colorability problem</vt:lpstr>
      <vt:lpstr>Adleman’s 3-vertex colorability problem</vt:lpstr>
      <vt:lpstr>Pseudocode 3-vertex colorability problem</vt:lpstr>
      <vt:lpstr>Lipton’s Satisfiability Model</vt:lpstr>
      <vt:lpstr>Lipton’s Satisfiability Model Pseudocode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1164</cp:revision>
  <dcterms:created xsi:type="dcterms:W3CDTF">2016-05-11T06:01:51Z</dcterms:created>
  <dcterms:modified xsi:type="dcterms:W3CDTF">2017-08-22T06:54:54Z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