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20"/>
  </p:notesMasterIdLst>
  <p:handoutMasterIdLst>
    <p:handoutMasterId r:id="rId21"/>
  </p:handoutMasterIdLst>
  <p:sldIdLst>
    <p:sldId id="389" r:id="rId5"/>
    <p:sldId id="394" r:id="rId6"/>
    <p:sldId id="398" r:id="rId7"/>
    <p:sldId id="400" r:id="rId8"/>
    <p:sldId id="401" r:id="rId9"/>
    <p:sldId id="399" r:id="rId10"/>
    <p:sldId id="402" r:id="rId11"/>
    <p:sldId id="410" r:id="rId12"/>
    <p:sldId id="403" r:id="rId13"/>
    <p:sldId id="404" r:id="rId14"/>
    <p:sldId id="405" r:id="rId15"/>
    <p:sldId id="406" r:id="rId16"/>
    <p:sldId id="407" r:id="rId17"/>
    <p:sldId id="408" r:id="rId18"/>
    <p:sldId id="40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434" autoAdjust="0"/>
  </p:normalViewPr>
  <p:slideViewPr>
    <p:cSldViewPr>
      <p:cViewPr varScale="1">
        <p:scale>
          <a:sx n="70" d="100"/>
          <a:sy n="70"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2.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8/23/2017 1:51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23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23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23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23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23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23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23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23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23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23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Sticker Model</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Sticker Model Approach (3)</a:t>
            </a:r>
            <a:endParaRPr lang="en-US" sz="4400" dirty="0"/>
          </a:p>
        </p:txBody>
      </p:sp>
      <p:sp>
        <p:nvSpPr>
          <p:cNvPr id="3" name="Content Placeholder 2"/>
          <p:cNvSpPr>
            <a:spLocks noGrp="1"/>
          </p:cNvSpPr>
          <p:nvPr>
            <p:ph idx="1"/>
          </p:nvPr>
        </p:nvSpPr>
        <p:spPr>
          <a:xfrm>
            <a:off x="188794" y="839586"/>
            <a:ext cx="3545006" cy="662361"/>
          </a:xfrm>
        </p:spPr>
        <p:txBody>
          <a:bodyPr/>
          <a:lstStyle/>
          <a:p>
            <a:pPr marL="0" indent="0" algn="just">
              <a:lnSpc>
                <a:spcPct val="150000"/>
              </a:lnSpc>
              <a:buNone/>
            </a:pPr>
            <a:endParaRPr lang="en-US" dirty="0"/>
          </a:p>
        </p:txBody>
      </p:sp>
      <p:pic>
        <p:nvPicPr>
          <p:cNvPr id="4" name="Picture 3"/>
          <p:cNvPicPr>
            <a:picLocks noChangeAspect="1"/>
          </p:cNvPicPr>
          <p:nvPr/>
        </p:nvPicPr>
        <p:blipFill>
          <a:blip r:embed="rId3"/>
          <a:stretch>
            <a:fillRect/>
          </a:stretch>
        </p:blipFill>
        <p:spPr>
          <a:xfrm>
            <a:off x="457201" y="990600"/>
            <a:ext cx="8305800" cy="5229225"/>
          </a:xfrm>
          <a:prstGeom prst="rect">
            <a:avLst/>
          </a:prstGeom>
        </p:spPr>
      </p:pic>
    </p:spTree>
    <p:extLst>
      <p:ext uri="{BB962C8B-B14F-4D97-AF65-F5344CB8AC3E}">
        <p14:creationId xmlns:p14="http://schemas.microsoft.com/office/powerpoint/2010/main" val="21779928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err="1" smtClean="0"/>
              <a:t>Pseudocode</a:t>
            </a:r>
            <a:r>
              <a:rPr lang="en-US" sz="4400" dirty="0" smtClean="0"/>
              <a:t> (1)</a:t>
            </a:r>
            <a:endParaRPr lang="en-US" sz="4400" dirty="0"/>
          </a:p>
        </p:txBody>
      </p:sp>
      <p:sp>
        <p:nvSpPr>
          <p:cNvPr id="3" name="Content Placeholder 2"/>
          <p:cNvSpPr>
            <a:spLocks noGrp="1"/>
          </p:cNvSpPr>
          <p:nvPr>
            <p:ph idx="1"/>
          </p:nvPr>
        </p:nvSpPr>
        <p:spPr>
          <a:xfrm>
            <a:off x="188794" y="839586"/>
            <a:ext cx="3545006" cy="662361"/>
          </a:xfrm>
        </p:spPr>
        <p:txBody>
          <a:bodyPr/>
          <a:lstStyle/>
          <a:p>
            <a:pPr marL="0" indent="0" algn="just">
              <a:lnSpc>
                <a:spcPct val="150000"/>
              </a:lnSpc>
              <a:buNone/>
            </a:pPr>
            <a:endParaRPr lang="en-US" dirty="0"/>
          </a:p>
        </p:txBody>
      </p:sp>
      <p:pic>
        <p:nvPicPr>
          <p:cNvPr id="5" name="Picture 4"/>
          <p:cNvPicPr>
            <a:picLocks noChangeAspect="1"/>
          </p:cNvPicPr>
          <p:nvPr/>
        </p:nvPicPr>
        <p:blipFill>
          <a:blip r:embed="rId3"/>
          <a:stretch>
            <a:fillRect/>
          </a:stretch>
        </p:blipFill>
        <p:spPr>
          <a:xfrm>
            <a:off x="457200" y="1427375"/>
            <a:ext cx="8250702" cy="3886200"/>
          </a:xfrm>
          <a:prstGeom prst="rect">
            <a:avLst/>
          </a:prstGeom>
        </p:spPr>
      </p:pic>
    </p:spTree>
    <p:extLst>
      <p:ext uri="{BB962C8B-B14F-4D97-AF65-F5344CB8AC3E}">
        <p14:creationId xmlns:p14="http://schemas.microsoft.com/office/powerpoint/2010/main" val="29527597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err="1" smtClean="0"/>
              <a:t>Pseudocode</a:t>
            </a:r>
            <a:r>
              <a:rPr lang="en-US" sz="4400" dirty="0" smtClean="0"/>
              <a:t> (2)</a:t>
            </a:r>
            <a:endParaRPr lang="en-US" sz="4400" dirty="0"/>
          </a:p>
        </p:txBody>
      </p:sp>
      <p:pic>
        <p:nvPicPr>
          <p:cNvPr id="4" name="Picture 3"/>
          <p:cNvPicPr>
            <a:picLocks noChangeAspect="1"/>
          </p:cNvPicPr>
          <p:nvPr/>
        </p:nvPicPr>
        <p:blipFill>
          <a:blip r:embed="rId3"/>
          <a:stretch>
            <a:fillRect/>
          </a:stretch>
        </p:blipFill>
        <p:spPr>
          <a:xfrm>
            <a:off x="533400" y="1600200"/>
            <a:ext cx="6334754" cy="1800225"/>
          </a:xfrm>
          <a:prstGeom prst="rect">
            <a:avLst/>
          </a:prstGeom>
        </p:spPr>
      </p:pic>
    </p:spTree>
    <p:extLst>
      <p:ext uri="{BB962C8B-B14F-4D97-AF65-F5344CB8AC3E}">
        <p14:creationId xmlns:p14="http://schemas.microsoft.com/office/powerpoint/2010/main" val="316751180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err="1" smtClean="0"/>
              <a:t>Pseudocode</a:t>
            </a:r>
            <a:r>
              <a:rPr lang="en-US" sz="4400" dirty="0" smtClean="0"/>
              <a:t> (3)</a:t>
            </a:r>
            <a:endParaRPr lang="en-US" sz="4400" dirty="0"/>
          </a:p>
        </p:txBody>
      </p:sp>
      <p:pic>
        <p:nvPicPr>
          <p:cNvPr id="5" name="Picture 4"/>
          <p:cNvPicPr>
            <a:picLocks noChangeAspect="1"/>
          </p:cNvPicPr>
          <p:nvPr/>
        </p:nvPicPr>
        <p:blipFill>
          <a:blip r:embed="rId3"/>
          <a:stretch>
            <a:fillRect/>
          </a:stretch>
        </p:blipFill>
        <p:spPr>
          <a:xfrm>
            <a:off x="381000" y="1676400"/>
            <a:ext cx="7072313" cy="3429000"/>
          </a:xfrm>
          <a:prstGeom prst="rect">
            <a:avLst/>
          </a:prstGeom>
        </p:spPr>
      </p:pic>
    </p:spTree>
    <p:extLst>
      <p:ext uri="{BB962C8B-B14F-4D97-AF65-F5344CB8AC3E}">
        <p14:creationId xmlns:p14="http://schemas.microsoft.com/office/powerpoint/2010/main" val="3520228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Output</a:t>
            </a:r>
            <a:endParaRPr lang="en-US" sz="4400" dirty="0"/>
          </a:p>
        </p:txBody>
      </p:sp>
      <p:pic>
        <p:nvPicPr>
          <p:cNvPr id="3" name="Picture 2"/>
          <p:cNvPicPr>
            <a:picLocks noChangeAspect="1"/>
          </p:cNvPicPr>
          <p:nvPr/>
        </p:nvPicPr>
        <p:blipFill>
          <a:blip r:embed="rId3"/>
          <a:stretch>
            <a:fillRect/>
          </a:stretch>
        </p:blipFill>
        <p:spPr>
          <a:xfrm>
            <a:off x="533400" y="1676400"/>
            <a:ext cx="5623560" cy="2057400"/>
          </a:xfrm>
          <a:prstGeom prst="rect">
            <a:avLst/>
          </a:prstGeom>
        </p:spPr>
      </p:pic>
    </p:spTree>
    <p:extLst>
      <p:ext uri="{BB962C8B-B14F-4D97-AF65-F5344CB8AC3E}">
        <p14:creationId xmlns:p14="http://schemas.microsoft.com/office/powerpoint/2010/main" val="258110272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References</a:t>
            </a:r>
            <a:endParaRPr lang="en-US" sz="4400" dirty="0"/>
          </a:p>
        </p:txBody>
      </p:sp>
      <p:sp>
        <p:nvSpPr>
          <p:cNvPr id="4" name="Rectangle 3"/>
          <p:cNvSpPr/>
          <p:nvPr/>
        </p:nvSpPr>
        <p:spPr>
          <a:xfrm>
            <a:off x="381000" y="1371600"/>
            <a:ext cx="8382000" cy="1077218"/>
          </a:xfrm>
          <a:prstGeom prst="rect">
            <a:avLst/>
          </a:prstGeom>
        </p:spPr>
        <p:txBody>
          <a:bodyPr wrap="square">
            <a:spAutoFit/>
          </a:bodyPr>
          <a:lstStyle/>
          <a:p>
            <a:r>
              <a:rPr lang="en-US" sz="3200" dirty="0"/>
              <a:t>Theoretical &amp; Experimental DNA Computation Chapter 3</a:t>
            </a:r>
          </a:p>
        </p:txBody>
      </p:sp>
    </p:spTree>
    <p:extLst>
      <p:ext uri="{BB962C8B-B14F-4D97-AF65-F5344CB8AC3E}">
        <p14:creationId xmlns:p14="http://schemas.microsoft.com/office/powerpoint/2010/main" val="299033209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Sticker Model</a:t>
            </a:r>
            <a:endParaRPr lang="en-US" dirty="0"/>
          </a:p>
        </p:txBody>
      </p:sp>
      <p:sp>
        <p:nvSpPr>
          <p:cNvPr id="3" name="Content Placeholder 2"/>
          <p:cNvSpPr>
            <a:spLocks noGrp="1"/>
          </p:cNvSpPr>
          <p:nvPr>
            <p:ph idx="1"/>
          </p:nvPr>
        </p:nvSpPr>
        <p:spPr>
          <a:xfrm>
            <a:off x="114300" y="1295400"/>
            <a:ext cx="8915400" cy="5121402"/>
          </a:xfrm>
        </p:spPr>
        <p:txBody>
          <a:bodyPr/>
          <a:lstStyle/>
          <a:p>
            <a:pPr algn="just"/>
            <a:r>
              <a:rPr lang="en-US" dirty="0" smtClean="0"/>
              <a:t>Filtering Model</a:t>
            </a:r>
          </a:p>
          <a:p>
            <a:pPr algn="just"/>
            <a:endParaRPr lang="en-US" dirty="0"/>
          </a:p>
          <a:p>
            <a:pPr algn="just"/>
            <a:r>
              <a:rPr lang="en-US" dirty="0" smtClean="0"/>
              <a:t>Operations are performed on </a:t>
            </a:r>
            <a:r>
              <a:rPr lang="en-US" dirty="0" err="1" smtClean="0"/>
              <a:t>multiset</a:t>
            </a:r>
            <a:r>
              <a:rPr lang="en-US" dirty="0" smtClean="0"/>
              <a:t> of strings over binary alphabets { 0, </a:t>
            </a:r>
            <a:r>
              <a:rPr lang="en-US" dirty="0" smtClean="0"/>
              <a:t>1 }</a:t>
            </a:r>
            <a:endParaRPr lang="en-US" dirty="0" smtClean="0"/>
          </a:p>
          <a:p>
            <a:pPr algn="just"/>
            <a:endParaRPr lang="en-US" dirty="0"/>
          </a:p>
          <a:p>
            <a:pPr algn="just"/>
            <a:r>
              <a:rPr lang="en-US" dirty="0" smtClean="0"/>
              <a:t>Memory strands of length n consists of k non overlapping substrings of length m </a:t>
            </a:r>
          </a:p>
          <a:p>
            <a:pPr algn="just"/>
            <a:endParaRPr lang="en-US" dirty="0"/>
          </a:p>
          <a:p>
            <a:pPr algn="just"/>
            <a:r>
              <a:rPr lang="en-US" dirty="0" smtClean="0"/>
              <a:t>Each </a:t>
            </a:r>
            <a:r>
              <a:rPr lang="en-US" dirty="0" err="1" smtClean="0"/>
              <a:t>substrand</a:t>
            </a:r>
            <a:r>
              <a:rPr lang="en-US" dirty="0" smtClean="0"/>
              <a:t> corresponds to a Boolean variable</a:t>
            </a:r>
          </a:p>
          <a:p>
            <a:pPr algn="just"/>
            <a:endParaRPr lang="en-US" dirty="0"/>
          </a:p>
        </p:txBody>
      </p:sp>
    </p:spTree>
    <p:extLst>
      <p:ext uri="{BB962C8B-B14F-4D97-AF65-F5344CB8AC3E}">
        <p14:creationId xmlns:p14="http://schemas.microsoft.com/office/powerpoint/2010/main" val="455623470"/>
      </p:ext>
    </p:ext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Operations in Sticker Model</a:t>
            </a:r>
            <a:endParaRPr lang="en-US" sz="4400" dirty="0"/>
          </a:p>
        </p:txBody>
      </p:sp>
      <p:sp>
        <p:nvSpPr>
          <p:cNvPr id="3" name="Content Placeholder 2"/>
          <p:cNvSpPr>
            <a:spLocks noGrp="1"/>
          </p:cNvSpPr>
          <p:nvPr>
            <p:ph idx="1"/>
          </p:nvPr>
        </p:nvSpPr>
        <p:spPr>
          <a:xfrm>
            <a:off x="152400" y="1447800"/>
            <a:ext cx="8839200" cy="3988784"/>
          </a:xfrm>
        </p:spPr>
        <p:txBody>
          <a:bodyPr/>
          <a:lstStyle/>
          <a:p>
            <a:pPr marL="514350" indent="-514350" algn="just">
              <a:lnSpc>
                <a:spcPct val="150000"/>
              </a:lnSpc>
              <a:buFont typeface="+mj-lt"/>
              <a:buAutoNum type="arabicPeriod"/>
            </a:pPr>
            <a:r>
              <a:rPr lang="en-US" dirty="0" smtClean="0"/>
              <a:t>Separate (</a:t>
            </a:r>
            <a:r>
              <a:rPr lang="en-US" dirty="0" err="1" smtClean="0"/>
              <a:t>N,i</a:t>
            </a:r>
            <a:r>
              <a:rPr lang="en-US" dirty="0" smtClean="0"/>
              <a:t>): creates +(</a:t>
            </a:r>
            <a:r>
              <a:rPr lang="en-US" dirty="0" err="1" smtClean="0"/>
              <a:t>N,i</a:t>
            </a:r>
            <a:r>
              <a:rPr lang="en-US" dirty="0" smtClean="0"/>
              <a:t>) where </a:t>
            </a:r>
            <a:r>
              <a:rPr lang="en-US" dirty="0" err="1" smtClean="0"/>
              <a:t>i</a:t>
            </a:r>
            <a:r>
              <a:rPr lang="en-US" baseline="30000" dirty="0" err="1" smtClean="0"/>
              <a:t>th</a:t>
            </a:r>
            <a:r>
              <a:rPr lang="en-US" dirty="0" smtClean="0"/>
              <a:t> bit set on &amp;			                –(</a:t>
            </a:r>
            <a:r>
              <a:rPr lang="en-US" dirty="0" err="1" smtClean="0"/>
              <a:t>N,i</a:t>
            </a:r>
            <a:r>
              <a:rPr lang="en-US" dirty="0" smtClean="0"/>
              <a:t>) where </a:t>
            </a:r>
            <a:r>
              <a:rPr lang="en-US" dirty="0" err="1" smtClean="0"/>
              <a:t>i</a:t>
            </a:r>
            <a:r>
              <a:rPr lang="en-US" baseline="30000" dirty="0" err="1" smtClean="0"/>
              <a:t>th</a:t>
            </a:r>
            <a:r>
              <a:rPr lang="en-US" dirty="0" smtClean="0"/>
              <a:t>  bit is set off</a:t>
            </a:r>
          </a:p>
          <a:p>
            <a:pPr marL="514350" indent="-514350" algn="just">
              <a:lnSpc>
                <a:spcPct val="150000"/>
              </a:lnSpc>
              <a:buFont typeface="+mj-lt"/>
              <a:buAutoNum type="arabicPeriod"/>
            </a:pPr>
            <a:r>
              <a:rPr lang="en-US" dirty="0" smtClean="0"/>
              <a:t>Merge (N1,N2) : Merges N1 and N2</a:t>
            </a:r>
          </a:p>
          <a:p>
            <a:pPr marL="514350" indent="-514350" algn="just">
              <a:lnSpc>
                <a:spcPct val="150000"/>
              </a:lnSpc>
              <a:buFont typeface="+mj-lt"/>
              <a:buAutoNum type="arabicPeriod"/>
            </a:pPr>
            <a:r>
              <a:rPr lang="en-US" dirty="0" smtClean="0"/>
              <a:t>Set (</a:t>
            </a:r>
            <a:r>
              <a:rPr lang="en-US" dirty="0" err="1" smtClean="0"/>
              <a:t>N,i</a:t>
            </a:r>
            <a:r>
              <a:rPr lang="en-US" dirty="0" smtClean="0"/>
              <a:t>) : Sets </a:t>
            </a:r>
            <a:r>
              <a:rPr lang="en-US" dirty="0" err="1" smtClean="0"/>
              <a:t>i</a:t>
            </a:r>
            <a:r>
              <a:rPr lang="en-US" baseline="30000" dirty="0" err="1" smtClean="0"/>
              <a:t>th</a:t>
            </a:r>
            <a:r>
              <a:rPr lang="en-US" dirty="0" smtClean="0"/>
              <a:t> bit of all strands in N to 1</a:t>
            </a:r>
          </a:p>
          <a:p>
            <a:pPr marL="514350" indent="-514350" algn="just">
              <a:lnSpc>
                <a:spcPct val="150000"/>
              </a:lnSpc>
              <a:buFont typeface="+mj-lt"/>
              <a:buAutoNum type="arabicPeriod"/>
            </a:pPr>
            <a:r>
              <a:rPr lang="en-US" dirty="0" smtClean="0"/>
              <a:t>Clear(</a:t>
            </a:r>
            <a:r>
              <a:rPr lang="en-US" dirty="0" err="1" smtClean="0"/>
              <a:t>N,i</a:t>
            </a:r>
            <a:r>
              <a:rPr lang="en-US" dirty="0" smtClean="0"/>
              <a:t>) : </a:t>
            </a:r>
            <a:r>
              <a:rPr lang="en-US" dirty="0"/>
              <a:t>Sets </a:t>
            </a:r>
            <a:r>
              <a:rPr lang="en-US" dirty="0" err="1"/>
              <a:t>i</a:t>
            </a:r>
            <a:r>
              <a:rPr lang="en-US" baseline="30000" dirty="0" err="1"/>
              <a:t>th</a:t>
            </a:r>
            <a:r>
              <a:rPr lang="en-US" dirty="0"/>
              <a:t> bit of all strands in N to 0</a:t>
            </a:r>
          </a:p>
        </p:txBody>
      </p:sp>
    </p:spTree>
    <p:extLst>
      <p:ext uri="{BB962C8B-B14F-4D97-AF65-F5344CB8AC3E}">
        <p14:creationId xmlns:p14="http://schemas.microsoft.com/office/powerpoint/2010/main" val="1917174930"/>
      </p:ext>
    </p:extLst>
  </p:cSld>
  <p:clrMapOvr>
    <a:overrideClrMapping bg1="lt1" tx1="dk1" bg2="lt2" tx2="dk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a:t>Initial Set up</a:t>
            </a:r>
          </a:p>
        </p:txBody>
      </p:sp>
      <p:sp>
        <p:nvSpPr>
          <p:cNvPr id="3" name="Content Placeholder 2"/>
          <p:cNvSpPr>
            <a:spLocks noGrp="1"/>
          </p:cNvSpPr>
          <p:nvPr>
            <p:ph idx="1"/>
          </p:nvPr>
        </p:nvSpPr>
        <p:spPr>
          <a:xfrm>
            <a:off x="235424" y="1066800"/>
            <a:ext cx="8527576" cy="4419600"/>
          </a:xfrm>
        </p:spPr>
        <p:txBody>
          <a:bodyPr/>
          <a:lstStyle/>
          <a:p>
            <a:pPr algn="just">
              <a:lnSpc>
                <a:spcPct val="150000"/>
              </a:lnSpc>
            </a:pPr>
            <a:r>
              <a:rPr lang="en-US" sz="2800" dirty="0" smtClean="0"/>
              <a:t>Initial input consists of library of memory strands A(</a:t>
            </a:r>
            <a:r>
              <a:rPr lang="en-US" sz="2800" dirty="0" err="1" smtClean="0"/>
              <a:t>k,l</a:t>
            </a:r>
            <a:r>
              <a:rPr lang="en-US" sz="2800" dirty="0" smtClean="0"/>
              <a:t>)</a:t>
            </a:r>
            <a:endParaRPr lang="en-US" sz="2800" dirty="0"/>
          </a:p>
          <a:p>
            <a:pPr algn="just">
              <a:lnSpc>
                <a:spcPct val="150000"/>
              </a:lnSpc>
            </a:pPr>
            <a:r>
              <a:rPr lang="en-US" sz="2800" dirty="0" smtClean="0"/>
              <a:t>Comprises of k </a:t>
            </a:r>
            <a:r>
              <a:rPr lang="en-US" sz="2800" dirty="0" err="1" smtClean="0"/>
              <a:t>substrands</a:t>
            </a:r>
            <a:r>
              <a:rPr lang="en-US" sz="2800" dirty="0" smtClean="0"/>
              <a:t> 1</a:t>
            </a:r>
            <a:r>
              <a:rPr lang="en-US" sz="2800" dirty="0" smtClean="0">
                <a:latin typeface="Cambria Math" panose="02040503050406030204" pitchFamily="18" charset="0"/>
                <a:ea typeface="Cambria Math" panose="02040503050406030204" pitchFamily="18" charset="0"/>
              </a:rPr>
              <a:t>≤ l ≤k</a:t>
            </a:r>
            <a:endParaRPr lang="en-US" sz="2800" dirty="0">
              <a:latin typeface="Cambria Math" panose="02040503050406030204" pitchFamily="18" charset="0"/>
              <a:ea typeface="Cambria Math" panose="02040503050406030204" pitchFamily="18" charset="0"/>
            </a:endParaRPr>
          </a:p>
          <a:p>
            <a:pPr algn="just">
              <a:lnSpc>
                <a:spcPct val="150000"/>
              </a:lnSpc>
            </a:pPr>
            <a:r>
              <a:rPr lang="en-US" sz="2800" dirty="0" smtClean="0">
                <a:latin typeface="Cambria Math" panose="02040503050406030204" pitchFamily="18" charset="0"/>
                <a:ea typeface="Cambria Math" panose="02040503050406030204" pitchFamily="18" charset="0"/>
              </a:rPr>
              <a:t>First l </a:t>
            </a:r>
            <a:r>
              <a:rPr lang="en-US" sz="2800" dirty="0" err="1" smtClean="0">
                <a:latin typeface="Cambria Math" panose="02040503050406030204" pitchFamily="18" charset="0"/>
                <a:ea typeface="Cambria Math" panose="02040503050406030204" pitchFamily="18" charset="0"/>
              </a:rPr>
              <a:t>substrands</a:t>
            </a:r>
            <a:r>
              <a:rPr lang="en-US" sz="2800" dirty="0" smtClean="0">
                <a:latin typeface="Cambria Math" panose="02040503050406030204" pitchFamily="18" charset="0"/>
                <a:ea typeface="Cambria Math" panose="02040503050406030204" pitchFamily="18" charset="0"/>
              </a:rPr>
              <a:t> maybe turned off / on</a:t>
            </a:r>
          </a:p>
          <a:p>
            <a:pPr algn="just">
              <a:lnSpc>
                <a:spcPct val="150000"/>
              </a:lnSpc>
            </a:pPr>
            <a:r>
              <a:rPr lang="en-US" sz="2800" dirty="0" smtClean="0">
                <a:latin typeface="Cambria Math" panose="02040503050406030204" pitchFamily="18" charset="0"/>
                <a:ea typeface="Cambria Math" panose="02040503050406030204" pitchFamily="18" charset="0"/>
              </a:rPr>
              <a:t>The last (k-l) </a:t>
            </a:r>
            <a:r>
              <a:rPr lang="en-US" sz="2800" dirty="0" err="1" smtClean="0">
                <a:latin typeface="Cambria Math" panose="02040503050406030204" pitchFamily="18" charset="0"/>
                <a:ea typeface="Cambria Math" panose="02040503050406030204" pitchFamily="18" charset="0"/>
              </a:rPr>
              <a:t>substrands</a:t>
            </a:r>
            <a:r>
              <a:rPr lang="en-US" sz="2800" dirty="0" smtClean="0">
                <a:latin typeface="Cambria Math" panose="02040503050406030204" pitchFamily="18" charset="0"/>
                <a:ea typeface="Cambria Math" panose="02040503050406030204" pitchFamily="18" charset="0"/>
              </a:rPr>
              <a:t> are turned off</a:t>
            </a:r>
          </a:p>
          <a:p>
            <a:pPr algn="just">
              <a:lnSpc>
                <a:spcPct val="150000"/>
              </a:lnSpc>
            </a:pPr>
            <a:r>
              <a:rPr lang="en-US" sz="2800" dirty="0" smtClean="0">
                <a:latin typeface="Cambria Math" panose="02040503050406030204" pitchFamily="18" charset="0"/>
                <a:ea typeface="Cambria Math" panose="02040503050406030204" pitchFamily="18" charset="0"/>
              </a:rPr>
              <a:t>First l is the input for computation</a:t>
            </a:r>
          </a:p>
          <a:p>
            <a:pPr algn="just">
              <a:lnSpc>
                <a:spcPct val="150000"/>
              </a:lnSpc>
            </a:pPr>
            <a:r>
              <a:rPr lang="en-US" sz="2800" dirty="0" smtClean="0">
                <a:latin typeface="Cambria Math" panose="02040503050406030204" pitchFamily="18" charset="0"/>
                <a:ea typeface="Cambria Math" panose="02040503050406030204" pitchFamily="18" charset="0"/>
              </a:rPr>
              <a:t>Last (k-l) used as working storage or output</a:t>
            </a:r>
          </a:p>
          <a:p>
            <a:pPr algn="just">
              <a:lnSpc>
                <a:spcPct val="150000"/>
              </a:lnSpc>
            </a:pPr>
            <a:endParaRPr lang="en-US" dirty="0">
              <a:latin typeface="Cambria Math" panose="02040503050406030204" pitchFamily="18" charset="0"/>
              <a:ea typeface="Cambria Math" panose="02040503050406030204" pitchFamily="18" charset="0"/>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2377149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Minimal Cover Problem</a:t>
            </a:r>
            <a:endParaRPr lang="en-US" dirty="0"/>
          </a:p>
        </p:txBody>
      </p:sp>
      <p:sp>
        <p:nvSpPr>
          <p:cNvPr id="3" name="Content Placeholder 2"/>
          <p:cNvSpPr>
            <a:spLocks noGrp="1"/>
          </p:cNvSpPr>
          <p:nvPr>
            <p:ph idx="1"/>
          </p:nvPr>
        </p:nvSpPr>
        <p:spPr>
          <a:xfrm>
            <a:off x="235424" y="1066801"/>
            <a:ext cx="8679976" cy="1676400"/>
          </a:xfrm>
        </p:spPr>
        <p:txBody>
          <a:bodyPr/>
          <a:lstStyle/>
          <a:p>
            <a:pPr algn="just">
              <a:lnSpc>
                <a:spcPct val="100000"/>
              </a:lnSpc>
            </a:pPr>
            <a:r>
              <a:rPr lang="en-US" sz="2800" dirty="0" smtClean="0"/>
              <a:t>Given a set of different objects and a set of bags containing various subsets of </a:t>
            </a:r>
            <a:r>
              <a:rPr lang="en-US" sz="2800" dirty="0" smtClean="0"/>
              <a:t>possible </a:t>
            </a:r>
            <a:r>
              <a:rPr lang="en-US" sz="2800" dirty="0" smtClean="0"/>
              <a:t>sets of </a:t>
            </a:r>
            <a:r>
              <a:rPr lang="en-US" sz="2800" dirty="0" smtClean="0"/>
              <a:t>objects, </a:t>
            </a:r>
            <a:r>
              <a:rPr lang="en-US" sz="2800" dirty="0" smtClean="0"/>
              <a:t>what is the smallest no. of bags a person must hold to ensure he/she has </a:t>
            </a:r>
            <a:r>
              <a:rPr lang="en-US" sz="2800" dirty="0" smtClean="0"/>
              <a:t>at least </a:t>
            </a:r>
            <a:r>
              <a:rPr lang="en-US" sz="2800" dirty="0" smtClean="0"/>
              <a:t>one of each object?</a:t>
            </a:r>
            <a:endParaRPr lang="en-US" sz="2800" dirty="0" smtClean="0">
              <a:latin typeface="Cambria Math" panose="02040503050406030204" pitchFamily="18" charset="0"/>
              <a:ea typeface="Cambria Math" panose="02040503050406030204" pitchFamily="18" charset="0"/>
            </a:endParaRPr>
          </a:p>
          <a:p>
            <a:pPr algn="just">
              <a:lnSpc>
                <a:spcPct val="150000"/>
              </a:lnSpc>
            </a:pPr>
            <a:endParaRPr lang="en-US" dirty="0">
              <a:latin typeface="Cambria Math" panose="02040503050406030204" pitchFamily="18" charset="0"/>
              <a:ea typeface="Cambria Math" panose="02040503050406030204" pitchFamily="18" charset="0"/>
            </a:endParaRPr>
          </a:p>
          <a:p>
            <a:pPr algn="just"/>
            <a:endParaRPr lang="en-US" dirty="0"/>
          </a:p>
          <a:p>
            <a:pPr marL="0" indent="0" algn="just">
              <a:buNone/>
            </a:pPr>
            <a:endParaRPr lang="en-US" dirty="0"/>
          </a:p>
          <a:p>
            <a:pPr algn="just"/>
            <a:endParaRPr lang="en-US" dirty="0"/>
          </a:p>
        </p:txBody>
      </p:sp>
      <p:grpSp>
        <p:nvGrpSpPr>
          <p:cNvPr id="6" name="Group 5"/>
          <p:cNvGrpSpPr/>
          <p:nvPr/>
        </p:nvGrpSpPr>
        <p:grpSpPr>
          <a:xfrm>
            <a:off x="2209800" y="2971800"/>
            <a:ext cx="5410199" cy="3686175"/>
            <a:chOff x="3140549" y="2743200"/>
            <a:chExt cx="4705350" cy="3686175"/>
          </a:xfrm>
        </p:grpSpPr>
        <p:pic>
          <p:nvPicPr>
            <p:cNvPr id="4" name="Picture 3"/>
            <p:cNvPicPr>
              <a:picLocks noChangeAspect="1"/>
            </p:cNvPicPr>
            <p:nvPr/>
          </p:nvPicPr>
          <p:blipFill>
            <a:blip r:embed="rId3"/>
            <a:stretch>
              <a:fillRect/>
            </a:stretch>
          </p:blipFill>
          <p:spPr>
            <a:xfrm>
              <a:off x="3140549" y="4210050"/>
              <a:ext cx="1552575" cy="2219325"/>
            </a:xfrm>
            <a:prstGeom prst="rect">
              <a:avLst/>
            </a:prstGeom>
          </p:spPr>
        </p:pic>
        <p:pic>
          <p:nvPicPr>
            <p:cNvPr id="5" name="Picture 4"/>
            <p:cNvPicPr>
              <a:picLocks noChangeAspect="1"/>
            </p:cNvPicPr>
            <p:nvPr/>
          </p:nvPicPr>
          <p:blipFill>
            <a:blip r:embed="rId4"/>
            <a:stretch>
              <a:fillRect/>
            </a:stretch>
          </p:blipFill>
          <p:spPr>
            <a:xfrm>
              <a:off x="4693124" y="2743200"/>
              <a:ext cx="3152775" cy="3686175"/>
            </a:xfrm>
            <a:prstGeom prst="rect">
              <a:avLst/>
            </a:prstGeom>
          </p:spPr>
        </p:pic>
      </p:grpSp>
    </p:spTree>
    <p:extLst>
      <p:ext uri="{BB962C8B-B14F-4D97-AF65-F5344CB8AC3E}">
        <p14:creationId xmlns:p14="http://schemas.microsoft.com/office/powerpoint/2010/main" val="144842113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Sticker Model Approach</a:t>
            </a:r>
            <a:endParaRPr lang="en-US" sz="4400" dirty="0"/>
          </a:p>
        </p:txBody>
      </p:sp>
      <p:sp>
        <p:nvSpPr>
          <p:cNvPr id="3" name="Content Placeholder 2"/>
          <p:cNvSpPr>
            <a:spLocks noGrp="1"/>
          </p:cNvSpPr>
          <p:nvPr>
            <p:ph idx="1"/>
          </p:nvPr>
        </p:nvSpPr>
        <p:spPr>
          <a:xfrm>
            <a:off x="533400" y="1524000"/>
            <a:ext cx="3545006" cy="4087273"/>
          </a:xfrm>
        </p:spPr>
        <p:txBody>
          <a:bodyPr/>
          <a:lstStyle/>
          <a:p>
            <a:pPr marL="0" indent="0" algn="just">
              <a:lnSpc>
                <a:spcPct val="150000"/>
              </a:lnSpc>
              <a:buNone/>
            </a:pPr>
            <a:r>
              <a:rPr lang="en-US" dirty="0" smtClean="0"/>
              <a:t>K </a:t>
            </a:r>
            <a:r>
              <a:rPr lang="en-US" dirty="0" smtClean="0"/>
              <a:t>= </a:t>
            </a:r>
            <a:r>
              <a:rPr lang="en-US" dirty="0" err="1" smtClean="0"/>
              <a:t>p+q</a:t>
            </a:r>
            <a:endParaRPr lang="en-US" dirty="0" smtClean="0"/>
          </a:p>
          <a:p>
            <a:pPr marL="0" indent="0" algn="just">
              <a:lnSpc>
                <a:spcPct val="150000"/>
              </a:lnSpc>
              <a:buNone/>
            </a:pPr>
            <a:r>
              <a:rPr lang="en-US" dirty="0"/>
              <a:t>p</a:t>
            </a:r>
            <a:r>
              <a:rPr lang="en-US" dirty="0" smtClean="0"/>
              <a:t> = 5 (total objects)</a:t>
            </a:r>
          </a:p>
          <a:p>
            <a:pPr marL="0" indent="0" algn="just">
              <a:lnSpc>
                <a:spcPct val="150000"/>
              </a:lnSpc>
              <a:buNone/>
            </a:pPr>
            <a:r>
              <a:rPr lang="en-US" dirty="0"/>
              <a:t>q</a:t>
            </a:r>
            <a:r>
              <a:rPr lang="en-US" dirty="0" smtClean="0"/>
              <a:t> = 4 (total bags</a:t>
            </a:r>
            <a:r>
              <a:rPr lang="en-US" dirty="0" smtClean="0"/>
              <a:t>)</a:t>
            </a:r>
          </a:p>
          <a:p>
            <a:pPr marL="0" indent="0" algn="just">
              <a:lnSpc>
                <a:spcPct val="150000"/>
              </a:lnSpc>
              <a:buNone/>
            </a:pPr>
            <a:r>
              <a:rPr lang="en-US" dirty="0"/>
              <a:t>A(</a:t>
            </a:r>
            <a:r>
              <a:rPr lang="en-US" dirty="0" err="1"/>
              <a:t>k,l</a:t>
            </a:r>
            <a:r>
              <a:rPr lang="en-US" dirty="0"/>
              <a:t>) = A(</a:t>
            </a:r>
            <a:r>
              <a:rPr lang="en-US" dirty="0" err="1"/>
              <a:t>p+q,q</a:t>
            </a:r>
            <a:r>
              <a:rPr lang="en-US" dirty="0"/>
              <a:t>)</a:t>
            </a:r>
          </a:p>
          <a:p>
            <a:pPr marL="0" indent="0" algn="just">
              <a:lnSpc>
                <a:spcPct val="150000"/>
              </a:lnSpc>
              <a:buNone/>
            </a:pPr>
            <a:endParaRPr lang="en-US" dirty="0"/>
          </a:p>
        </p:txBody>
      </p:sp>
    </p:spTree>
    <p:extLst>
      <p:ext uri="{BB962C8B-B14F-4D97-AF65-F5344CB8AC3E}">
        <p14:creationId xmlns:p14="http://schemas.microsoft.com/office/powerpoint/2010/main" val="253419592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Sticker Model Approach (1)</a:t>
            </a:r>
            <a:endParaRPr lang="en-US" sz="4400" dirty="0"/>
          </a:p>
        </p:txBody>
      </p:sp>
      <p:sp>
        <p:nvSpPr>
          <p:cNvPr id="3" name="Content Placeholder 2"/>
          <p:cNvSpPr>
            <a:spLocks noGrp="1"/>
          </p:cNvSpPr>
          <p:nvPr>
            <p:ph idx="1"/>
          </p:nvPr>
        </p:nvSpPr>
        <p:spPr>
          <a:xfrm>
            <a:off x="188794" y="839586"/>
            <a:ext cx="3545006" cy="662361"/>
          </a:xfrm>
        </p:spPr>
        <p:txBody>
          <a:bodyPr/>
          <a:lstStyle/>
          <a:p>
            <a:pPr marL="0" indent="0" algn="just">
              <a:lnSpc>
                <a:spcPct val="150000"/>
              </a:lnSpc>
              <a:buNone/>
            </a:pPr>
            <a:endParaRPr lang="en-US" dirty="0"/>
          </a:p>
        </p:txBody>
      </p:sp>
      <p:pic>
        <p:nvPicPr>
          <p:cNvPr id="4" name="Picture 3"/>
          <p:cNvPicPr>
            <a:picLocks noChangeAspect="1"/>
          </p:cNvPicPr>
          <p:nvPr/>
        </p:nvPicPr>
        <p:blipFill>
          <a:blip r:embed="rId3"/>
          <a:stretch>
            <a:fillRect/>
          </a:stretch>
        </p:blipFill>
        <p:spPr>
          <a:xfrm>
            <a:off x="4495800" y="860058"/>
            <a:ext cx="4367344" cy="4876800"/>
          </a:xfrm>
          <a:prstGeom prst="rect">
            <a:avLst/>
          </a:prstGeom>
        </p:spPr>
      </p:pic>
      <p:grpSp>
        <p:nvGrpSpPr>
          <p:cNvPr id="5" name="Group 4"/>
          <p:cNvGrpSpPr/>
          <p:nvPr/>
        </p:nvGrpSpPr>
        <p:grpSpPr>
          <a:xfrm>
            <a:off x="0" y="1295400"/>
            <a:ext cx="4705350" cy="3686175"/>
            <a:chOff x="3140549" y="2743200"/>
            <a:chExt cx="4705350" cy="3686175"/>
          </a:xfrm>
        </p:grpSpPr>
        <p:pic>
          <p:nvPicPr>
            <p:cNvPr id="6" name="Picture 5"/>
            <p:cNvPicPr>
              <a:picLocks noChangeAspect="1"/>
            </p:cNvPicPr>
            <p:nvPr/>
          </p:nvPicPr>
          <p:blipFill>
            <a:blip r:embed="rId4"/>
            <a:stretch>
              <a:fillRect/>
            </a:stretch>
          </p:blipFill>
          <p:spPr>
            <a:xfrm>
              <a:off x="3140549" y="4210050"/>
              <a:ext cx="1552575" cy="2219325"/>
            </a:xfrm>
            <a:prstGeom prst="rect">
              <a:avLst/>
            </a:prstGeom>
          </p:spPr>
        </p:pic>
        <p:pic>
          <p:nvPicPr>
            <p:cNvPr id="7" name="Picture 6"/>
            <p:cNvPicPr>
              <a:picLocks noChangeAspect="1"/>
            </p:cNvPicPr>
            <p:nvPr/>
          </p:nvPicPr>
          <p:blipFill>
            <a:blip r:embed="rId5"/>
            <a:stretch>
              <a:fillRect/>
            </a:stretch>
          </p:blipFill>
          <p:spPr>
            <a:xfrm>
              <a:off x="4693124" y="2743200"/>
              <a:ext cx="3152775" cy="3686175"/>
            </a:xfrm>
            <a:prstGeom prst="rect">
              <a:avLst/>
            </a:prstGeom>
          </p:spPr>
        </p:pic>
      </p:grpSp>
    </p:spTree>
    <p:extLst>
      <p:ext uri="{BB962C8B-B14F-4D97-AF65-F5344CB8AC3E}">
        <p14:creationId xmlns:p14="http://schemas.microsoft.com/office/powerpoint/2010/main" val="42845631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Sticker Model Approach</a:t>
            </a:r>
            <a:endParaRPr lang="en-US" sz="4400" dirty="0"/>
          </a:p>
        </p:txBody>
      </p:sp>
      <p:grpSp>
        <p:nvGrpSpPr>
          <p:cNvPr id="20" name="Group 19"/>
          <p:cNvGrpSpPr/>
          <p:nvPr/>
        </p:nvGrpSpPr>
        <p:grpSpPr>
          <a:xfrm>
            <a:off x="2254463" y="928544"/>
            <a:ext cx="5670338" cy="5091255"/>
            <a:chOff x="4368582" y="839586"/>
            <a:chExt cx="4469541" cy="4876800"/>
          </a:xfrm>
        </p:grpSpPr>
        <p:pic>
          <p:nvPicPr>
            <p:cNvPr id="4" name="Picture 3"/>
            <p:cNvPicPr>
              <a:picLocks noChangeAspect="1"/>
            </p:cNvPicPr>
            <p:nvPr/>
          </p:nvPicPr>
          <p:blipFill>
            <a:blip r:embed="rId3"/>
            <a:stretch>
              <a:fillRect/>
            </a:stretch>
          </p:blipFill>
          <p:spPr>
            <a:xfrm>
              <a:off x="4470779" y="839586"/>
              <a:ext cx="4367344" cy="4876800"/>
            </a:xfrm>
            <a:prstGeom prst="rect">
              <a:avLst/>
            </a:prstGeom>
            <a:ln>
              <a:noFill/>
            </a:ln>
          </p:spPr>
        </p:pic>
        <p:sp>
          <p:nvSpPr>
            <p:cNvPr id="5" name="Right Arrow 4"/>
            <p:cNvSpPr/>
            <p:nvPr/>
          </p:nvSpPr>
          <p:spPr bwMode="auto">
            <a:xfrm>
              <a:off x="4405952" y="2040474"/>
              <a:ext cx="457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chemeClr val="tx1"/>
                </a:solidFill>
                <a:latin typeface="Segoe" pitchFamily="34" charset="0"/>
              </a:endParaRPr>
            </a:p>
          </p:txBody>
        </p:sp>
        <p:sp>
          <p:nvSpPr>
            <p:cNvPr id="6" name="Right Arrow 5"/>
            <p:cNvSpPr/>
            <p:nvPr/>
          </p:nvSpPr>
          <p:spPr bwMode="auto">
            <a:xfrm>
              <a:off x="4405952" y="2895398"/>
              <a:ext cx="457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chemeClr val="tx1"/>
                </a:solidFill>
                <a:latin typeface="Segoe" pitchFamily="34" charset="0"/>
              </a:endParaRPr>
            </a:p>
          </p:txBody>
        </p:sp>
        <p:sp>
          <p:nvSpPr>
            <p:cNvPr id="7" name="Right Arrow 6"/>
            <p:cNvSpPr/>
            <p:nvPr/>
          </p:nvSpPr>
          <p:spPr bwMode="auto">
            <a:xfrm>
              <a:off x="4405952" y="3163686"/>
              <a:ext cx="457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chemeClr val="tx1"/>
                </a:solidFill>
                <a:latin typeface="Segoe" pitchFamily="34" charset="0"/>
              </a:endParaRPr>
            </a:p>
          </p:txBody>
        </p:sp>
        <p:sp>
          <p:nvSpPr>
            <p:cNvPr id="8" name="Right Arrow 7"/>
            <p:cNvSpPr/>
            <p:nvPr/>
          </p:nvSpPr>
          <p:spPr bwMode="auto">
            <a:xfrm>
              <a:off x="4405952" y="3974304"/>
              <a:ext cx="457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chemeClr val="tx1"/>
                </a:solidFill>
                <a:latin typeface="Segoe" pitchFamily="34" charset="0"/>
              </a:endParaRPr>
            </a:p>
          </p:txBody>
        </p:sp>
        <p:sp>
          <p:nvSpPr>
            <p:cNvPr id="9" name="Right Arrow 8"/>
            <p:cNvSpPr/>
            <p:nvPr/>
          </p:nvSpPr>
          <p:spPr bwMode="auto">
            <a:xfrm>
              <a:off x="4405952" y="4242592"/>
              <a:ext cx="457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chemeClr val="tx1"/>
                </a:solidFill>
                <a:latin typeface="Segoe" pitchFamily="34" charset="0"/>
              </a:endParaRPr>
            </a:p>
          </p:txBody>
        </p:sp>
        <p:sp>
          <p:nvSpPr>
            <p:cNvPr id="10" name="Right Arrow 9"/>
            <p:cNvSpPr/>
            <p:nvPr/>
          </p:nvSpPr>
          <p:spPr bwMode="auto">
            <a:xfrm>
              <a:off x="4368582" y="5057829"/>
              <a:ext cx="457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chemeClr val="tx1"/>
                </a:solidFill>
                <a:latin typeface="Segoe" pitchFamily="34" charset="0"/>
              </a:endParaRPr>
            </a:p>
          </p:txBody>
        </p:sp>
        <p:sp>
          <p:nvSpPr>
            <p:cNvPr id="11" name="Right Arrow 10"/>
            <p:cNvSpPr/>
            <p:nvPr/>
          </p:nvSpPr>
          <p:spPr bwMode="auto">
            <a:xfrm>
              <a:off x="4368582" y="5326117"/>
              <a:ext cx="457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chemeClr val="tx1"/>
                </a:solidFill>
                <a:latin typeface="Segoe" pitchFamily="34" charset="0"/>
              </a:endParaRPr>
            </a:p>
          </p:txBody>
        </p:sp>
      </p:grpSp>
    </p:spTree>
    <p:extLst>
      <p:ext uri="{BB962C8B-B14F-4D97-AF65-F5344CB8AC3E}">
        <p14:creationId xmlns:p14="http://schemas.microsoft.com/office/powerpoint/2010/main" val="10519586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Sticker Model Approach (2)</a:t>
            </a:r>
            <a:endParaRPr lang="en-US" sz="4400" dirty="0"/>
          </a:p>
        </p:txBody>
      </p:sp>
      <p:sp>
        <p:nvSpPr>
          <p:cNvPr id="3" name="Content Placeholder 2"/>
          <p:cNvSpPr>
            <a:spLocks noGrp="1"/>
          </p:cNvSpPr>
          <p:nvPr>
            <p:ph idx="1"/>
          </p:nvPr>
        </p:nvSpPr>
        <p:spPr>
          <a:xfrm>
            <a:off x="188794" y="839586"/>
            <a:ext cx="3545006" cy="662361"/>
          </a:xfrm>
        </p:spPr>
        <p:txBody>
          <a:bodyPr/>
          <a:lstStyle/>
          <a:p>
            <a:pPr marL="0" indent="0" algn="just">
              <a:lnSpc>
                <a:spcPct val="150000"/>
              </a:lnSpc>
              <a:buNone/>
            </a:pPr>
            <a:endParaRPr lang="en-US" dirty="0"/>
          </a:p>
        </p:txBody>
      </p:sp>
      <p:grpSp>
        <p:nvGrpSpPr>
          <p:cNvPr id="5" name="Group 4"/>
          <p:cNvGrpSpPr/>
          <p:nvPr/>
        </p:nvGrpSpPr>
        <p:grpSpPr>
          <a:xfrm>
            <a:off x="0" y="1295400"/>
            <a:ext cx="4705350" cy="3686175"/>
            <a:chOff x="3140549" y="2743200"/>
            <a:chExt cx="4705350" cy="3686175"/>
          </a:xfrm>
        </p:grpSpPr>
        <p:pic>
          <p:nvPicPr>
            <p:cNvPr id="6" name="Picture 5"/>
            <p:cNvPicPr>
              <a:picLocks noChangeAspect="1"/>
            </p:cNvPicPr>
            <p:nvPr/>
          </p:nvPicPr>
          <p:blipFill>
            <a:blip r:embed="rId3"/>
            <a:stretch>
              <a:fillRect/>
            </a:stretch>
          </p:blipFill>
          <p:spPr>
            <a:xfrm>
              <a:off x="3140549" y="4210050"/>
              <a:ext cx="1552575" cy="2219325"/>
            </a:xfrm>
            <a:prstGeom prst="rect">
              <a:avLst/>
            </a:prstGeom>
          </p:spPr>
        </p:pic>
        <p:pic>
          <p:nvPicPr>
            <p:cNvPr id="7" name="Picture 6"/>
            <p:cNvPicPr>
              <a:picLocks noChangeAspect="1"/>
            </p:cNvPicPr>
            <p:nvPr/>
          </p:nvPicPr>
          <p:blipFill>
            <a:blip r:embed="rId4"/>
            <a:stretch>
              <a:fillRect/>
            </a:stretch>
          </p:blipFill>
          <p:spPr>
            <a:xfrm>
              <a:off x="4693124" y="2743200"/>
              <a:ext cx="3152775" cy="3686175"/>
            </a:xfrm>
            <a:prstGeom prst="rect">
              <a:avLst/>
            </a:prstGeom>
          </p:spPr>
        </p:pic>
      </p:grpSp>
      <p:pic>
        <p:nvPicPr>
          <p:cNvPr id="8" name="Picture 7"/>
          <p:cNvPicPr>
            <a:picLocks noChangeAspect="1"/>
          </p:cNvPicPr>
          <p:nvPr/>
        </p:nvPicPr>
        <p:blipFill>
          <a:blip r:embed="rId5"/>
          <a:stretch>
            <a:fillRect/>
          </a:stretch>
        </p:blipFill>
        <p:spPr>
          <a:xfrm>
            <a:off x="5286375" y="1190100"/>
            <a:ext cx="3600450" cy="4267200"/>
          </a:xfrm>
          <a:prstGeom prst="rect">
            <a:avLst/>
          </a:prstGeom>
        </p:spPr>
      </p:pic>
    </p:spTree>
    <p:extLst>
      <p:ext uri="{BB962C8B-B14F-4D97-AF65-F5344CB8AC3E}">
        <p14:creationId xmlns:p14="http://schemas.microsoft.com/office/powerpoint/2010/main" val="58805567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6104</TotalTime>
  <Words>331</Words>
  <Application>Microsoft Office PowerPoint</Application>
  <PresentationFormat>On-screen Show (4:3)</PresentationFormat>
  <Paragraphs>47</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Cambria Math</vt:lpstr>
      <vt:lpstr>Courier New</vt:lpstr>
      <vt:lpstr>Segoe</vt:lpstr>
      <vt:lpstr>Times New Roman</vt:lpstr>
      <vt:lpstr>Wingdings</vt:lpstr>
      <vt:lpstr>1_White with Blue Bar Segoe Template_TP10286789</vt:lpstr>
      <vt:lpstr>White with Courier font for code slides</vt:lpstr>
      <vt:lpstr>2_White with Blue Bar Segoe Template_TP10286789</vt:lpstr>
      <vt:lpstr>Sticker Model</vt:lpstr>
      <vt:lpstr>Sticker Model</vt:lpstr>
      <vt:lpstr>Operations in Sticker Model</vt:lpstr>
      <vt:lpstr>Initial Set up</vt:lpstr>
      <vt:lpstr>Minimal Cover Problem</vt:lpstr>
      <vt:lpstr>Sticker Model Approach</vt:lpstr>
      <vt:lpstr>Sticker Model Approach (1)</vt:lpstr>
      <vt:lpstr>Sticker Model Approach</vt:lpstr>
      <vt:lpstr>Sticker Model Approach (2)</vt:lpstr>
      <vt:lpstr>Sticker Model Approach (3)</vt:lpstr>
      <vt:lpstr>Pseudocode (1)</vt:lpstr>
      <vt:lpstr>Pseudocode (2)</vt:lpstr>
      <vt:lpstr>Pseudocode (3)</vt:lpstr>
      <vt:lpstr>Output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1217</cp:revision>
  <dcterms:created xsi:type="dcterms:W3CDTF">2016-05-11T06:01:51Z</dcterms:created>
  <dcterms:modified xsi:type="dcterms:W3CDTF">2017-08-23T14:29:32Z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