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2.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21"/>
  </p:notesMasterIdLst>
  <p:handoutMasterIdLst>
    <p:handoutMasterId r:id="rId22"/>
  </p:handoutMasterIdLst>
  <p:sldIdLst>
    <p:sldId id="389" r:id="rId5"/>
    <p:sldId id="394" r:id="rId6"/>
    <p:sldId id="400" r:id="rId7"/>
    <p:sldId id="401" r:id="rId8"/>
    <p:sldId id="402" r:id="rId9"/>
    <p:sldId id="403" r:id="rId10"/>
    <p:sldId id="404" r:id="rId11"/>
    <p:sldId id="405" r:id="rId12"/>
    <p:sldId id="406" r:id="rId13"/>
    <p:sldId id="410" r:id="rId14"/>
    <p:sldId id="409" r:id="rId15"/>
    <p:sldId id="412" r:id="rId16"/>
    <p:sldId id="413" r:id="rId17"/>
    <p:sldId id="414" r:id="rId18"/>
    <p:sldId id="415" r:id="rId19"/>
    <p:sldId id="40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94434" autoAdjust="0"/>
  </p:normalViewPr>
  <p:slideViewPr>
    <p:cSldViewPr>
      <p:cViewPr varScale="1">
        <p:scale>
          <a:sx n="70" d="100"/>
          <a:sy n="70"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8/29/2017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8/29/2017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8/29/2017 8:00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8/29/2017 8:00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30491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29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29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29 August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29 August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29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29 August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29 August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29 August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29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29 August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Splicing Model</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Hairpin Model</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2261241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Autonomous Molecular Computing</a:t>
            </a:r>
            <a:endParaRPr lang="en-US" dirty="0"/>
          </a:p>
        </p:txBody>
      </p:sp>
      <p:sp>
        <p:nvSpPr>
          <p:cNvPr id="3" name="Content Placeholder 2"/>
          <p:cNvSpPr>
            <a:spLocks noGrp="1"/>
          </p:cNvSpPr>
          <p:nvPr>
            <p:ph idx="1"/>
          </p:nvPr>
        </p:nvSpPr>
        <p:spPr>
          <a:xfrm>
            <a:off x="232012" y="990600"/>
            <a:ext cx="8679976" cy="5804666"/>
          </a:xfrm>
        </p:spPr>
        <p:txBody>
          <a:bodyPr/>
          <a:lstStyle/>
          <a:p>
            <a:pPr algn="just"/>
            <a:r>
              <a:rPr lang="en-US" sz="2800" dirty="0"/>
              <a:t>Molecular computations are called </a:t>
            </a:r>
            <a:r>
              <a:rPr lang="en-US" sz="2800" i="1" dirty="0"/>
              <a:t>autonomous </a:t>
            </a:r>
            <a:r>
              <a:rPr lang="en-US" sz="2800" dirty="0"/>
              <a:t>if they proceed by </a:t>
            </a:r>
            <a:r>
              <a:rPr lang="en-US" sz="2800" dirty="0" smtClean="0"/>
              <a:t>successive </a:t>
            </a:r>
            <a:r>
              <a:rPr lang="en-US" sz="2800" dirty="0"/>
              <a:t>autonomous reactions </a:t>
            </a:r>
            <a:r>
              <a:rPr lang="en-US" sz="2800" dirty="0" smtClean="0"/>
              <a:t>of molecules</a:t>
            </a:r>
            <a:r>
              <a:rPr lang="en-US" sz="2800" dirty="0"/>
              <a:t>. </a:t>
            </a:r>
            <a:endParaRPr lang="en-US" sz="2800" dirty="0" smtClean="0"/>
          </a:p>
          <a:p>
            <a:pPr marL="0" indent="0" algn="just">
              <a:buNone/>
            </a:pPr>
            <a:endParaRPr lang="en-US" sz="2800" dirty="0" smtClean="0"/>
          </a:p>
          <a:p>
            <a:pPr algn="just"/>
            <a:r>
              <a:rPr lang="en-US" sz="2800" dirty="0" smtClean="0"/>
              <a:t>The first </a:t>
            </a:r>
            <a:r>
              <a:rPr lang="en-US" sz="2800" dirty="0"/>
              <a:t>step of the </a:t>
            </a:r>
            <a:r>
              <a:rPr lang="en-US" sz="2800" dirty="0" err="1" smtClean="0"/>
              <a:t>Adleman</a:t>
            </a:r>
            <a:r>
              <a:rPr lang="en-US" sz="2800" dirty="0" smtClean="0"/>
              <a:t>-Lipton paradigm </a:t>
            </a:r>
            <a:r>
              <a:rPr lang="en-US" sz="2800" dirty="0"/>
              <a:t>is a typical example of autonomous molecular computation. </a:t>
            </a:r>
            <a:endParaRPr lang="en-US" sz="2800" dirty="0" smtClean="0"/>
          </a:p>
          <a:p>
            <a:pPr marL="0" indent="0" algn="just">
              <a:buNone/>
            </a:pPr>
            <a:endParaRPr lang="en-US" sz="2800" dirty="0"/>
          </a:p>
          <a:p>
            <a:pPr algn="just"/>
            <a:r>
              <a:rPr lang="en-US" sz="2800" dirty="0" smtClean="0"/>
              <a:t>They are also </a:t>
            </a:r>
            <a:r>
              <a:rPr lang="en-US" sz="2800" dirty="0"/>
              <a:t>called </a:t>
            </a:r>
            <a:r>
              <a:rPr lang="en-US" sz="2800" i="1" dirty="0"/>
              <a:t>one-pot reactions, </a:t>
            </a:r>
            <a:r>
              <a:rPr lang="en-US" sz="2800" dirty="0"/>
              <a:t>because they autonomously proceed in a </a:t>
            </a:r>
            <a:r>
              <a:rPr lang="en-US" sz="2800" dirty="0" smtClean="0"/>
              <a:t>single test </a:t>
            </a:r>
            <a:r>
              <a:rPr lang="en-US" sz="2800" dirty="0"/>
              <a:t>tube once the necessary ingredients are put into the tube initially.</a:t>
            </a:r>
            <a:r>
              <a:rPr lang="en-US" dirty="0" smtClean="0">
                <a:latin typeface="Cambria Math" panose="02040503050406030204" pitchFamily="18" charset="0"/>
                <a:ea typeface="Cambria Math" panose="02040503050406030204" pitchFamily="18" charset="0"/>
              </a:rPr>
              <a:t>			</a:t>
            </a:r>
            <a:endParaRPr lang="en-US" dirty="0"/>
          </a:p>
          <a:p>
            <a:pPr algn="just"/>
            <a:endParaRPr lang="en-US" dirty="0"/>
          </a:p>
          <a:p>
            <a:pPr algn="just"/>
            <a:endParaRPr lang="en-US" dirty="0"/>
          </a:p>
        </p:txBody>
      </p:sp>
    </p:spTree>
    <p:extLst>
      <p:ext uri="{BB962C8B-B14F-4D97-AF65-F5344CB8AC3E}">
        <p14:creationId xmlns:p14="http://schemas.microsoft.com/office/powerpoint/2010/main" val="229051956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SAT using Hairpin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990600"/>
                <a:ext cx="8915400" cy="4955203"/>
              </a:xfrm>
            </p:spPr>
            <p:txBody>
              <a:bodyPr/>
              <a:lstStyle/>
              <a:p>
                <a:pPr algn="just"/>
                <a:r>
                  <a:rPr lang="en-US" sz="2800" dirty="0" smtClean="0"/>
                  <a:t>Literal Strings are used to encode a given formula</a:t>
                </a:r>
              </a:p>
              <a:p>
                <a:pPr algn="just"/>
                <a:r>
                  <a:rPr lang="en-US" sz="2800" dirty="0" smtClean="0">
                    <a:ea typeface="Cambria Math" panose="02040503050406030204" pitchFamily="18" charset="0"/>
                  </a:rPr>
                  <a:t>Literal Strings are conjunctions of literals selected from each clause</a:t>
                </a:r>
              </a:p>
              <a:p>
                <a:pPr algn="just"/>
                <a:endParaRPr lang="en-US" sz="2800" dirty="0" smtClean="0">
                  <a:ea typeface="Cambria Math" panose="02040503050406030204" pitchFamily="18" charset="0"/>
                </a:endParaRPr>
              </a:p>
              <a:p>
                <a:pPr algn="just"/>
                <a:r>
                  <a:rPr lang="en-US" sz="2800" dirty="0" smtClean="0">
                    <a:ea typeface="Cambria Math" panose="02040503050406030204" pitchFamily="18" charset="0"/>
                  </a:rPr>
                  <a:t>Example: (a v b) ⋀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 </m:t>
                        </m:r>
                      </m:e>
                    </m:acc>
                    <m:r>
                      <a:rPr lang="en-US" sz="2800" b="0" i="1" smtClean="0">
                        <a:latin typeface="Cambria Math" panose="02040503050406030204" pitchFamily="18" charset="0"/>
                        <a:ea typeface="Cambria Math" panose="02040503050406030204" pitchFamily="18" charset="0"/>
                      </a:rPr>
                      <m:t> </m:t>
                    </m:r>
                  </m:oMath>
                </a14:m>
                <a:r>
                  <a:rPr lang="en-US" sz="2800" dirty="0" smtClean="0">
                    <a:ea typeface="Cambria Math" panose="02040503050406030204" pitchFamily="18" charset="0"/>
                  </a:rPr>
                  <a:t>v </a:t>
                </a:r>
                <a14:m>
                  <m:oMath xmlns:m="http://schemas.openxmlformats.org/officeDocument/2006/math">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e>
                    </m:acc>
                  </m:oMath>
                </a14:m>
                <a:r>
                  <a:rPr lang="en-US" sz="2800" dirty="0" smtClean="0">
                    <a:ea typeface="Cambria Math" panose="02040503050406030204" pitchFamily="18" charset="0"/>
                  </a:rPr>
                  <a:t>)		</a:t>
                </a:r>
                <a:endParaRPr lang="en-US" sz="2800" dirty="0"/>
              </a:p>
              <a:p>
                <a:pPr marL="0" indent="0" algn="just">
                  <a:buNone/>
                </a:pPr>
                <a:r>
                  <a:rPr lang="en-US" sz="2800" dirty="0" smtClean="0"/>
                  <a:t>    Represented using four literal strings</a:t>
                </a:r>
              </a:p>
              <a:p>
                <a:pPr marL="0" indent="0" algn="just">
                  <a:buNone/>
                </a:pPr>
                <a:r>
                  <a:rPr lang="en-US" sz="2800" dirty="0"/>
                  <a:t> </a:t>
                </a:r>
                <a:r>
                  <a:rPr lang="en-US" sz="2800" dirty="0" smtClean="0"/>
                  <a:t>  1) a- </a:t>
                </a:r>
                <a14:m>
                  <m:oMath xmlns:m="http://schemas.openxmlformats.org/officeDocument/2006/math">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𝑎</m:t>
                        </m:r>
                        <m:r>
                          <a:rPr lang="en-US" sz="2800" i="1">
                            <a:latin typeface="Cambria Math" panose="02040503050406030204" pitchFamily="18" charset="0"/>
                            <a:ea typeface="Cambria Math" panose="02040503050406030204" pitchFamily="18" charset="0"/>
                          </a:rPr>
                          <m:t> </m:t>
                        </m:r>
                      </m:e>
                    </m:acc>
                    <m:r>
                      <a:rPr lang="en-US" sz="2800" b="0" i="0" smtClean="0">
                        <a:latin typeface="Cambria Math" panose="02040503050406030204" pitchFamily="18" charset="0"/>
                        <a:ea typeface="Cambria Math" panose="02040503050406030204" pitchFamily="18" charset="0"/>
                      </a:rPr>
                      <m:t>      </m:t>
                    </m:r>
                  </m:oMath>
                </a14:m>
                <a:r>
                  <a:rPr lang="en-US" sz="2800" dirty="0" smtClean="0"/>
                  <a:t>2) a- </a:t>
                </a:r>
                <a14:m>
                  <m:oMath xmlns:m="http://schemas.openxmlformats.org/officeDocument/2006/math">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e>
                    </m:acc>
                  </m:oMath>
                </a14:m>
                <a:endParaRPr lang="en-US" sz="2800" dirty="0" smtClean="0"/>
              </a:p>
              <a:p>
                <a:pPr marL="0" indent="0" algn="just">
                  <a:buNone/>
                </a:pPr>
                <a:r>
                  <a:rPr lang="en-US" sz="2800" dirty="0"/>
                  <a:t> </a:t>
                </a:r>
                <a:r>
                  <a:rPr lang="en-US" sz="2800" dirty="0" smtClean="0"/>
                  <a:t>  3) b-</a:t>
                </a:r>
                <a14:m>
                  <m:oMath xmlns:m="http://schemas.openxmlformats.org/officeDocument/2006/math">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𝑎</m:t>
                        </m:r>
                        <m:r>
                          <a:rPr lang="en-US" sz="2800" i="1">
                            <a:latin typeface="Cambria Math" panose="02040503050406030204" pitchFamily="18" charset="0"/>
                            <a:ea typeface="Cambria Math" panose="02040503050406030204" pitchFamily="18" charset="0"/>
                          </a:rPr>
                          <m:t> </m:t>
                        </m:r>
                      </m:e>
                    </m:acc>
                    <m:r>
                      <a:rPr lang="en-US" sz="2800" b="0" i="0" smtClean="0">
                        <a:latin typeface="Cambria Math" panose="02040503050406030204" pitchFamily="18" charset="0"/>
                        <a:ea typeface="Cambria Math" panose="02040503050406030204" pitchFamily="18" charset="0"/>
                      </a:rPr>
                      <m:t>       </m:t>
                    </m:r>
                  </m:oMath>
                </a14:m>
                <a:r>
                  <a:rPr lang="en-US" sz="2800" dirty="0" smtClean="0"/>
                  <a:t>4) b- </a:t>
                </a:r>
                <a14:m>
                  <m:oMath xmlns:m="http://schemas.openxmlformats.org/officeDocument/2006/math">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e>
                    </m:acc>
                  </m:oMath>
                </a14:m>
                <a:endParaRPr lang="en-US" sz="2800" dirty="0" smtClean="0"/>
              </a:p>
              <a:p>
                <a:pPr marL="0" indent="0" algn="just">
                  <a:buNone/>
                </a:pPr>
                <a:endParaRPr lang="en-US" sz="2800" dirty="0"/>
              </a:p>
              <a:p>
                <a:pPr algn="just"/>
                <a:r>
                  <a:rPr lang="en-US" sz="2800" dirty="0"/>
                  <a:t>F</a:t>
                </a:r>
                <a:r>
                  <a:rPr lang="en-US" sz="2800" dirty="0" smtClean="0"/>
                  <a:t>ormula </a:t>
                </a:r>
                <a:r>
                  <a:rPr lang="en-US" sz="2800" dirty="0"/>
                  <a:t>is </a:t>
                </a:r>
                <a:r>
                  <a:rPr lang="en-US" sz="2800" dirty="0" err="1"/>
                  <a:t>satisfiable</a:t>
                </a:r>
                <a:r>
                  <a:rPr lang="en-US" sz="2800" dirty="0"/>
                  <a:t> if there is </a:t>
                </a:r>
                <a:r>
                  <a:rPr lang="en-US" sz="2800" dirty="0" smtClean="0"/>
                  <a:t>such a </a:t>
                </a:r>
                <a:r>
                  <a:rPr lang="en-US" sz="2800" dirty="0"/>
                  <a:t>literal string that does not involve </a:t>
                </a:r>
                <a:r>
                  <a:rPr lang="en-US" sz="2800" dirty="0" smtClean="0"/>
                  <a:t>any variable </a:t>
                </a:r>
                <a:r>
                  <a:rPr lang="en-US" sz="2800" dirty="0"/>
                  <a:t>together with its negation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990600"/>
                <a:ext cx="8915400" cy="4955203"/>
              </a:xfrm>
              <a:blipFill rotWithShape="0">
                <a:blip r:embed="rId3"/>
                <a:stretch>
                  <a:fillRect t="-2956" r="-2392" b="-3571"/>
                </a:stretch>
              </a:blipFill>
            </p:spPr>
            <p:txBody>
              <a:bodyPr/>
              <a:lstStyle/>
              <a:p>
                <a:r>
                  <a:rPr lang="en-US">
                    <a:noFill/>
                  </a:rPr>
                  <a:t> </a:t>
                </a:r>
              </a:p>
            </p:txBody>
          </p:sp>
        </mc:Fallback>
      </mc:AlternateContent>
    </p:spTree>
    <p:extLst>
      <p:ext uri="{BB962C8B-B14F-4D97-AF65-F5344CB8AC3E}">
        <p14:creationId xmlns:p14="http://schemas.microsoft.com/office/powerpoint/2010/main" val="808183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SAT using Hairpin Model</a:t>
            </a:r>
            <a:endParaRPr lang="en-US" dirty="0"/>
          </a:p>
        </p:txBody>
      </p:sp>
      <p:pic>
        <p:nvPicPr>
          <p:cNvPr id="4" name="Content Placeholder 3"/>
          <p:cNvPicPr>
            <a:picLocks noGrp="1" noChangeAspect="1"/>
          </p:cNvPicPr>
          <p:nvPr>
            <p:ph idx="1"/>
          </p:nvPr>
        </p:nvPicPr>
        <p:blipFill>
          <a:blip r:embed="rId3"/>
          <a:stretch>
            <a:fillRect/>
          </a:stretch>
        </p:blipFill>
        <p:spPr>
          <a:xfrm>
            <a:off x="381000" y="990601"/>
            <a:ext cx="8153400" cy="5029200"/>
          </a:xfrm>
          <a:prstGeom prst="rect">
            <a:avLst/>
          </a:prstGeom>
        </p:spPr>
      </p:pic>
    </p:spTree>
    <p:extLst>
      <p:ext uri="{BB962C8B-B14F-4D97-AF65-F5344CB8AC3E}">
        <p14:creationId xmlns:p14="http://schemas.microsoft.com/office/powerpoint/2010/main" val="115759309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SAT using Hairpin Model (Steps)</a:t>
            </a:r>
            <a:endParaRPr lang="en-US" dirty="0"/>
          </a:p>
        </p:txBody>
      </p:sp>
      <p:sp>
        <p:nvSpPr>
          <p:cNvPr id="3" name="Content Placeholder 2"/>
          <p:cNvSpPr>
            <a:spLocks noGrp="1"/>
          </p:cNvSpPr>
          <p:nvPr>
            <p:ph idx="1"/>
          </p:nvPr>
        </p:nvSpPr>
        <p:spPr>
          <a:xfrm>
            <a:off x="342900" y="990600"/>
            <a:ext cx="8724900" cy="4998291"/>
          </a:xfrm>
        </p:spPr>
        <p:txBody>
          <a:bodyPr/>
          <a:lstStyle/>
          <a:p>
            <a:pPr marL="571500" indent="-571500" algn="just">
              <a:buAutoNum type="romanLcParenBoth"/>
            </a:pPr>
            <a:r>
              <a:rPr lang="en-US" sz="2800" dirty="0" smtClean="0"/>
              <a:t>Generate </a:t>
            </a:r>
            <a:r>
              <a:rPr lang="en-US" sz="2800" dirty="0"/>
              <a:t>the </a:t>
            </a:r>
            <a:r>
              <a:rPr lang="en-US" sz="2800" dirty="0" smtClean="0"/>
              <a:t>literal strings </a:t>
            </a:r>
            <a:r>
              <a:rPr lang="en-US" sz="2800" dirty="0"/>
              <a:t>according to the given formula. </a:t>
            </a:r>
            <a:r>
              <a:rPr lang="en-US" sz="2800" dirty="0" smtClean="0"/>
              <a:t>Implemented </a:t>
            </a:r>
            <a:r>
              <a:rPr lang="en-US" sz="2800" dirty="0"/>
              <a:t>by </a:t>
            </a:r>
            <a:r>
              <a:rPr lang="en-US" sz="2800" dirty="0" smtClean="0"/>
              <a:t>ligation reaction.</a:t>
            </a:r>
          </a:p>
          <a:p>
            <a:pPr marL="0" indent="0" algn="just">
              <a:buNone/>
            </a:pPr>
            <a:endParaRPr lang="en-US" sz="2800" dirty="0"/>
          </a:p>
          <a:p>
            <a:pPr marL="0" indent="0" algn="just">
              <a:buNone/>
            </a:pPr>
            <a:r>
              <a:rPr lang="en-US" sz="2800" dirty="0" smtClean="0"/>
              <a:t>(</a:t>
            </a:r>
            <a:r>
              <a:rPr lang="en-US" sz="2800" dirty="0"/>
              <a:t>ii) </a:t>
            </a:r>
            <a:r>
              <a:rPr lang="en-US" sz="2800" dirty="0" smtClean="0"/>
              <a:t>Allow </a:t>
            </a:r>
            <a:r>
              <a:rPr lang="en-US" sz="2800" dirty="0" err="1" smtClean="0"/>
              <a:t>ssDNA</a:t>
            </a:r>
            <a:r>
              <a:rPr lang="en-US" sz="2800" dirty="0" smtClean="0"/>
              <a:t> </a:t>
            </a:r>
            <a:r>
              <a:rPr lang="en-US" sz="2800" dirty="0"/>
              <a:t>molecules, each representing a </a:t>
            </a:r>
            <a:r>
              <a:rPr lang="en-US" sz="2800" dirty="0" smtClean="0"/>
              <a:t>literal string</a:t>
            </a:r>
            <a:r>
              <a:rPr lang="en-US" sz="2800" dirty="0"/>
              <a:t>, to form hairpins. This step performs </a:t>
            </a:r>
            <a:r>
              <a:rPr lang="en-US" sz="2800" dirty="0" smtClean="0"/>
              <a:t>the main </a:t>
            </a:r>
            <a:r>
              <a:rPr lang="en-US" sz="2800" dirty="0"/>
              <a:t>logic of computation only by </a:t>
            </a:r>
            <a:r>
              <a:rPr lang="en-US" sz="2800" dirty="0" smtClean="0"/>
              <a:t>regulating the </a:t>
            </a:r>
            <a:r>
              <a:rPr lang="en-US" sz="2800" dirty="0"/>
              <a:t>temperature. Even enzymes are not necessary</a:t>
            </a:r>
            <a:r>
              <a:rPr lang="en-US" sz="2800" dirty="0" smtClean="0"/>
              <a:t>.</a:t>
            </a:r>
          </a:p>
          <a:p>
            <a:pPr marL="0" indent="0" algn="just">
              <a:buNone/>
            </a:pPr>
            <a:endParaRPr lang="en-US" sz="2800" dirty="0" smtClean="0"/>
          </a:p>
          <a:p>
            <a:pPr marL="0" indent="0" algn="just">
              <a:buNone/>
            </a:pPr>
            <a:r>
              <a:rPr lang="en-US" sz="2800" dirty="0" smtClean="0"/>
              <a:t>(</a:t>
            </a:r>
            <a:r>
              <a:rPr lang="en-US" sz="2800" dirty="0"/>
              <a:t>iii) Remove the hairpin-forming </a:t>
            </a:r>
            <a:r>
              <a:rPr lang="en-US" sz="2800" dirty="0" smtClean="0"/>
              <a:t>molecules. The </a:t>
            </a:r>
            <a:r>
              <a:rPr lang="en-US" sz="2800" dirty="0"/>
              <a:t>remaining molecules represent </a:t>
            </a:r>
            <a:r>
              <a:rPr lang="en-US" sz="2800" dirty="0" smtClean="0"/>
              <a:t>the satisfying </a:t>
            </a:r>
            <a:r>
              <a:rPr lang="en-US" sz="2800" dirty="0"/>
              <a:t>literal strings, which can be </a:t>
            </a:r>
            <a:r>
              <a:rPr lang="en-US" sz="2800" dirty="0" smtClean="0"/>
              <a:t>identified with </a:t>
            </a:r>
            <a:r>
              <a:rPr lang="en-US" sz="2800" dirty="0"/>
              <a:t>the solutions (value assignments) to </a:t>
            </a:r>
            <a:r>
              <a:rPr lang="en-US" sz="2800" dirty="0" smtClean="0"/>
              <a:t>the problem</a:t>
            </a:r>
            <a:r>
              <a:rPr lang="en-US" sz="2800" dirty="0"/>
              <a:t>.</a:t>
            </a:r>
          </a:p>
        </p:txBody>
      </p:sp>
    </p:spTree>
    <p:extLst>
      <p:ext uri="{BB962C8B-B14F-4D97-AF65-F5344CB8AC3E}">
        <p14:creationId xmlns:p14="http://schemas.microsoft.com/office/powerpoint/2010/main" val="5159535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1650" y="76200"/>
            <a:ext cx="8382000" cy="1329595"/>
          </a:xfrm>
        </p:spPr>
        <p:txBody>
          <a:bodyPr/>
          <a:lstStyle/>
          <a:p>
            <a:pPr algn="ctr"/>
            <a:r>
              <a:rPr lang="en-US" dirty="0" smtClean="0"/>
              <a:t>2 methods </a:t>
            </a:r>
            <a:r>
              <a:rPr lang="en-US" dirty="0"/>
              <a:t>to distinguish hairpins </a:t>
            </a:r>
            <a:r>
              <a:rPr lang="en-US" dirty="0" smtClean="0"/>
              <a:t>from non-hairpins</a:t>
            </a:r>
            <a:endParaRPr lang="en-US" dirty="0"/>
          </a:p>
        </p:txBody>
      </p:sp>
      <p:sp>
        <p:nvSpPr>
          <p:cNvPr id="3" name="Content Placeholder 2"/>
          <p:cNvSpPr>
            <a:spLocks noGrp="1"/>
          </p:cNvSpPr>
          <p:nvPr>
            <p:ph idx="1"/>
          </p:nvPr>
        </p:nvSpPr>
        <p:spPr>
          <a:xfrm>
            <a:off x="184150" y="1828800"/>
            <a:ext cx="8724900" cy="3274743"/>
          </a:xfrm>
        </p:spPr>
        <p:txBody>
          <a:bodyPr/>
          <a:lstStyle/>
          <a:p>
            <a:pPr marL="514350" indent="-514350" algn="just">
              <a:buAutoNum type="arabicParenBoth"/>
            </a:pPr>
            <a:r>
              <a:rPr lang="en-US" sz="2800" dirty="0" smtClean="0"/>
              <a:t>The </a:t>
            </a:r>
            <a:r>
              <a:rPr lang="en-US" sz="2800" dirty="0"/>
              <a:t>recognition site of a restriction enzyme is inserted into the middle of </a:t>
            </a:r>
            <a:r>
              <a:rPr lang="en-US" sz="2800" dirty="0" smtClean="0"/>
              <a:t>a sequence </a:t>
            </a:r>
            <a:r>
              <a:rPr lang="en-US" sz="2800" dirty="0"/>
              <a:t>encoding a literal. Molecules with hairpins are cut by the enzyme</a:t>
            </a:r>
            <a:r>
              <a:rPr lang="en-US" sz="2800" dirty="0" smtClean="0"/>
              <a:t>.</a:t>
            </a:r>
          </a:p>
          <a:p>
            <a:pPr marL="0" indent="0" algn="just">
              <a:buNone/>
            </a:pPr>
            <a:endParaRPr lang="en-US" sz="2800" dirty="0"/>
          </a:p>
          <a:p>
            <a:pPr marL="0" indent="0" algn="just">
              <a:buNone/>
            </a:pPr>
            <a:r>
              <a:rPr lang="en-US" sz="2800" dirty="0" smtClean="0"/>
              <a:t>(2) The efficiency of amplification by PCR differs for molecules with hairpins and without hairpins. The former kind of molecule is less efficient in amplification than the latter. </a:t>
            </a:r>
            <a:endParaRPr lang="en-US" sz="2800" dirty="0"/>
          </a:p>
        </p:txBody>
      </p:sp>
    </p:spTree>
    <p:extLst>
      <p:ext uri="{BB962C8B-B14F-4D97-AF65-F5344CB8AC3E}">
        <p14:creationId xmlns:p14="http://schemas.microsoft.com/office/powerpoint/2010/main" val="122854814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3428631"/>
          </a:xfrm>
        </p:spPr>
        <p:txBody>
          <a:bodyPr/>
          <a:lstStyle/>
          <a:p>
            <a:pPr marL="0" indent="0" algn="just">
              <a:lnSpc>
                <a:spcPct val="150000"/>
              </a:lnSpc>
              <a:buNone/>
            </a:pPr>
            <a:r>
              <a:rPr lang="en-US" b="1" dirty="0" smtClean="0">
                <a:latin typeface="Cambria Math" panose="02040503050406030204" pitchFamily="18" charset="0"/>
                <a:ea typeface="Cambria Math" panose="02040503050406030204" pitchFamily="18" charset="0"/>
              </a:rPr>
              <a:t>Splicing System / H system </a:t>
            </a:r>
          </a:p>
          <a:p>
            <a:pPr marL="0" indent="0" algn="just">
              <a:lnSpc>
                <a:spcPct val="150000"/>
              </a:lnSpc>
              <a:buNone/>
            </a:pPr>
            <a:r>
              <a:rPr lang="en-US" sz="2800" dirty="0" err="1" smtClean="0">
                <a:latin typeface="Cambria Math" panose="02040503050406030204" pitchFamily="18" charset="0"/>
                <a:ea typeface="Cambria Math" panose="02040503050406030204" pitchFamily="18" charset="0"/>
              </a:rPr>
              <a:t>DNA_Computing</a:t>
            </a:r>
            <a:r>
              <a:rPr lang="en-US" sz="2800" dirty="0" smtClean="0">
                <a:latin typeface="Cambria Math" panose="02040503050406030204" pitchFamily="18" charset="0"/>
                <a:ea typeface="Cambria Math" panose="02040503050406030204" pitchFamily="18" charset="0"/>
              </a:rPr>
              <a:t> _</a:t>
            </a:r>
            <a:r>
              <a:rPr lang="en-US" sz="2800" dirty="0" err="1" smtClean="0">
                <a:latin typeface="Cambria Math" panose="02040503050406030204" pitchFamily="18" charset="0"/>
                <a:ea typeface="Cambria Math" panose="02040503050406030204" pitchFamily="18" charset="0"/>
              </a:rPr>
              <a:t>Models_Zoya</a:t>
            </a:r>
            <a:r>
              <a:rPr lang="en-US" sz="2800" dirty="0" smtClean="0">
                <a:latin typeface="Cambria Math" panose="02040503050406030204" pitchFamily="18" charset="0"/>
                <a:ea typeface="Cambria Math" panose="02040503050406030204" pitchFamily="18" charset="0"/>
              </a:rPr>
              <a:t>	Chapter 5	</a:t>
            </a:r>
            <a:endParaRPr lang="en-US" sz="2800" dirty="0">
              <a:latin typeface="Cambria Math" panose="02040503050406030204" pitchFamily="18" charset="0"/>
              <a:ea typeface="Cambria Math" panose="02040503050406030204" pitchFamily="18" charset="0"/>
            </a:endParaRPr>
          </a:p>
          <a:p>
            <a:pPr marL="0" indent="0" algn="just">
              <a:lnSpc>
                <a:spcPct val="150000"/>
              </a:lnSpc>
              <a:buNone/>
            </a:pPr>
            <a:r>
              <a:rPr lang="en-US" b="1" dirty="0" smtClean="0">
                <a:latin typeface="Cambria Math" panose="02040503050406030204" pitchFamily="18" charset="0"/>
                <a:ea typeface="Cambria Math" panose="02040503050406030204" pitchFamily="18" charset="0"/>
              </a:rPr>
              <a:t>Hairpin Model</a:t>
            </a:r>
            <a:endParaRPr lang="en-US" b="1" dirty="0"/>
          </a:p>
          <a:p>
            <a:pPr marL="0" indent="0" algn="just">
              <a:buNone/>
            </a:pPr>
            <a:r>
              <a:rPr lang="en-US" sz="2800" dirty="0" err="1" smtClean="0"/>
              <a:t>Molecular_Computation_by_DNA_DNA_Hairpin</a:t>
            </a:r>
            <a:r>
              <a:rPr lang="en-US" sz="2800" dirty="0" err="1"/>
              <a:t>_</a:t>
            </a:r>
            <a:r>
              <a:rPr lang="en-US" sz="2800" dirty="0" err="1" smtClean="0"/>
              <a:t>Model</a:t>
            </a:r>
            <a:endParaRPr lang="en-US" sz="2800" dirty="0"/>
          </a:p>
          <a:p>
            <a:pPr algn="just"/>
            <a:endParaRPr lang="en-US" dirty="0"/>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Splicing Model</a:t>
            </a:r>
            <a:endParaRPr lang="en-US" dirty="0"/>
          </a:p>
        </p:txBody>
      </p:sp>
      <p:sp>
        <p:nvSpPr>
          <p:cNvPr id="3" name="Content Placeholder 2"/>
          <p:cNvSpPr>
            <a:spLocks noGrp="1"/>
          </p:cNvSpPr>
          <p:nvPr>
            <p:ph idx="1"/>
          </p:nvPr>
        </p:nvSpPr>
        <p:spPr>
          <a:xfrm>
            <a:off x="114300" y="1295400"/>
            <a:ext cx="8915400" cy="3594830"/>
          </a:xfrm>
        </p:spPr>
        <p:txBody>
          <a:bodyPr/>
          <a:lstStyle/>
          <a:p>
            <a:pPr algn="just"/>
            <a:r>
              <a:rPr lang="en-US" dirty="0" smtClean="0"/>
              <a:t>Splicing Model</a:t>
            </a:r>
          </a:p>
          <a:p>
            <a:pPr algn="just"/>
            <a:endParaRPr lang="en-US" dirty="0"/>
          </a:p>
          <a:p>
            <a:pPr algn="just"/>
            <a:r>
              <a:rPr lang="en-US" dirty="0"/>
              <a:t>Splicing systems are generative mechanisms </a:t>
            </a:r>
            <a:endParaRPr lang="en-US" dirty="0" smtClean="0"/>
          </a:p>
          <a:p>
            <a:pPr algn="just"/>
            <a:endParaRPr lang="en-US" dirty="0"/>
          </a:p>
          <a:p>
            <a:pPr algn="just"/>
            <a:r>
              <a:rPr lang="en-US" dirty="0" smtClean="0"/>
              <a:t>Based </a:t>
            </a:r>
            <a:r>
              <a:rPr lang="en-US" dirty="0"/>
              <a:t>on the splicing </a:t>
            </a:r>
            <a:r>
              <a:rPr lang="en-US" dirty="0" smtClean="0"/>
              <a:t>operation formalized </a:t>
            </a:r>
            <a:r>
              <a:rPr lang="en-US" dirty="0"/>
              <a:t>by T. Head (1987) as a model of DNA recombination.</a:t>
            </a:r>
          </a:p>
          <a:p>
            <a:pPr algn="just"/>
            <a:endParaRPr lang="en-US" dirty="0"/>
          </a:p>
        </p:txBody>
      </p:sp>
    </p:spTree>
    <p:extLst>
      <p:ext uri="{BB962C8B-B14F-4D97-AF65-F5344CB8AC3E}">
        <p14:creationId xmlns:p14="http://schemas.microsoft.com/office/powerpoint/2010/main" val="4556234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Basic Splicing Systems</a:t>
            </a:r>
            <a:endParaRPr lang="en-US" dirty="0"/>
          </a:p>
        </p:txBody>
      </p:sp>
      <p:sp>
        <p:nvSpPr>
          <p:cNvPr id="3" name="Content Placeholder 2"/>
          <p:cNvSpPr>
            <a:spLocks noGrp="1"/>
          </p:cNvSpPr>
          <p:nvPr>
            <p:ph idx="1"/>
          </p:nvPr>
        </p:nvSpPr>
        <p:spPr>
          <a:xfrm>
            <a:off x="235424" y="1066800"/>
            <a:ext cx="8527576" cy="4832092"/>
          </a:xfrm>
        </p:spPr>
        <p:txBody>
          <a:bodyPr/>
          <a:lstStyle/>
          <a:p>
            <a:pPr algn="just">
              <a:lnSpc>
                <a:spcPct val="150000"/>
              </a:lnSpc>
            </a:pPr>
            <a:r>
              <a:rPr lang="en-US" sz="2800" dirty="0" smtClean="0"/>
              <a:t>Splicing system model based on the operation Splicing</a:t>
            </a:r>
          </a:p>
          <a:p>
            <a:pPr algn="just"/>
            <a:r>
              <a:rPr lang="en-US" sz="2800" dirty="0"/>
              <a:t>DNA Recombination:- combination of cutting double stranded DNA molecules and reconnecting the cut parts to obtain new DNA molecules</a:t>
            </a:r>
          </a:p>
          <a:p>
            <a:pPr algn="just"/>
            <a:endParaRPr lang="en-US" sz="2800" dirty="0" smtClean="0">
              <a:latin typeface="Cambria Math" panose="02040503050406030204" pitchFamily="18" charset="0"/>
              <a:ea typeface="Cambria Math" panose="02040503050406030204" pitchFamily="18" charset="0"/>
            </a:endParaRPr>
          </a:p>
          <a:p>
            <a:pPr algn="just">
              <a:lnSpc>
                <a:spcPct val="150000"/>
              </a:lnSpc>
            </a:pPr>
            <a:endParaRPr lang="en-US" dirty="0">
              <a:latin typeface="Cambria Math" panose="02040503050406030204" pitchFamily="18" charset="0"/>
              <a:ea typeface="Cambria Math" panose="02040503050406030204" pitchFamily="18" charset="0"/>
            </a:endParaRPr>
          </a:p>
          <a:p>
            <a:pPr algn="just"/>
            <a:endParaRPr lang="en-US" dirty="0"/>
          </a:p>
          <a:p>
            <a:pPr algn="just"/>
            <a:endParaRPr lang="en-US" dirty="0"/>
          </a:p>
          <a:p>
            <a:pPr algn="just"/>
            <a:endParaRPr lang="en-US" dirty="0"/>
          </a:p>
        </p:txBody>
      </p:sp>
      <p:pic>
        <p:nvPicPr>
          <p:cNvPr id="4" name="Picture 3"/>
          <p:cNvPicPr>
            <a:picLocks noChangeAspect="1"/>
          </p:cNvPicPr>
          <p:nvPr/>
        </p:nvPicPr>
        <p:blipFill>
          <a:blip r:embed="rId3"/>
          <a:stretch>
            <a:fillRect/>
          </a:stretch>
        </p:blipFill>
        <p:spPr>
          <a:xfrm>
            <a:off x="0" y="3124200"/>
            <a:ext cx="9143999" cy="3733800"/>
          </a:xfrm>
          <a:prstGeom prst="rect">
            <a:avLst/>
          </a:prstGeom>
        </p:spPr>
      </p:pic>
    </p:spTree>
    <p:extLst>
      <p:ext uri="{BB962C8B-B14F-4D97-AF65-F5344CB8AC3E}">
        <p14:creationId xmlns:p14="http://schemas.microsoft.com/office/powerpoint/2010/main" val="32377149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Abstract Model </a:t>
            </a:r>
            <a:endParaRPr lang="en-US" dirty="0"/>
          </a:p>
        </p:txBody>
      </p:sp>
      <p:sp>
        <p:nvSpPr>
          <p:cNvPr id="3" name="Content Placeholder 2"/>
          <p:cNvSpPr>
            <a:spLocks noGrp="1"/>
          </p:cNvSpPr>
          <p:nvPr>
            <p:ph idx="1"/>
          </p:nvPr>
        </p:nvSpPr>
        <p:spPr>
          <a:xfrm>
            <a:off x="235424" y="1066800"/>
            <a:ext cx="8679976" cy="6038576"/>
          </a:xfrm>
        </p:spPr>
        <p:txBody>
          <a:bodyPr/>
          <a:lstStyle/>
          <a:p>
            <a:pPr algn="just">
              <a:lnSpc>
                <a:spcPct val="150000"/>
              </a:lnSpc>
            </a:pPr>
            <a:r>
              <a:rPr lang="en-US" sz="2800" dirty="0" smtClean="0"/>
              <a:t>Splicing system is a Quadruple S = ( </a:t>
            </a:r>
            <a:r>
              <a:rPr lang="en-US" sz="2800" dirty="0" smtClean="0">
                <a:latin typeface="Cambria Math" panose="02040503050406030204" pitchFamily="18" charset="0"/>
                <a:ea typeface="Cambria Math" panose="02040503050406030204" pitchFamily="18" charset="0"/>
              </a:rPr>
              <a:t>∑ </a:t>
            </a:r>
            <a:r>
              <a:rPr lang="en-US" sz="2800" dirty="0" smtClean="0"/>
              <a:t>, V , R , A)</a:t>
            </a:r>
          </a:p>
          <a:p>
            <a:pPr algn="just">
              <a:lnSpc>
                <a:spcPct val="150000"/>
              </a:lnSpc>
            </a:pPr>
            <a:r>
              <a:rPr lang="en-US" sz="2800" dirty="0" smtClean="0">
                <a:latin typeface="Cambria Math" panose="02040503050406030204" pitchFamily="18" charset="0"/>
                <a:ea typeface="Cambria Math" panose="02040503050406030204" pitchFamily="18" charset="0"/>
              </a:rPr>
              <a:t>∑ - finite set of terminal symbols</a:t>
            </a:r>
          </a:p>
          <a:p>
            <a:pPr algn="just">
              <a:lnSpc>
                <a:spcPct val="150000"/>
              </a:lnSpc>
            </a:pPr>
            <a:r>
              <a:rPr lang="en-US" sz="2800" dirty="0" smtClean="0">
                <a:latin typeface="Cambria Math" panose="02040503050406030204" pitchFamily="18" charset="0"/>
                <a:ea typeface="Cambria Math" panose="02040503050406030204" pitchFamily="18" charset="0"/>
              </a:rPr>
              <a:t>V – finite set of non </a:t>
            </a:r>
            <a:r>
              <a:rPr lang="en-US" sz="2800" dirty="0">
                <a:latin typeface="Cambria Math" panose="02040503050406030204" pitchFamily="18" charset="0"/>
                <a:ea typeface="Cambria Math" panose="02040503050406030204" pitchFamily="18" charset="0"/>
              </a:rPr>
              <a:t>terminal symbol </a:t>
            </a:r>
            <a:r>
              <a:rPr lang="en-US" sz="2800"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sym typeface="Symbol" panose="05050102010706020507" pitchFamily="18" charset="2"/>
              </a:rPr>
              <a:t> V = </a:t>
            </a:r>
            <a:endParaRPr lang="en-US" sz="2800" dirty="0">
              <a:latin typeface="Cambria Math" panose="02040503050406030204" pitchFamily="18" charset="0"/>
              <a:ea typeface="Cambria Math" panose="02040503050406030204" pitchFamily="18" charset="0"/>
            </a:endParaRPr>
          </a:p>
          <a:p>
            <a:pPr algn="just">
              <a:lnSpc>
                <a:spcPct val="150000"/>
              </a:lnSpc>
            </a:pPr>
            <a:r>
              <a:rPr lang="en-US" sz="2800" dirty="0" smtClean="0"/>
              <a:t>R – Splicing rules of form (</a:t>
            </a:r>
            <a:r>
              <a:rPr lang="el-GR" sz="2800" dirty="0" smtClean="0"/>
              <a:t>Γ</a:t>
            </a:r>
            <a:r>
              <a:rPr lang="en-US" sz="2800" baseline="30000" dirty="0" smtClean="0"/>
              <a:t>*</a:t>
            </a:r>
            <a:r>
              <a:rPr lang="en-US" sz="2800" b="1" dirty="0" smtClean="0"/>
              <a:t>#</a:t>
            </a:r>
            <a:r>
              <a:rPr lang="en-US" sz="2800" dirty="0" smtClean="0"/>
              <a:t> </a:t>
            </a:r>
            <a:r>
              <a:rPr lang="el-GR" sz="2800" dirty="0" smtClean="0"/>
              <a:t>Γ</a:t>
            </a:r>
            <a:r>
              <a:rPr lang="en-US" sz="2800" baseline="30000" dirty="0" smtClean="0"/>
              <a:t>* </a:t>
            </a:r>
            <a:r>
              <a:rPr lang="en-US" sz="2800" b="1" dirty="0" smtClean="0"/>
              <a:t>$</a:t>
            </a:r>
            <a:r>
              <a:rPr lang="en-US" sz="2800" dirty="0" smtClean="0"/>
              <a:t> </a:t>
            </a:r>
            <a:r>
              <a:rPr lang="el-GR" sz="2800" dirty="0"/>
              <a:t>Γ</a:t>
            </a:r>
            <a:r>
              <a:rPr lang="en-US" sz="2800" baseline="30000" dirty="0"/>
              <a:t>*</a:t>
            </a:r>
            <a:r>
              <a:rPr lang="en-US" sz="2800" b="1" dirty="0"/>
              <a:t>#</a:t>
            </a:r>
            <a:r>
              <a:rPr lang="en-US" sz="2800" dirty="0"/>
              <a:t> </a:t>
            </a:r>
            <a:r>
              <a:rPr lang="el-GR" sz="2800" dirty="0"/>
              <a:t>Γ</a:t>
            </a:r>
            <a:r>
              <a:rPr lang="en-US" sz="2800" baseline="30000" dirty="0" smtClean="0"/>
              <a:t>*</a:t>
            </a:r>
            <a:r>
              <a:rPr lang="en-US" sz="2800" dirty="0" smtClean="0"/>
              <a:t>) where </a:t>
            </a:r>
            <a:r>
              <a:rPr lang="el-GR" sz="2800" dirty="0" smtClean="0"/>
              <a:t>Γ</a:t>
            </a:r>
            <a:r>
              <a:rPr lang="en-US" sz="2800" baseline="30000" dirty="0"/>
              <a:t> </a:t>
            </a:r>
            <a:r>
              <a:rPr lang="en-US" sz="2800" dirty="0"/>
              <a:t> </a:t>
            </a:r>
            <a:r>
              <a:rPr lang="en-US" sz="2800" dirty="0" smtClean="0"/>
              <a:t>= </a:t>
            </a:r>
            <a:r>
              <a:rPr lang="en-US" sz="2800" dirty="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sym typeface="Symbol" panose="05050102010706020507" pitchFamily="18" charset="2"/>
              </a:rPr>
              <a:t>U </a:t>
            </a:r>
            <a:r>
              <a:rPr lang="en-US" sz="2800" dirty="0">
                <a:latin typeface="Cambria Math" panose="02040503050406030204" pitchFamily="18" charset="0"/>
                <a:ea typeface="Cambria Math" panose="02040503050406030204" pitchFamily="18" charset="0"/>
                <a:sym typeface="Symbol" panose="05050102010706020507" pitchFamily="18" charset="2"/>
              </a:rPr>
              <a:t>V </a:t>
            </a:r>
            <a:endParaRPr lang="en-US" sz="2800" dirty="0">
              <a:sym typeface="Symbol" panose="05050102010706020507" pitchFamily="18" charset="2"/>
            </a:endParaRPr>
          </a:p>
          <a:p>
            <a:pPr algn="just">
              <a:lnSpc>
                <a:spcPct val="150000"/>
              </a:lnSpc>
            </a:pPr>
            <a:r>
              <a:rPr lang="en-US" sz="2800" dirty="0" smtClean="0">
                <a:latin typeface="Cambria Math" panose="02040503050406030204" pitchFamily="18" charset="0"/>
                <a:ea typeface="Cambria Math" panose="02040503050406030204" pitchFamily="18" charset="0"/>
                <a:sym typeface="Symbol" panose="05050102010706020507" pitchFamily="18" charset="2"/>
              </a:rPr>
              <a:t>A – set of Axioms A ⊆ </a:t>
            </a:r>
            <a:r>
              <a:rPr lang="el-GR" sz="2800" dirty="0"/>
              <a:t>Γ</a:t>
            </a:r>
            <a:r>
              <a:rPr lang="en-US" sz="2800" baseline="30000" dirty="0" smtClean="0"/>
              <a:t>*</a:t>
            </a:r>
            <a:endParaRPr lang="en-US" sz="2800" dirty="0" smtClean="0">
              <a:latin typeface="Cambria Math" panose="02040503050406030204" pitchFamily="18" charset="0"/>
              <a:ea typeface="Cambria Math" panose="02040503050406030204" pitchFamily="18" charset="0"/>
            </a:endParaRPr>
          </a:p>
          <a:p>
            <a:pPr algn="just">
              <a:lnSpc>
                <a:spcPct val="150000"/>
              </a:lnSpc>
            </a:pPr>
            <a:endParaRPr lang="en-US" dirty="0">
              <a:latin typeface="Cambria Math" panose="02040503050406030204" pitchFamily="18" charset="0"/>
              <a:ea typeface="Cambria Math" panose="02040503050406030204" pitchFamily="18" charset="0"/>
            </a:endParaRP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5405580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Splicing Rules</a:t>
            </a:r>
            <a:endParaRPr lang="en-US" dirty="0"/>
          </a:p>
        </p:txBody>
      </p:sp>
      <p:sp>
        <p:nvSpPr>
          <p:cNvPr id="3" name="Content Placeholder 2"/>
          <p:cNvSpPr>
            <a:spLocks noGrp="1"/>
          </p:cNvSpPr>
          <p:nvPr>
            <p:ph idx="1"/>
          </p:nvPr>
        </p:nvSpPr>
        <p:spPr>
          <a:xfrm>
            <a:off x="235424" y="1066800"/>
            <a:ext cx="8679976" cy="5515356"/>
          </a:xfrm>
        </p:spPr>
        <p:txBody>
          <a:bodyPr/>
          <a:lstStyle/>
          <a:p>
            <a:pPr algn="just">
              <a:lnSpc>
                <a:spcPct val="150000"/>
              </a:lnSpc>
            </a:pPr>
            <a:r>
              <a:rPr lang="en-US" sz="2800" dirty="0" smtClean="0"/>
              <a:t>Splicing rules are used to provide one step derivations</a:t>
            </a:r>
          </a:p>
          <a:p>
            <a:pPr algn="just">
              <a:lnSpc>
                <a:spcPct val="150000"/>
              </a:lnSpc>
            </a:pPr>
            <a:r>
              <a:rPr lang="en-US" sz="2800" dirty="0" smtClean="0">
                <a:latin typeface="Cambria Math" panose="02040503050406030204" pitchFamily="18" charset="0"/>
                <a:ea typeface="Cambria Math" panose="02040503050406030204" pitchFamily="18" charset="0"/>
              </a:rPr>
              <a:t>For r = </a:t>
            </a:r>
            <a:r>
              <a:rPr lang="en-US" sz="2800" dirty="0" smtClean="0"/>
              <a:t>w1 </a:t>
            </a:r>
            <a:r>
              <a:rPr lang="en-US" sz="2800" b="1" dirty="0" smtClean="0"/>
              <a:t>#</a:t>
            </a:r>
            <a:r>
              <a:rPr lang="en-US" sz="2800" dirty="0" smtClean="0"/>
              <a:t> w2</a:t>
            </a:r>
            <a:r>
              <a:rPr lang="en-US" sz="2800" baseline="30000" dirty="0" smtClean="0"/>
              <a:t> </a:t>
            </a:r>
            <a:r>
              <a:rPr lang="en-US" sz="2800" b="1" dirty="0"/>
              <a:t>$</a:t>
            </a:r>
            <a:r>
              <a:rPr lang="en-US" sz="2800" dirty="0"/>
              <a:t> </a:t>
            </a:r>
            <a:r>
              <a:rPr lang="en-US" sz="2800" dirty="0" smtClean="0"/>
              <a:t>w3 </a:t>
            </a:r>
            <a:r>
              <a:rPr lang="en-US" sz="2800" b="1" dirty="0" smtClean="0"/>
              <a:t>#</a:t>
            </a:r>
            <a:r>
              <a:rPr lang="en-US" sz="2800" dirty="0" smtClean="0"/>
              <a:t> w4 </a:t>
            </a:r>
            <a:r>
              <a:rPr lang="en-US" sz="2800" dirty="0" smtClean="0">
                <a:latin typeface="Cambria Math" panose="02040503050406030204" pitchFamily="18" charset="0"/>
                <a:ea typeface="Cambria Math" panose="02040503050406030204" pitchFamily="18" charset="0"/>
              </a:rPr>
              <a:t>∊ R, u, v, x and y ∊ </a:t>
            </a:r>
            <a:r>
              <a:rPr lang="el-GR" sz="2800" dirty="0" smtClean="0">
                <a:latin typeface="Cambria Math" panose="02040503050406030204" pitchFamily="18" charset="0"/>
                <a:ea typeface="Cambria Math" panose="02040503050406030204" pitchFamily="18" charset="0"/>
              </a:rPr>
              <a:t>Γ</a:t>
            </a:r>
            <a:r>
              <a:rPr lang="en-US" sz="2800" baseline="30000" dirty="0" smtClean="0">
                <a:latin typeface="Cambria Math" panose="02040503050406030204" pitchFamily="18" charset="0"/>
                <a:ea typeface="Cambria Math" panose="02040503050406030204" pitchFamily="18" charset="0"/>
              </a:rPr>
              <a:t>*</a:t>
            </a:r>
            <a:endParaRPr lang="en-US" sz="2800" dirty="0" smtClean="0">
              <a:latin typeface="Cambria Math" panose="02040503050406030204" pitchFamily="18" charset="0"/>
              <a:ea typeface="Cambria Math" panose="02040503050406030204" pitchFamily="18" charset="0"/>
            </a:endParaRPr>
          </a:p>
          <a:p>
            <a:pPr marL="0" indent="0" algn="just">
              <a:lnSpc>
                <a:spcPct val="150000"/>
              </a:lnSpc>
              <a:buNone/>
            </a:pPr>
            <a:r>
              <a:rPr lang="en-US" dirty="0" smtClean="0">
                <a:latin typeface="Cambria Math" panose="02040503050406030204" pitchFamily="18" charset="0"/>
                <a:ea typeface="Cambria Math" panose="02040503050406030204" pitchFamily="18" charset="0"/>
              </a:rPr>
              <a:t>			(u , v) ⊢</a:t>
            </a:r>
            <a:r>
              <a:rPr lang="en-US" baseline="-25000" dirty="0" smtClean="0">
                <a:latin typeface="Cambria Math" panose="02040503050406030204" pitchFamily="18" charset="0"/>
                <a:ea typeface="Cambria Math" panose="02040503050406030204" pitchFamily="18" charset="0"/>
              </a:rPr>
              <a:t>r</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(x, y)</a:t>
            </a:r>
          </a:p>
          <a:p>
            <a:pPr marL="0" indent="0" algn="just">
              <a:lnSpc>
                <a:spcPct val="150000"/>
              </a:lnSpc>
              <a:buNone/>
            </a:pPr>
            <a:r>
              <a:rPr lang="en-US" dirty="0" smtClean="0">
                <a:latin typeface="Cambria Math" panose="02040503050406030204" pitchFamily="18" charset="0"/>
                <a:ea typeface="Cambria Math" panose="02040503050406030204" pitchFamily="18" charset="0"/>
              </a:rPr>
              <a:t>u = u1w1w2u2          x = ?</a:t>
            </a:r>
          </a:p>
          <a:p>
            <a:pPr marL="0" indent="0" algn="just">
              <a:lnSpc>
                <a:spcPct val="150000"/>
              </a:lnSpc>
              <a:buNone/>
            </a:pPr>
            <a:r>
              <a:rPr lang="en-US" dirty="0" smtClean="0">
                <a:latin typeface="Cambria Math" panose="02040503050406030204" pitchFamily="18" charset="0"/>
                <a:ea typeface="Cambria Math" panose="02040503050406030204" pitchFamily="18" charset="0"/>
              </a:rPr>
              <a:t>v = v1w3w4v2           y = ?</a:t>
            </a:r>
            <a:endParaRPr lang="en-US" dirty="0">
              <a:latin typeface="Cambria Math" panose="02040503050406030204" pitchFamily="18" charset="0"/>
              <a:ea typeface="Cambria Math" panose="02040503050406030204" pitchFamily="18" charset="0"/>
            </a:endParaRP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1104874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Splicing Rules</a:t>
            </a:r>
            <a:endParaRPr lang="en-US" dirty="0"/>
          </a:p>
        </p:txBody>
      </p:sp>
      <p:sp>
        <p:nvSpPr>
          <p:cNvPr id="3" name="Content Placeholder 2"/>
          <p:cNvSpPr>
            <a:spLocks noGrp="1"/>
          </p:cNvSpPr>
          <p:nvPr>
            <p:ph idx="1"/>
          </p:nvPr>
        </p:nvSpPr>
        <p:spPr>
          <a:xfrm>
            <a:off x="232012" y="609600"/>
            <a:ext cx="8679976" cy="4038029"/>
          </a:xfrm>
        </p:spPr>
        <p:txBody>
          <a:bodyPr/>
          <a:lstStyle/>
          <a:p>
            <a:pPr marL="0" indent="0" algn="just">
              <a:lnSpc>
                <a:spcPct val="150000"/>
              </a:lnSpc>
              <a:buNone/>
            </a:pPr>
            <a:r>
              <a:rPr lang="en-US" dirty="0" smtClean="0"/>
              <a:t>Consider </a:t>
            </a:r>
            <a:r>
              <a:rPr lang="en-US" dirty="0"/>
              <a:t>the splicing system </a:t>
            </a:r>
            <a:r>
              <a:rPr lang="en-US" i="1" dirty="0"/>
              <a:t>S </a:t>
            </a:r>
            <a:r>
              <a:rPr lang="en-US" dirty="0"/>
              <a:t>= (</a:t>
            </a:r>
            <a:r>
              <a:rPr lang="en-US" i="1" dirty="0"/>
              <a:t>Σ, V,R,A</a:t>
            </a:r>
            <a:r>
              <a:rPr lang="en-US" dirty="0"/>
              <a:t>) with </a:t>
            </a:r>
            <a:endParaRPr lang="en-US" dirty="0" smtClean="0"/>
          </a:p>
          <a:p>
            <a:pPr marL="0" indent="0" algn="just">
              <a:lnSpc>
                <a:spcPct val="150000"/>
              </a:lnSpc>
              <a:buNone/>
            </a:pPr>
            <a:r>
              <a:rPr lang="en-US" i="1" dirty="0" smtClean="0"/>
              <a:t>Σ </a:t>
            </a:r>
            <a:r>
              <a:rPr lang="en-US" dirty="0" smtClean="0"/>
              <a:t>= </a:t>
            </a:r>
            <a:r>
              <a:rPr lang="en-US" i="1" dirty="0" smtClean="0"/>
              <a:t>{</a:t>
            </a:r>
            <a:r>
              <a:rPr lang="en-US" i="1" dirty="0"/>
              <a:t>a, b, c}</a:t>
            </a:r>
            <a:r>
              <a:rPr lang="en-US" dirty="0"/>
              <a:t>, </a:t>
            </a:r>
            <a:r>
              <a:rPr lang="en-US" i="1" dirty="0"/>
              <a:t>V </a:t>
            </a:r>
            <a:r>
              <a:rPr lang="en-US" dirty="0"/>
              <a:t>= </a:t>
            </a:r>
            <a:r>
              <a:rPr lang="en-US" i="1" dirty="0"/>
              <a:t>∅</a:t>
            </a:r>
            <a:r>
              <a:rPr lang="en-US" dirty="0"/>
              <a:t>, </a:t>
            </a:r>
            <a:r>
              <a:rPr lang="en-US" dirty="0" smtClean="0"/>
              <a:t> </a:t>
            </a:r>
            <a:r>
              <a:rPr lang="en-US" i="1" dirty="0" smtClean="0"/>
              <a:t>R </a:t>
            </a:r>
            <a:r>
              <a:rPr lang="en-US" dirty="0"/>
              <a:t>= </a:t>
            </a:r>
            <a:r>
              <a:rPr lang="en-US" i="1" dirty="0"/>
              <a:t>{</a:t>
            </a:r>
            <a:r>
              <a:rPr lang="en-US" i="1" dirty="0" err="1"/>
              <a:t>r</a:t>
            </a:r>
            <a:r>
              <a:rPr lang="en-US" i="1" baseline="-25000" dirty="0" err="1"/>
              <a:t>b</a:t>
            </a:r>
            <a:r>
              <a:rPr lang="en-US" i="1" dirty="0"/>
              <a:t> </a:t>
            </a:r>
            <a:r>
              <a:rPr lang="en-US" dirty="0"/>
              <a:t>= </a:t>
            </a:r>
            <a:r>
              <a:rPr lang="en-US" i="1" dirty="0"/>
              <a:t>b</a:t>
            </a:r>
            <a:r>
              <a:rPr lang="en-US" dirty="0"/>
              <a:t>#$</a:t>
            </a:r>
            <a:r>
              <a:rPr lang="en-US" i="1" dirty="0"/>
              <a:t>b</a:t>
            </a:r>
            <a:r>
              <a:rPr lang="en-US" dirty="0"/>
              <a:t>#</a:t>
            </a:r>
            <a:r>
              <a:rPr lang="en-US" i="1" dirty="0"/>
              <a:t>, </a:t>
            </a:r>
            <a:r>
              <a:rPr lang="en-US" i="1" dirty="0" err="1"/>
              <a:t>r</a:t>
            </a:r>
            <a:r>
              <a:rPr lang="en-US" i="1" baseline="-25000" dirty="0" err="1"/>
              <a:t>c</a:t>
            </a:r>
            <a:r>
              <a:rPr lang="en-US" i="1" dirty="0"/>
              <a:t> </a:t>
            </a:r>
            <a:r>
              <a:rPr lang="en-US" dirty="0"/>
              <a:t>= </a:t>
            </a:r>
            <a:r>
              <a:rPr lang="en-US" i="1" dirty="0"/>
              <a:t>c</a:t>
            </a:r>
            <a:r>
              <a:rPr lang="en-US" dirty="0"/>
              <a:t>#$</a:t>
            </a:r>
            <a:r>
              <a:rPr lang="en-US" i="1" dirty="0"/>
              <a:t>c</a:t>
            </a:r>
            <a:r>
              <a:rPr lang="en-US" dirty="0"/>
              <a:t>#</a:t>
            </a:r>
            <a:r>
              <a:rPr lang="en-US" i="1" dirty="0"/>
              <a:t>} </a:t>
            </a:r>
            <a:r>
              <a:rPr lang="en-US" dirty="0"/>
              <a:t>and </a:t>
            </a:r>
          </a:p>
          <a:p>
            <a:pPr marL="0" indent="0" algn="just">
              <a:lnSpc>
                <a:spcPct val="150000"/>
              </a:lnSpc>
              <a:buNone/>
            </a:pPr>
            <a:r>
              <a:rPr lang="en-US" i="1" dirty="0" smtClean="0"/>
              <a:t>A </a:t>
            </a:r>
            <a:r>
              <a:rPr lang="en-US" dirty="0"/>
              <a:t>= </a:t>
            </a:r>
            <a:r>
              <a:rPr lang="en-US" i="1" dirty="0"/>
              <a:t>{abaca, </a:t>
            </a:r>
            <a:r>
              <a:rPr lang="en-US" i="1" dirty="0" err="1"/>
              <a:t>acaba</a:t>
            </a:r>
            <a:r>
              <a:rPr lang="en-US" i="1" dirty="0"/>
              <a:t>}</a:t>
            </a:r>
            <a:r>
              <a:rPr lang="en-US" dirty="0"/>
              <a:t>.</a:t>
            </a:r>
          </a:p>
          <a:p>
            <a:pPr marL="0" indent="0">
              <a:buNone/>
            </a:pPr>
            <a:endParaRPr lang="en-US" dirty="0"/>
          </a:p>
          <a:p>
            <a:pPr marL="0" indent="0">
              <a:buNone/>
            </a:pPr>
            <a:r>
              <a:rPr lang="en-US" dirty="0" smtClean="0"/>
              <a:t>     (</a:t>
            </a:r>
            <a:r>
              <a:rPr lang="en-US" i="1" dirty="0" err="1"/>
              <a:t>ab|aca</a:t>
            </a:r>
            <a:r>
              <a:rPr lang="en-US" i="1" dirty="0"/>
              <a:t>, </a:t>
            </a:r>
            <a:r>
              <a:rPr lang="en-US" i="1" dirty="0" err="1"/>
              <a:t>acab|a</a:t>
            </a:r>
            <a:r>
              <a:rPr lang="en-US" dirty="0"/>
              <a:t>) </a:t>
            </a:r>
            <a:r>
              <a:rPr lang="en-US" dirty="0" smtClean="0">
                <a:latin typeface="Cambria Math" panose="02040503050406030204" pitchFamily="18" charset="0"/>
                <a:ea typeface="Cambria Math" panose="02040503050406030204" pitchFamily="18" charset="0"/>
              </a:rPr>
              <a:t>⊢</a:t>
            </a:r>
            <a:r>
              <a:rPr lang="en-US" baseline="-25000" dirty="0" err="1" smtClean="0">
                <a:latin typeface="Cambria Math" panose="02040503050406030204" pitchFamily="18" charset="0"/>
                <a:ea typeface="Cambria Math" panose="02040503050406030204" pitchFamily="18" charset="0"/>
              </a:rPr>
              <a:t>rb</a:t>
            </a:r>
            <a:r>
              <a:rPr lang="en-US" dirty="0" smtClean="0">
                <a:latin typeface="Cambria Math" panose="02040503050406030204" pitchFamily="18" charset="0"/>
                <a:ea typeface="Cambria Math" panose="02040503050406030204" pitchFamily="18" charset="0"/>
              </a:rPr>
              <a:t> </a:t>
            </a:r>
            <a:r>
              <a:rPr lang="en-US" i="1" dirty="0" smtClean="0"/>
              <a:t> </a:t>
            </a:r>
            <a:r>
              <a:rPr lang="en-US" dirty="0"/>
              <a:t>(</a:t>
            </a:r>
            <a:r>
              <a:rPr lang="en-US" i="1" dirty="0"/>
              <a:t>aba, </a:t>
            </a:r>
            <a:r>
              <a:rPr lang="en-US" i="1" dirty="0" err="1"/>
              <a:t>acabaca</a:t>
            </a:r>
            <a:r>
              <a:rPr lang="en-US" dirty="0" smtClean="0"/>
              <a:t>)</a:t>
            </a:r>
            <a:endParaRPr lang="en-US" dirty="0"/>
          </a:p>
          <a:p>
            <a:pPr marL="0" indent="0">
              <a:buNone/>
            </a:pPr>
            <a:r>
              <a:rPr lang="es-ES" dirty="0" smtClean="0"/>
              <a:t>     (</a:t>
            </a:r>
            <a:r>
              <a:rPr lang="es-ES" i="1" dirty="0" err="1"/>
              <a:t>abac|a</a:t>
            </a:r>
            <a:r>
              <a:rPr lang="es-ES" i="1" dirty="0"/>
              <a:t>, </a:t>
            </a:r>
            <a:r>
              <a:rPr lang="es-ES" i="1" dirty="0" err="1"/>
              <a:t>ac|aba</a:t>
            </a:r>
            <a:r>
              <a:rPr lang="es-ES" dirty="0"/>
              <a:t>) </a:t>
            </a:r>
            <a:r>
              <a:rPr lang="en-US" dirty="0">
                <a:latin typeface="Cambria Math" panose="02040503050406030204" pitchFamily="18" charset="0"/>
                <a:ea typeface="Cambria Math" panose="02040503050406030204" pitchFamily="18" charset="0"/>
              </a:rPr>
              <a:t>⊢</a:t>
            </a:r>
            <a:r>
              <a:rPr lang="en-US" baseline="-25000" dirty="0" err="1" smtClean="0">
                <a:latin typeface="Cambria Math" panose="02040503050406030204" pitchFamily="18" charset="0"/>
                <a:ea typeface="Cambria Math" panose="02040503050406030204" pitchFamily="18" charset="0"/>
              </a:rPr>
              <a:t>rc</a:t>
            </a:r>
            <a:r>
              <a:rPr lang="es-ES" i="1" dirty="0" smtClean="0"/>
              <a:t> </a:t>
            </a:r>
            <a:r>
              <a:rPr lang="es-ES" dirty="0"/>
              <a:t>(</a:t>
            </a:r>
            <a:r>
              <a:rPr lang="es-ES" i="1" dirty="0" err="1"/>
              <a:t>abacaba</a:t>
            </a:r>
            <a:r>
              <a:rPr lang="es-ES" i="1" dirty="0"/>
              <a:t>, </a:t>
            </a:r>
            <a:r>
              <a:rPr lang="es-ES" i="1" dirty="0" err="1"/>
              <a:t>aca</a:t>
            </a:r>
            <a:r>
              <a:rPr lang="es-ES" dirty="0" smtClean="0"/>
              <a:t>)</a:t>
            </a:r>
            <a:endParaRPr lang="en-US" dirty="0"/>
          </a:p>
        </p:txBody>
      </p:sp>
    </p:spTree>
    <p:extLst>
      <p:ext uri="{BB962C8B-B14F-4D97-AF65-F5344CB8AC3E}">
        <p14:creationId xmlns:p14="http://schemas.microsoft.com/office/powerpoint/2010/main" val="6743436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Language generated</a:t>
            </a:r>
            <a:endParaRPr lang="en-US" dirty="0"/>
          </a:p>
        </p:txBody>
      </p:sp>
      <p:sp>
        <p:nvSpPr>
          <p:cNvPr id="3" name="Content Placeholder 2"/>
          <p:cNvSpPr>
            <a:spLocks noGrp="1"/>
          </p:cNvSpPr>
          <p:nvPr>
            <p:ph idx="1"/>
          </p:nvPr>
        </p:nvSpPr>
        <p:spPr>
          <a:xfrm>
            <a:off x="83024" y="914400"/>
            <a:ext cx="8679976" cy="1772793"/>
          </a:xfrm>
        </p:spPr>
        <p:txBody>
          <a:bodyPr/>
          <a:lstStyle/>
          <a:p>
            <a:pPr algn="just"/>
            <a:r>
              <a:rPr lang="en-US" dirty="0"/>
              <a:t>L</a:t>
            </a:r>
            <a:r>
              <a:rPr lang="en-US" dirty="0" smtClean="0"/>
              <a:t>anguage </a:t>
            </a:r>
            <a:r>
              <a:rPr lang="en-US" dirty="0"/>
              <a:t>generated consists of the strings over </a:t>
            </a:r>
            <a:r>
              <a:rPr lang="en-US" i="1" dirty="0"/>
              <a:t>Σ</a:t>
            </a:r>
            <a:r>
              <a:rPr lang="en-US" dirty="0"/>
              <a:t>, </a:t>
            </a:r>
            <a:r>
              <a:rPr lang="en-US" dirty="0" smtClean="0"/>
              <a:t>which are </a:t>
            </a:r>
            <a:r>
              <a:rPr lang="en-US" dirty="0"/>
              <a:t>iteratively obtained by applying the rules to the axioms and the </a:t>
            </a:r>
            <a:r>
              <a:rPr lang="en-US" dirty="0" smtClean="0"/>
              <a:t>strings obtained </a:t>
            </a:r>
            <a:r>
              <a:rPr lang="en-US" dirty="0"/>
              <a:t>in preceding splicing steps</a:t>
            </a:r>
            <a:endParaRPr lang="en-US" dirty="0" smtClean="0"/>
          </a:p>
        </p:txBody>
      </p:sp>
      <p:pic>
        <p:nvPicPr>
          <p:cNvPr id="5" name="Picture 4"/>
          <p:cNvPicPr>
            <a:picLocks noChangeAspect="1"/>
          </p:cNvPicPr>
          <p:nvPr/>
        </p:nvPicPr>
        <p:blipFill>
          <a:blip r:embed="rId3"/>
          <a:stretch>
            <a:fillRect/>
          </a:stretch>
        </p:blipFill>
        <p:spPr>
          <a:xfrm>
            <a:off x="0" y="2860596"/>
            <a:ext cx="9144000" cy="1066800"/>
          </a:xfrm>
          <a:prstGeom prst="rect">
            <a:avLst/>
          </a:prstGeom>
        </p:spPr>
      </p:pic>
    </p:spTree>
    <p:extLst>
      <p:ext uri="{BB962C8B-B14F-4D97-AF65-F5344CB8AC3E}">
        <p14:creationId xmlns:p14="http://schemas.microsoft.com/office/powerpoint/2010/main" val="421656557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Language generated</a:t>
            </a:r>
            <a:endParaRPr lang="en-US" dirty="0"/>
          </a:p>
        </p:txBody>
      </p:sp>
      <p:sp>
        <p:nvSpPr>
          <p:cNvPr id="3" name="Content Placeholder 2"/>
          <p:cNvSpPr>
            <a:spLocks noGrp="1"/>
          </p:cNvSpPr>
          <p:nvPr>
            <p:ph idx="1"/>
          </p:nvPr>
        </p:nvSpPr>
        <p:spPr>
          <a:xfrm>
            <a:off x="83024" y="914400"/>
            <a:ext cx="8679976" cy="2336665"/>
          </a:xfrm>
        </p:spPr>
        <p:txBody>
          <a:bodyPr/>
          <a:lstStyle/>
          <a:p>
            <a:pPr marL="0" indent="0" algn="just">
              <a:lnSpc>
                <a:spcPct val="150000"/>
              </a:lnSpc>
              <a:buNone/>
            </a:pPr>
            <a:r>
              <a:rPr lang="en-US" dirty="0"/>
              <a:t>Consider the splicing system </a:t>
            </a:r>
            <a:r>
              <a:rPr lang="en-US" i="1" dirty="0"/>
              <a:t>S </a:t>
            </a:r>
            <a:r>
              <a:rPr lang="en-US" dirty="0"/>
              <a:t>= (</a:t>
            </a:r>
            <a:r>
              <a:rPr lang="en-US" i="1" dirty="0"/>
              <a:t>Σ, V,R</a:t>
            </a:r>
            <a:r>
              <a:rPr lang="en-US" i="1" dirty="0" smtClean="0"/>
              <a:t>, A</a:t>
            </a:r>
            <a:r>
              <a:rPr lang="en-US" dirty="0"/>
              <a:t>) with </a:t>
            </a:r>
          </a:p>
          <a:p>
            <a:pPr marL="0" indent="0" algn="just">
              <a:lnSpc>
                <a:spcPct val="150000"/>
              </a:lnSpc>
              <a:buNone/>
            </a:pPr>
            <a:r>
              <a:rPr lang="en-US" i="1" dirty="0" smtClean="0"/>
              <a:t>    Σ </a:t>
            </a:r>
            <a:r>
              <a:rPr lang="en-US" dirty="0"/>
              <a:t>= </a:t>
            </a:r>
            <a:r>
              <a:rPr lang="en-US" i="1" dirty="0"/>
              <a:t>{a, </a:t>
            </a:r>
            <a:r>
              <a:rPr lang="en-US" i="1" dirty="0" smtClean="0"/>
              <a:t>b}</a:t>
            </a:r>
            <a:r>
              <a:rPr lang="en-US" dirty="0" smtClean="0"/>
              <a:t>, </a:t>
            </a:r>
            <a:r>
              <a:rPr lang="en-US" i="1" dirty="0"/>
              <a:t>V </a:t>
            </a:r>
            <a:r>
              <a:rPr lang="en-US" dirty="0"/>
              <a:t>= </a:t>
            </a:r>
            <a:r>
              <a:rPr lang="en-US" i="1" dirty="0"/>
              <a:t>∅</a:t>
            </a:r>
            <a:r>
              <a:rPr lang="en-US" dirty="0"/>
              <a:t>,  </a:t>
            </a:r>
            <a:r>
              <a:rPr lang="en-US" i="1" dirty="0"/>
              <a:t>R </a:t>
            </a:r>
            <a:r>
              <a:rPr lang="en-US" dirty="0"/>
              <a:t>= </a:t>
            </a:r>
            <a:r>
              <a:rPr lang="en-US" i="1" dirty="0"/>
              <a:t>{</a:t>
            </a:r>
            <a:r>
              <a:rPr lang="en-US" i="1" dirty="0" err="1"/>
              <a:t>r</a:t>
            </a:r>
            <a:r>
              <a:rPr lang="en-US" i="1" baseline="-25000" dirty="0" err="1"/>
              <a:t>b</a:t>
            </a:r>
            <a:r>
              <a:rPr lang="en-US" i="1" dirty="0"/>
              <a:t> </a:t>
            </a:r>
            <a:r>
              <a:rPr lang="en-US" dirty="0"/>
              <a:t>= </a:t>
            </a:r>
            <a:r>
              <a:rPr lang="en-US" i="1" dirty="0" err="1" smtClean="0"/>
              <a:t>a</a:t>
            </a:r>
            <a:r>
              <a:rPr lang="en-US" dirty="0" err="1" smtClean="0"/>
              <a:t>#b</a:t>
            </a:r>
            <a:r>
              <a:rPr lang="en-US" dirty="0" smtClean="0"/>
              <a:t> $ </a:t>
            </a:r>
            <a:r>
              <a:rPr lang="en-US" i="1" dirty="0" err="1" smtClean="0"/>
              <a:t>b</a:t>
            </a:r>
            <a:r>
              <a:rPr lang="en-US" dirty="0" err="1" smtClean="0"/>
              <a:t>#a</a:t>
            </a:r>
            <a:r>
              <a:rPr lang="en-US" dirty="0" smtClean="0"/>
              <a:t> } </a:t>
            </a:r>
            <a:endParaRPr lang="en-US" dirty="0"/>
          </a:p>
          <a:p>
            <a:pPr marL="0" indent="0" algn="just">
              <a:lnSpc>
                <a:spcPct val="150000"/>
              </a:lnSpc>
              <a:buNone/>
            </a:pPr>
            <a:r>
              <a:rPr lang="en-US" i="1" dirty="0" smtClean="0"/>
              <a:t>   A </a:t>
            </a:r>
            <a:r>
              <a:rPr lang="en-US" dirty="0"/>
              <a:t>= </a:t>
            </a:r>
            <a:r>
              <a:rPr lang="en-US" i="1" dirty="0"/>
              <a:t>{</a:t>
            </a:r>
            <a:r>
              <a:rPr lang="en-US" i="1" dirty="0" err="1" smtClean="0"/>
              <a:t>a</a:t>
            </a:r>
            <a:r>
              <a:rPr lang="en-US" i="1" baseline="30000" dirty="0" err="1" smtClean="0"/>
              <a:t>n</a:t>
            </a:r>
            <a:r>
              <a:rPr lang="en-US" i="1" dirty="0" err="1" smtClean="0"/>
              <a:t>b</a:t>
            </a:r>
            <a:r>
              <a:rPr lang="en-US" i="1" baseline="30000" dirty="0" err="1" smtClean="0"/>
              <a:t>n</a:t>
            </a:r>
            <a:r>
              <a:rPr lang="en-US" i="1" dirty="0" smtClean="0"/>
              <a:t>, </a:t>
            </a:r>
            <a:r>
              <a:rPr lang="en-US" i="1" dirty="0" err="1" smtClean="0"/>
              <a:t>b</a:t>
            </a:r>
            <a:r>
              <a:rPr lang="en-US" i="1" baseline="30000" dirty="0" err="1" smtClean="0"/>
              <a:t>n</a:t>
            </a:r>
            <a:r>
              <a:rPr lang="en-US" i="1" dirty="0" err="1" smtClean="0"/>
              <a:t>a</a:t>
            </a:r>
            <a:r>
              <a:rPr lang="en-US" i="1" baseline="30000" dirty="0" err="1" smtClean="0"/>
              <a:t>n</a:t>
            </a:r>
            <a:r>
              <a:rPr lang="en-US" i="1" baseline="30000" dirty="0" smtClean="0"/>
              <a:t>  </a:t>
            </a:r>
            <a:r>
              <a:rPr lang="en-US" i="1" dirty="0" smtClean="0"/>
              <a:t>| n &gt;= 1}</a:t>
            </a:r>
            <a:r>
              <a:rPr lang="en-US" dirty="0" smtClean="0"/>
              <a:t>.   Compute </a:t>
            </a:r>
            <a:r>
              <a:rPr lang="el-GR" dirty="0" smtClean="0"/>
              <a:t>σ</a:t>
            </a:r>
            <a:r>
              <a:rPr lang="en-US" dirty="0" smtClean="0"/>
              <a:t> (A)</a:t>
            </a:r>
            <a:endParaRPr lang="en-US" dirty="0"/>
          </a:p>
        </p:txBody>
      </p:sp>
    </p:spTree>
    <p:extLst>
      <p:ext uri="{BB962C8B-B14F-4D97-AF65-F5344CB8AC3E}">
        <p14:creationId xmlns:p14="http://schemas.microsoft.com/office/powerpoint/2010/main" val="315392083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Multiplicity of each String</a:t>
            </a:r>
            <a:endParaRPr lang="en-US" dirty="0"/>
          </a:p>
        </p:txBody>
      </p:sp>
      <p:sp>
        <p:nvSpPr>
          <p:cNvPr id="3" name="Content Placeholder 2"/>
          <p:cNvSpPr>
            <a:spLocks noGrp="1"/>
          </p:cNvSpPr>
          <p:nvPr>
            <p:ph idx="1"/>
          </p:nvPr>
        </p:nvSpPr>
        <p:spPr>
          <a:xfrm>
            <a:off x="232012" y="990600"/>
            <a:ext cx="8679976" cy="6617196"/>
          </a:xfrm>
        </p:spPr>
        <p:txBody>
          <a:bodyPr/>
          <a:lstStyle/>
          <a:p>
            <a:pPr marL="0" indent="0" algn="just">
              <a:lnSpc>
                <a:spcPct val="150000"/>
              </a:lnSpc>
              <a:buNone/>
            </a:pPr>
            <a:r>
              <a:rPr lang="en-US" sz="2800" dirty="0" smtClean="0"/>
              <a:t>For a splicing </a:t>
            </a:r>
            <a:r>
              <a:rPr lang="en-US" sz="2800" dirty="0"/>
              <a:t>system </a:t>
            </a:r>
            <a:r>
              <a:rPr lang="en-US" sz="2800" i="1" dirty="0"/>
              <a:t>S </a:t>
            </a:r>
            <a:r>
              <a:rPr lang="en-US" sz="2800" dirty="0"/>
              <a:t>= (</a:t>
            </a:r>
            <a:r>
              <a:rPr lang="en-US" sz="2800" i="1" dirty="0"/>
              <a:t>Σ, V,R, A</a:t>
            </a:r>
            <a:r>
              <a:rPr lang="en-US" sz="2800" dirty="0"/>
              <a:t>) with </a:t>
            </a:r>
            <a:r>
              <a:rPr lang="el-GR" sz="2800" dirty="0"/>
              <a:t>Γ</a:t>
            </a:r>
            <a:r>
              <a:rPr lang="en-US" sz="2800" baseline="30000" dirty="0"/>
              <a:t> </a:t>
            </a:r>
            <a:r>
              <a:rPr lang="en-US" sz="2800" dirty="0"/>
              <a:t> = </a:t>
            </a:r>
            <a:r>
              <a:rPr 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sym typeface="Symbol" panose="05050102010706020507" pitchFamily="18" charset="2"/>
              </a:rPr>
              <a:t>U V </a:t>
            </a:r>
            <a:r>
              <a:rPr lang="en-US" sz="2800" dirty="0" smtClean="0">
                <a:latin typeface="Cambria Math" panose="02040503050406030204" pitchFamily="18" charset="0"/>
                <a:ea typeface="Cambria Math" panose="02040503050406030204" pitchFamily="18" charset="0"/>
                <a:sym typeface="Symbol" panose="05050102010706020507" pitchFamily="18" charset="2"/>
              </a:rPr>
              <a:t>, multiplicity (non negative integer) associated with strings in </a:t>
            </a:r>
            <a:r>
              <a:rPr lang="el-GR" sz="2800" dirty="0">
                <a:latin typeface="Cambria Math" panose="02040503050406030204" pitchFamily="18" charset="0"/>
                <a:ea typeface="Cambria Math" panose="02040503050406030204" pitchFamily="18" charset="0"/>
              </a:rPr>
              <a:t>Γ</a:t>
            </a:r>
            <a:r>
              <a:rPr lang="en-US" sz="2800" baseline="30000" dirty="0" smtClean="0">
                <a:latin typeface="Cambria Math" panose="02040503050406030204" pitchFamily="18" charset="0"/>
                <a:ea typeface="Cambria Math" panose="02040503050406030204" pitchFamily="18" charset="0"/>
              </a:rPr>
              <a:t>* </a:t>
            </a:r>
            <a:r>
              <a:rPr lang="en-US" sz="2800" dirty="0" smtClean="0">
                <a:latin typeface="Cambria Math" panose="02040503050406030204" pitchFamily="18" charset="0"/>
                <a:ea typeface="Cambria Math" panose="02040503050406030204" pitchFamily="18" charset="0"/>
              </a:rPr>
              <a:t>(denotes the availability of string for splicing)</a:t>
            </a:r>
            <a:endParaRPr lang="en-US" sz="2800" dirty="0"/>
          </a:p>
          <a:p>
            <a:pPr algn="just">
              <a:lnSpc>
                <a:spcPct val="150000"/>
              </a:lnSpc>
            </a:pPr>
            <a:r>
              <a:rPr lang="en-US" sz="2800" dirty="0" smtClean="0">
                <a:latin typeface="Cambria Math" panose="02040503050406030204" pitchFamily="18" charset="0"/>
                <a:ea typeface="Cambria Math" panose="02040503050406030204" pitchFamily="18" charset="0"/>
              </a:rPr>
              <a:t>For each application </a:t>
            </a:r>
            <a:r>
              <a:rPr lang="en-US" sz="2800" dirty="0">
                <a:latin typeface="Cambria Math" panose="02040503050406030204" pitchFamily="18" charset="0"/>
                <a:ea typeface="Cambria Math" panose="02040503050406030204" pitchFamily="18" charset="0"/>
              </a:rPr>
              <a:t>of (u , v) ⊢</a:t>
            </a:r>
            <a:r>
              <a:rPr lang="en-US" sz="2800" baseline="-25000" dirty="0">
                <a:latin typeface="Cambria Math" panose="02040503050406030204" pitchFamily="18" charset="0"/>
                <a:ea typeface="Cambria Math" panose="02040503050406030204" pitchFamily="18" charset="0"/>
              </a:rPr>
              <a:t>r</a:t>
            </a:r>
            <a:r>
              <a:rPr lang="en-US" sz="2800" dirty="0">
                <a:latin typeface="Cambria Math" panose="02040503050406030204" pitchFamily="18" charset="0"/>
                <a:ea typeface="Cambria Math" panose="02040503050406030204" pitchFamily="18" charset="0"/>
              </a:rPr>
              <a:t> (x, y)</a:t>
            </a:r>
          </a:p>
          <a:p>
            <a:pPr marL="0" indent="0" algn="just">
              <a:lnSpc>
                <a:spcPct val="150000"/>
              </a:lnSpc>
              <a:buNone/>
            </a:pPr>
            <a:r>
              <a:rPr lang="en-US" sz="2800" dirty="0" smtClean="0">
                <a:latin typeface="Cambria Math" panose="02040503050406030204" pitchFamily="18" charset="0"/>
                <a:ea typeface="Cambria Math" panose="02040503050406030204" pitchFamily="18" charset="0"/>
              </a:rPr>
              <a:t>Multiplicity of u and v decremented by 1 and that of           x  and y is incremented by 1</a:t>
            </a:r>
          </a:p>
          <a:p>
            <a:pPr marL="0" indent="0" algn="just">
              <a:lnSpc>
                <a:spcPct val="150000"/>
              </a:lnSpc>
              <a:buNone/>
            </a:pPr>
            <a:r>
              <a:rPr lang="en-US" dirty="0" smtClean="0">
                <a:latin typeface="Cambria Math" panose="02040503050406030204" pitchFamily="18" charset="0"/>
                <a:ea typeface="Cambria Math" panose="02040503050406030204" pitchFamily="18" charset="0"/>
              </a:rPr>
              <a:t>			</a:t>
            </a:r>
            <a:endParaRPr lang="en-US" dirty="0"/>
          </a:p>
          <a:p>
            <a:pPr algn="just"/>
            <a:endParaRPr lang="en-US" dirty="0"/>
          </a:p>
          <a:p>
            <a:pPr algn="just"/>
            <a:endParaRPr lang="en-US" dirty="0"/>
          </a:p>
        </p:txBody>
      </p:sp>
    </p:spTree>
    <p:extLst>
      <p:ext uri="{BB962C8B-B14F-4D97-AF65-F5344CB8AC3E}">
        <p14:creationId xmlns:p14="http://schemas.microsoft.com/office/powerpoint/2010/main" val="377947350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6442</TotalTime>
  <Words>876</Words>
  <Application>Microsoft Office PowerPoint</Application>
  <PresentationFormat>On-screen Show (4:3)</PresentationFormat>
  <Paragraphs>89</Paragraphs>
  <Slides>16</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Cambria Math</vt:lpstr>
      <vt:lpstr>Courier New</vt:lpstr>
      <vt:lpstr>Symbol</vt:lpstr>
      <vt:lpstr>Times New Roman</vt:lpstr>
      <vt:lpstr>Wingdings</vt:lpstr>
      <vt:lpstr>1_White with Blue Bar Segoe Template_TP10286789</vt:lpstr>
      <vt:lpstr>White with Courier font for code slides</vt:lpstr>
      <vt:lpstr>2_White with Blue Bar Segoe Template_TP10286789</vt:lpstr>
      <vt:lpstr>Splicing Model</vt:lpstr>
      <vt:lpstr>Splicing Model</vt:lpstr>
      <vt:lpstr>Basic Splicing Systems</vt:lpstr>
      <vt:lpstr>Abstract Model </vt:lpstr>
      <vt:lpstr>Splicing Rules</vt:lpstr>
      <vt:lpstr>Splicing Rules</vt:lpstr>
      <vt:lpstr>Language generated</vt:lpstr>
      <vt:lpstr>Language generated</vt:lpstr>
      <vt:lpstr>Multiplicity of each String</vt:lpstr>
      <vt:lpstr>Hairpin Model</vt:lpstr>
      <vt:lpstr>Autonomous Molecular Computing</vt:lpstr>
      <vt:lpstr>SAT using Hairpin Model</vt:lpstr>
      <vt:lpstr>SAT using Hairpin Model</vt:lpstr>
      <vt:lpstr>SAT using Hairpin Model (Steps)</vt:lpstr>
      <vt:lpstr>2 methods to distinguish hairpins from non-hairpins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1335</cp:revision>
  <dcterms:created xsi:type="dcterms:W3CDTF">2016-05-11T06:01:51Z</dcterms:created>
  <dcterms:modified xsi:type="dcterms:W3CDTF">2017-08-29T05:31:27Z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