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notesSlides/notesSlide2.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 id="2147483689" r:id="rId5"/>
  </p:sldMasterIdLst>
  <p:notesMasterIdLst>
    <p:notesMasterId r:id="rId22"/>
  </p:notesMasterIdLst>
  <p:handoutMasterIdLst>
    <p:handoutMasterId r:id="rId23"/>
  </p:handoutMasterIdLst>
  <p:sldIdLst>
    <p:sldId id="389" r:id="rId6"/>
    <p:sldId id="394" r:id="rId7"/>
    <p:sldId id="416" r:id="rId8"/>
    <p:sldId id="417" r:id="rId9"/>
    <p:sldId id="418" r:id="rId10"/>
    <p:sldId id="419" r:id="rId11"/>
    <p:sldId id="420" r:id="rId12"/>
    <p:sldId id="421" r:id="rId13"/>
    <p:sldId id="422" r:id="rId14"/>
    <p:sldId id="423" r:id="rId15"/>
    <p:sldId id="425" r:id="rId16"/>
    <p:sldId id="429" r:id="rId17"/>
    <p:sldId id="430" r:id="rId18"/>
    <p:sldId id="431" r:id="rId19"/>
    <p:sldId id="426" r:id="rId20"/>
    <p:sldId id="40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9/4/2017 7:05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676EA8-B37E-4743-B29E-4F989B316FBE}" type="slidenum">
              <a:rPr lang="en-US"/>
              <a:pPr/>
              <a:t>15</a:t>
            </a:fld>
            <a:endParaRPr lang="en-US"/>
          </a:p>
        </p:txBody>
      </p:sp>
      <p:sp>
        <p:nvSpPr>
          <p:cNvPr id="1013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555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360" y="1121879"/>
            <a:ext cx="6857280" cy="2387771"/>
          </a:xfrm>
        </p:spPr>
        <p:txBody>
          <a:bodyPr anchor="b"/>
          <a:lstStyle>
            <a:lvl1pPr algn="ctr">
              <a:defRPr sz="5443"/>
            </a:lvl1pPr>
          </a:lstStyle>
          <a:p>
            <a:r>
              <a:rPr lang="en-US"/>
              <a:t>Click to edit Master title style</a:t>
            </a:r>
          </a:p>
        </p:txBody>
      </p:sp>
      <p:sp>
        <p:nvSpPr>
          <p:cNvPr id="3" name="Subtitle 2"/>
          <p:cNvSpPr>
            <a:spLocks noGrp="1"/>
          </p:cNvSpPr>
          <p:nvPr>
            <p:ph type="subTitle" idx="1"/>
          </p:nvPr>
        </p:nvSpPr>
        <p:spPr>
          <a:xfrm>
            <a:off x="1143360" y="3601819"/>
            <a:ext cx="6857280" cy="1656174"/>
          </a:xfrm>
        </p:spPr>
        <p:txBody>
          <a:bodyPr/>
          <a:lstStyle>
            <a:lvl1pPr marL="0" indent="0" algn="ctr">
              <a:buNone/>
              <a:defRPr sz="2177"/>
            </a:lvl1pPr>
            <a:lvl2pPr marL="414726" indent="0" algn="ctr">
              <a:buNone/>
              <a:defRPr sz="1814"/>
            </a:lvl2pPr>
            <a:lvl3pPr marL="829452" indent="0" algn="ctr">
              <a:buNone/>
              <a:defRPr sz="1633"/>
            </a:lvl3pPr>
            <a:lvl4pPr marL="1244178" indent="0" algn="ctr">
              <a:buNone/>
              <a:defRPr sz="1451"/>
            </a:lvl4pPr>
            <a:lvl5pPr marL="1658904" indent="0" algn="ctr">
              <a:buNone/>
              <a:defRPr sz="1451"/>
            </a:lvl5pPr>
            <a:lvl6pPr marL="2073631" indent="0" algn="ctr">
              <a:buNone/>
              <a:defRPr sz="1451"/>
            </a:lvl6pPr>
            <a:lvl7pPr marL="2488357" indent="0" algn="ctr">
              <a:buNone/>
              <a:defRPr sz="1451"/>
            </a:lvl7pPr>
            <a:lvl8pPr marL="2903083" indent="0" algn="ctr">
              <a:buNone/>
              <a:defRPr sz="1451"/>
            </a:lvl8pPr>
            <a:lvl9pPr marL="3317809" indent="0" algn="ctr">
              <a:buNone/>
              <a:defRPr sz="1451"/>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FCB818D7-73D4-4FD7-BBBB-3B1CF2459ADA}" type="slidenum">
              <a:rPr lang="en-US"/>
              <a:pPr/>
              <a:t>‹#›</a:t>
            </a:fld>
            <a:endParaRPr lang="en-US"/>
          </a:p>
        </p:txBody>
      </p:sp>
    </p:spTree>
    <p:extLst>
      <p:ext uri="{BB962C8B-B14F-4D97-AF65-F5344CB8AC3E}">
        <p14:creationId xmlns:p14="http://schemas.microsoft.com/office/powerpoint/2010/main" val="3132387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F9866CE-45F9-4347-9570-FFD5F7B5619D}" type="slidenum">
              <a:rPr lang="en-US"/>
              <a:pPr/>
              <a:t>‹#›</a:t>
            </a:fld>
            <a:endParaRPr lang="en-US"/>
          </a:p>
        </p:txBody>
      </p:sp>
    </p:spTree>
    <p:extLst>
      <p:ext uri="{BB962C8B-B14F-4D97-AF65-F5344CB8AC3E}">
        <p14:creationId xmlns:p14="http://schemas.microsoft.com/office/powerpoint/2010/main" val="525398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521" y="1709460"/>
            <a:ext cx="7886880" cy="2852939"/>
          </a:xfrm>
        </p:spPr>
        <p:txBody>
          <a:bodyPr anchor="b"/>
          <a:lstStyle>
            <a:lvl1pPr>
              <a:defRPr sz="5443"/>
            </a:lvl1pPr>
          </a:lstStyle>
          <a:p>
            <a:r>
              <a:rPr lang="en-US"/>
              <a:t>Click to edit Master title style</a:t>
            </a:r>
          </a:p>
        </p:txBody>
      </p:sp>
      <p:sp>
        <p:nvSpPr>
          <p:cNvPr id="3" name="Text Placeholder 2"/>
          <p:cNvSpPr>
            <a:spLocks noGrp="1"/>
          </p:cNvSpPr>
          <p:nvPr>
            <p:ph type="body" idx="1"/>
          </p:nvPr>
        </p:nvSpPr>
        <p:spPr>
          <a:xfrm>
            <a:off x="623521" y="4589763"/>
            <a:ext cx="7886880" cy="1499197"/>
          </a:xfrm>
        </p:spPr>
        <p:txBody>
          <a:bodyPr/>
          <a:lstStyle>
            <a:lvl1pPr marL="0" indent="0">
              <a:buNone/>
              <a:defRPr sz="2177"/>
            </a:lvl1pPr>
            <a:lvl2pPr marL="414726" indent="0">
              <a:buNone/>
              <a:defRPr sz="1814"/>
            </a:lvl2pPr>
            <a:lvl3pPr marL="829452" indent="0">
              <a:buNone/>
              <a:defRPr sz="1633"/>
            </a:lvl3pPr>
            <a:lvl4pPr marL="1244178" indent="0">
              <a:buNone/>
              <a:defRPr sz="1451"/>
            </a:lvl4pPr>
            <a:lvl5pPr marL="1658904" indent="0">
              <a:buNone/>
              <a:defRPr sz="1451"/>
            </a:lvl5pPr>
            <a:lvl6pPr marL="2073631" indent="0">
              <a:buNone/>
              <a:defRPr sz="1451"/>
            </a:lvl6pPr>
            <a:lvl7pPr marL="2488357" indent="0">
              <a:buNone/>
              <a:defRPr sz="1451"/>
            </a:lvl7pPr>
            <a:lvl8pPr marL="2903083" indent="0">
              <a:buNone/>
              <a:defRPr sz="1451"/>
            </a:lvl8pPr>
            <a:lvl9pPr marL="3317809" indent="0">
              <a:buNone/>
              <a:defRPr sz="1451"/>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7A6D392-DD70-4107-BA27-DEE8F3B64522}" type="slidenum">
              <a:rPr lang="en-US"/>
              <a:pPr/>
              <a:t>‹#›</a:t>
            </a:fld>
            <a:endParaRPr lang="en-US"/>
          </a:p>
        </p:txBody>
      </p:sp>
    </p:spTree>
    <p:extLst>
      <p:ext uri="{BB962C8B-B14F-4D97-AF65-F5344CB8AC3E}">
        <p14:creationId xmlns:p14="http://schemas.microsoft.com/office/powerpoint/2010/main" val="3218733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3760" y="1795869"/>
            <a:ext cx="3945600" cy="45249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7600" y="1795869"/>
            <a:ext cx="3947040" cy="45249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DED21C9F-DC61-40DF-982C-0D2FCF65D99C}" type="slidenum">
              <a:rPr lang="en-US"/>
              <a:pPr/>
              <a:t>‹#›</a:t>
            </a:fld>
            <a:endParaRPr lang="en-US"/>
          </a:p>
        </p:txBody>
      </p:sp>
    </p:spTree>
    <p:extLst>
      <p:ext uri="{BB962C8B-B14F-4D97-AF65-F5344CB8AC3E}">
        <p14:creationId xmlns:p14="http://schemas.microsoft.com/office/powerpoint/2010/main" val="396660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81" y="365798"/>
            <a:ext cx="7886880" cy="1324939"/>
          </a:xfrm>
        </p:spPr>
        <p:txBody>
          <a:bodyPr/>
          <a:lstStyle/>
          <a:p>
            <a:r>
              <a:rPr lang="en-US"/>
              <a:t>Click to edit Master title style</a:t>
            </a:r>
          </a:p>
        </p:txBody>
      </p:sp>
      <p:sp>
        <p:nvSpPr>
          <p:cNvPr id="3" name="Text Placeholder 2"/>
          <p:cNvSpPr>
            <a:spLocks noGrp="1"/>
          </p:cNvSpPr>
          <p:nvPr>
            <p:ph type="body" idx="1"/>
          </p:nvPr>
        </p:nvSpPr>
        <p:spPr>
          <a:xfrm>
            <a:off x="629280" y="1680657"/>
            <a:ext cx="386928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Click to edit Master text styles</a:t>
            </a:r>
          </a:p>
        </p:txBody>
      </p:sp>
      <p:sp>
        <p:nvSpPr>
          <p:cNvPr id="4" name="Content Placeholder 3"/>
          <p:cNvSpPr>
            <a:spLocks noGrp="1"/>
          </p:cNvSpPr>
          <p:nvPr>
            <p:ph sz="half" idx="2"/>
          </p:nvPr>
        </p:nvSpPr>
        <p:spPr>
          <a:xfrm>
            <a:off x="629280" y="2504424"/>
            <a:ext cx="3869280"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600" y="1680657"/>
            <a:ext cx="388656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Click to edit Master text styles</a:t>
            </a:r>
          </a:p>
        </p:txBody>
      </p:sp>
      <p:sp>
        <p:nvSpPr>
          <p:cNvPr id="6" name="Content Placeholder 5"/>
          <p:cNvSpPr>
            <a:spLocks noGrp="1"/>
          </p:cNvSpPr>
          <p:nvPr>
            <p:ph sz="quarter" idx="4"/>
          </p:nvPr>
        </p:nvSpPr>
        <p:spPr>
          <a:xfrm>
            <a:off x="4629600" y="2504424"/>
            <a:ext cx="3886560"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2757A5E8-991C-46D1-8AC5-7E58B962759B}" type="slidenum">
              <a:rPr lang="en-US"/>
              <a:pPr/>
              <a:t>‹#›</a:t>
            </a:fld>
            <a:endParaRPr lang="en-US"/>
          </a:p>
        </p:txBody>
      </p:sp>
    </p:spTree>
    <p:extLst>
      <p:ext uri="{BB962C8B-B14F-4D97-AF65-F5344CB8AC3E}">
        <p14:creationId xmlns:p14="http://schemas.microsoft.com/office/powerpoint/2010/main" val="3164719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59BB28E3-1C56-4EAC-BD8D-E63BEE64396B}" type="slidenum">
              <a:rPr lang="en-US"/>
              <a:pPr/>
              <a:t>‹#›</a:t>
            </a:fld>
            <a:endParaRPr lang="en-US"/>
          </a:p>
        </p:txBody>
      </p:sp>
    </p:spTree>
    <p:extLst>
      <p:ext uri="{BB962C8B-B14F-4D97-AF65-F5344CB8AC3E}">
        <p14:creationId xmlns:p14="http://schemas.microsoft.com/office/powerpoint/2010/main" val="523627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74375414-5956-4FC6-97BC-7AC7DE711AF7}" type="slidenum">
              <a:rPr lang="en-US"/>
              <a:pPr/>
              <a:t>‹#›</a:t>
            </a:fld>
            <a:endParaRPr lang="en-US"/>
          </a:p>
        </p:txBody>
      </p:sp>
    </p:spTree>
    <p:extLst>
      <p:ext uri="{BB962C8B-B14F-4D97-AF65-F5344CB8AC3E}">
        <p14:creationId xmlns:p14="http://schemas.microsoft.com/office/powerpoint/2010/main" val="38009099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Content Placeholder 2"/>
          <p:cNvSpPr>
            <a:spLocks noGrp="1"/>
          </p:cNvSpPr>
          <p:nvPr>
            <p:ph idx="1"/>
          </p:nvPr>
        </p:nvSpPr>
        <p:spPr>
          <a:xfrm>
            <a:off x="3888000" y="987944"/>
            <a:ext cx="462816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3677AC52-5108-4CA7-B985-8A47AFF22EA0}" type="slidenum">
              <a:rPr lang="en-US"/>
              <a:pPr/>
              <a:t>‹#›</a:t>
            </a:fld>
            <a:endParaRPr lang="en-US"/>
          </a:p>
        </p:txBody>
      </p:sp>
    </p:spTree>
    <p:extLst>
      <p:ext uri="{BB962C8B-B14F-4D97-AF65-F5344CB8AC3E}">
        <p14:creationId xmlns:p14="http://schemas.microsoft.com/office/powerpoint/2010/main" val="3068312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Picture Placeholder 2"/>
          <p:cNvSpPr>
            <a:spLocks noGrp="1"/>
          </p:cNvSpPr>
          <p:nvPr>
            <p:ph type="pic" idx="1"/>
          </p:nvPr>
        </p:nvSpPr>
        <p:spPr>
          <a:xfrm>
            <a:off x="3888000" y="987944"/>
            <a:ext cx="4628160" cy="4873472"/>
          </a:xfrm>
        </p:spPr>
        <p:txBody>
          <a:bodyPr/>
          <a:lstStyle>
            <a:lvl1pPr marL="0" indent="0">
              <a:buNone/>
              <a:defRPr sz="2903"/>
            </a:lvl1pPr>
            <a:lvl2pPr marL="414726" indent="0">
              <a:buNone/>
              <a:defRPr sz="2540"/>
            </a:lvl2pPr>
            <a:lvl3pPr marL="829452" indent="0">
              <a:buNone/>
              <a:defRPr sz="2177"/>
            </a:lvl3pPr>
            <a:lvl4pPr marL="1244178" indent="0">
              <a:buNone/>
              <a:defRPr sz="1814"/>
            </a:lvl4pPr>
            <a:lvl5pPr marL="1658904" indent="0">
              <a:buNone/>
              <a:defRPr sz="1814"/>
            </a:lvl5pPr>
            <a:lvl6pPr marL="2073631" indent="0">
              <a:buNone/>
              <a:defRPr sz="1814"/>
            </a:lvl6pPr>
            <a:lvl7pPr marL="2488357" indent="0">
              <a:buNone/>
              <a:defRPr sz="1814"/>
            </a:lvl7pPr>
            <a:lvl8pPr marL="2903083" indent="0">
              <a:buNone/>
              <a:defRPr sz="1814"/>
            </a:lvl8pPr>
            <a:lvl9pPr marL="3317809" indent="0">
              <a:buNone/>
              <a:defRPr sz="1814"/>
            </a:lvl9pPr>
          </a:lstStyle>
          <a:p>
            <a:endParaRPr lang="en-US"/>
          </a:p>
        </p:txBody>
      </p:sp>
      <p:sp>
        <p:nvSpPr>
          <p:cNvPr id="4" name="Text Placeholder 3"/>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CCE0998C-39E1-4C91-A616-B38AB0EAD641}" type="slidenum">
              <a:rPr lang="en-US"/>
              <a:pPr/>
              <a:t>‹#›</a:t>
            </a:fld>
            <a:endParaRPr lang="en-US"/>
          </a:p>
        </p:txBody>
      </p:sp>
    </p:spTree>
    <p:extLst>
      <p:ext uri="{BB962C8B-B14F-4D97-AF65-F5344CB8AC3E}">
        <p14:creationId xmlns:p14="http://schemas.microsoft.com/office/powerpoint/2010/main" val="42526541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F2924B5-6043-430F-B8A6-B7B1ED7DDAE8}" type="slidenum">
              <a:rPr lang="en-US"/>
              <a:pPr/>
              <a:t>‹#›</a:t>
            </a:fld>
            <a:endParaRPr lang="en-US"/>
          </a:p>
        </p:txBody>
      </p:sp>
    </p:spTree>
    <p:extLst>
      <p:ext uri="{BB962C8B-B14F-4D97-AF65-F5344CB8AC3E}">
        <p14:creationId xmlns:p14="http://schemas.microsoft.com/office/powerpoint/2010/main" val="1448731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320" y="273629"/>
            <a:ext cx="2056320" cy="604719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6033600" cy="60471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38C29BE-BE41-4C97-A5A7-74ED3ECD3CAC}" type="slidenum">
              <a:rPr lang="en-US"/>
              <a:pPr/>
              <a:t>‹#›</a:t>
            </a:fld>
            <a:endParaRPr lang="en-US"/>
          </a:p>
        </p:txBody>
      </p:sp>
    </p:spTree>
    <p:extLst>
      <p:ext uri="{BB962C8B-B14F-4D97-AF65-F5344CB8AC3E}">
        <p14:creationId xmlns:p14="http://schemas.microsoft.com/office/powerpoint/2010/main" val="2931333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Date Placeholder 2"/>
          <p:cNvSpPr>
            <a:spLocks noGrp="1"/>
          </p:cNvSpPr>
          <p:nvPr>
            <p:ph type="dt" idx="10"/>
          </p:nvPr>
        </p:nvSpPr>
        <p:spPr>
          <a:xfrm>
            <a:off x="555840" y="5953585"/>
            <a:ext cx="2128320" cy="470930"/>
          </a:xfrm>
        </p:spPr>
        <p:txBody>
          <a:bodyPr/>
          <a:lstStyle>
            <a:lvl1pPr>
              <a:defRPr/>
            </a:lvl1pPr>
          </a:lstStyle>
          <a:p>
            <a:endParaRPr lang="en-US"/>
          </a:p>
        </p:txBody>
      </p:sp>
      <p:sp>
        <p:nvSpPr>
          <p:cNvPr id="4" name="Footer Placeholder 3"/>
          <p:cNvSpPr>
            <a:spLocks noGrp="1"/>
          </p:cNvSpPr>
          <p:nvPr>
            <p:ph type="ftr" idx="11"/>
          </p:nvPr>
        </p:nvSpPr>
        <p:spPr>
          <a:xfrm>
            <a:off x="3225600" y="5953585"/>
            <a:ext cx="2897280" cy="470930"/>
          </a:xfrm>
        </p:spPr>
        <p:txBody>
          <a:bodyPr/>
          <a:lstStyle>
            <a:lvl1pPr>
              <a:defRPr/>
            </a:lvl1pPr>
          </a:lstStyle>
          <a:p>
            <a:endParaRPr lang="en-US"/>
          </a:p>
        </p:txBody>
      </p:sp>
      <p:sp>
        <p:nvSpPr>
          <p:cNvPr id="5" name="Slide Number Placeholder 4"/>
          <p:cNvSpPr>
            <a:spLocks noGrp="1"/>
          </p:cNvSpPr>
          <p:nvPr>
            <p:ph type="sldNum" idx="12"/>
          </p:nvPr>
        </p:nvSpPr>
        <p:spPr>
          <a:xfrm>
            <a:off x="6654241" y="5953585"/>
            <a:ext cx="2128320" cy="470930"/>
          </a:xfrm>
        </p:spPr>
        <p:txBody>
          <a:bodyPr/>
          <a:lstStyle>
            <a:lvl1pPr>
              <a:defRPr/>
            </a:lvl1pPr>
          </a:lstStyle>
          <a:p>
            <a:fld id="{B68DFADC-9EA1-41B2-8679-9D484EAF6F3F}" type="slidenum">
              <a:rPr lang="en-US"/>
              <a:pPr/>
              <a:t>‹#›</a:t>
            </a:fld>
            <a:endParaRPr lang="en-US"/>
          </a:p>
        </p:txBody>
      </p:sp>
    </p:spTree>
    <p:extLst>
      <p:ext uri="{BB962C8B-B14F-4D97-AF65-F5344CB8AC3E}">
        <p14:creationId xmlns:p14="http://schemas.microsoft.com/office/powerpoint/2010/main" val="1598723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Online Image Placeholder 2"/>
          <p:cNvSpPr>
            <a:spLocks noGrp="1"/>
          </p:cNvSpPr>
          <p:nvPr>
            <p:ph type="clipArt" sz="half" idx="1"/>
          </p:nvPr>
        </p:nvSpPr>
        <p:spPr>
          <a:xfrm>
            <a:off x="653760" y="1795869"/>
            <a:ext cx="3945600" cy="4524955"/>
          </a:xfrm>
        </p:spPr>
        <p:txBody>
          <a:bodyPr/>
          <a:lstStyle/>
          <a:p>
            <a:endParaRPr lang="en-US"/>
          </a:p>
        </p:txBody>
      </p:sp>
      <p:sp>
        <p:nvSpPr>
          <p:cNvPr id="4" name="Text Placeholder 3"/>
          <p:cNvSpPr>
            <a:spLocks noGrp="1"/>
          </p:cNvSpPr>
          <p:nvPr>
            <p:ph type="body" sz="half" idx="2"/>
          </p:nvPr>
        </p:nvSpPr>
        <p:spPr>
          <a:xfrm>
            <a:off x="4737600" y="1795869"/>
            <a:ext cx="3947040" cy="45249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a:xfrm>
            <a:off x="555840" y="5953585"/>
            <a:ext cx="2128320" cy="470930"/>
          </a:xfrm>
        </p:spPr>
        <p:txBody>
          <a:bodyPr/>
          <a:lstStyle>
            <a:lvl1pPr>
              <a:defRPr/>
            </a:lvl1pPr>
          </a:lstStyle>
          <a:p>
            <a:endParaRPr lang="en-US"/>
          </a:p>
        </p:txBody>
      </p:sp>
      <p:sp>
        <p:nvSpPr>
          <p:cNvPr id="6" name="Footer Placeholder 5"/>
          <p:cNvSpPr>
            <a:spLocks noGrp="1"/>
          </p:cNvSpPr>
          <p:nvPr>
            <p:ph type="ftr" idx="11"/>
          </p:nvPr>
        </p:nvSpPr>
        <p:spPr>
          <a:xfrm>
            <a:off x="3225600" y="5953585"/>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654241" y="5953585"/>
            <a:ext cx="2128320" cy="470930"/>
          </a:xfrm>
        </p:spPr>
        <p:txBody>
          <a:bodyPr/>
          <a:lstStyle>
            <a:lvl1pPr>
              <a:defRPr/>
            </a:lvl1pPr>
          </a:lstStyle>
          <a:p>
            <a:fld id="{CBF50245-F923-4289-B130-468B648BAEEC}" type="slidenum">
              <a:rPr lang="en-US"/>
              <a:pPr/>
              <a:t>‹#›</a:t>
            </a:fld>
            <a:endParaRPr lang="en-US"/>
          </a:p>
        </p:txBody>
      </p:sp>
    </p:spTree>
    <p:extLst>
      <p:ext uri="{BB962C8B-B14F-4D97-AF65-F5344CB8AC3E}">
        <p14:creationId xmlns:p14="http://schemas.microsoft.com/office/powerpoint/2010/main" val="31648843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Text Placeholder 2"/>
          <p:cNvSpPr>
            <a:spLocks noGrp="1"/>
          </p:cNvSpPr>
          <p:nvPr>
            <p:ph type="body" sz="half" idx="1"/>
          </p:nvPr>
        </p:nvSpPr>
        <p:spPr>
          <a:xfrm>
            <a:off x="653760" y="1795869"/>
            <a:ext cx="3945600" cy="45249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4737600" y="1795869"/>
            <a:ext cx="3947040" cy="4524955"/>
          </a:xfrm>
        </p:spPr>
        <p:txBody>
          <a:bodyPr/>
          <a:lstStyle/>
          <a:p>
            <a:endParaRPr lang="en-US"/>
          </a:p>
        </p:txBody>
      </p:sp>
      <p:sp>
        <p:nvSpPr>
          <p:cNvPr id="5" name="Date Placeholder 4"/>
          <p:cNvSpPr>
            <a:spLocks noGrp="1"/>
          </p:cNvSpPr>
          <p:nvPr>
            <p:ph type="dt" idx="10"/>
          </p:nvPr>
        </p:nvSpPr>
        <p:spPr>
          <a:xfrm>
            <a:off x="555840" y="5953585"/>
            <a:ext cx="2128320" cy="470930"/>
          </a:xfrm>
        </p:spPr>
        <p:txBody>
          <a:bodyPr/>
          <a:lstStyle>
            <a:lvl1pPr>
              <a:defRPr/>
            </a:lvl1pPr>
          </a:lstStyle>
          <a:p>
            <a:endParaRPr lang="en-US"/>
          </a:p>
        </p:txBody>
      </p:sp>
      <p:sp>
        <p:nvSpPr>
          <p:cNvPr id="6" name="Footer Placeholder 5"/>
          <p:cNvSpPr>
            <a:spLocks noGrp="1"/>
          </p:cNvSpPr>
          <p:nvPr>
            <p:ph type="ftr" idx="11"/>
          </p:nvPr>
        </p:nvSpPr>
        <p:spPr>
          <a:xfrm>
            <a:off x="3225600" y="5953585"/>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654241" y="5953585"/>
            <a:ext cx="2128320" cy="470930"/>
          </a:xfrm>
        </p:spPr>
        <p:txBody>
          <a:bodyPr/>
          <a:lstStyle>
            <a:lvl1pPr>
              <a:defRPr/>
            </a:lvl1pPr>
          </a:lstStyle>
          <a:p>
            <a:fld id="{636AB195-EBCC-4C03-853E-7BBD5115C932}" type="slidenum">
              <a:rPr lang="en-US"/>
              <a:pPr/>
              <a:t>‹#›</a:t>
            </a:fld>
            <a:endParaRPr lang="en-US"/>
          </a:p>
        </p:txBody>
      </p:sp>
    </p:spTree>
    <p:extLst>
      <p:ext uri="{BB962C8B-B14F-4D97-AF65-F5344CB8AC3E}">
        <p14:creationId xmlns:p14="http://schemas.microsoft.com/office/powerpoint/2010/main" val="103841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5.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4.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6481" y="273629"/>
            <a:ext cx="822672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653760" y="1795869"/>
            <a:ext cx="8030880" cy="452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Rectangle 3"/>
          <p:cNvSpPr>
            <a:spLocks noGrp="1" noChangeArrowheads="1"/>
          </p:cNvSpPr>
          <p:nvPr>
            <p:ph type="dt"/>
          </p:nvPr>
        </p:nvSpPr>
        <p:spPr bwMode="auto">
          <a:xfrm>
            <a:off x="555840" y="5953585"/>
            <a:ext cx="212832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656650" algn="l"/>
                <a:tab pos="1313299" algn="l"/>
                <a:tab pos="1969949" algn="l"/>
              </a:tabLst>
              <a:defRPr sz="1270">
                <a:solidFill>
                  <a:srgbClr val="000000"/>
                </a:solidFill>
                <a:latin typeface="Times New Roman" panose="02020603050405020304" pitchFamily="18" charset="0"/>
              </a:defRPr>
            </a:lvl1pPr>
          </a:lstStyle>
          <a:p>
            <a:pPr defTabSz="407526" fontAlgn="base" hangingPunct="0">
              <a:spcBef>
                <a:spcPct val="0"/>
              </a:spcBef>
              <a:spcAft>
                <a:spcPct val="0"/>
              </a:spcAft>
              <a:buClr>
                <a:srgbClr val="000000"/>
              </a:buClr>
              <a:buSzPct val="100000"/>
            </a:pPr>
            <a:endParaRPr lang="en-US"/>
          </a:p>
        </p:txBody>
      </p:sp>
      <p:sp>
        <p:nvSpPr>
          <p:cNvPr id="2052" name="Rectangle 4"/>
          <p:cNvSpPr>
            <a:spLocks noGrp="1" noChangeArrowheads="1"/>
          </p:cNvSpPr>
          <p:nvPr>
            <p:ph type="ftr"/>
          </p:nvPr>
        </p:nvSpPr>
        <p:spPr bwMode="auto">
          <a:xfrm>
            <a:off x="3225600" y="5953585"/>
            <a:ext cx="289728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tabLst>
                <a:tab pos="656650" algn="l"/>
                <a:tab pos="1313299" algn="l"/>
                <a:tab pos="1969949" algn="l"/>
                <a:tab pos="2626599" algn="l"/>
              </a:tabLst>
              <a:defRPr sz="1270">
                <a:solidFill>
                  <a:srgbClr val="000000"/>
                </a:solidFill>
                <a:latin typeface="Times New Roman" panose="02020603050405020304" pitchFamily="18" charset="0"/>
              </a:defRPr>
            </a:lvl1pPr>
          </a:lstStyle>
          <a:p>
            <a:pPr defTabSz="407526" fontAlgn="base" hangingPunct="0">
              <a:spcBef>
                <a:spcPct val="0"/>
              </a:spcBef>
              <a:spcAft>
                <a:spcPct val="0"/>
              </a:spcAft>
              <a:buClr>
                <a:srgbClr val="000000"/>
              </a:buClr>
              <a:buSzPct val="100000"/>
            </a:pPr>
            <a:endParaRPr lang="en-US"/>
          </a:p>
        </p:txBody>
      </p:sp>
      <p:sp>
        <p:nvSpPr>
          <p:cNvPr id="2053" name="Rectangle 5"/>
          <p:cNvSpPr>
            <a:spLocks noGrp="1" noChangeArrowheads="1"/>
          </p:cNvSpPr>
          <p:nvPr>
            <p:ph type="sldNum"/>
          </p:nvPr>
        </p:nvSpPr>
        <p:spPr bwMode="auto">
          <a:xfrm>
            <a:off x="6654241" y="5953585"/>
            <a:ext cx="212832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656650" algn="l"/>
                <a:tab pos="1313299" algn="l"/>
                <a:tab pos="1969949" algn="l"/>
              </a:tabLst>
              <a:defRPr sz="1270">
                <a:solidFill>
                  <a:srgbClr val="000000"/>
                </a:solidFill>
                <a:latin typeface="Times New Roman" panose="02020603050405020304" pitchFamily="18" charset="0"/>
              </a:defRPr>
            </a:lvl1pPr>
          </a:lstStyle>
          <a:p>
            <a:pPr defTabSz="407526" fontAlgn="base" hangingPunct="0">
              <a:spcBef>
                <a:spcPct val="0"/>
              </a:spcBef>
              <a:spcAft>
                <a:spcPct val="0"/>
              </a:spcAft>
              <a:buClr>
                <a:srgbClr val="000000"/>
              </a:buClr>
              <a:buSzPct val="100000"/>
            </a:pPr>
            <a:fld id="{89713CE8-0373-461A-8735-BACA0B79892D}" type="slidenum">
              <a:rPr lang="en-US" smtClean="0"/>
              <a:pPr defTabSz="407526" fontAlgn="base" hangingPunct="0">
                <a:spcBef>
                  <a:spcPct val="0"/>
                </a:spcBef>
                <a:spcAft>
                  <a:spcPct val="0"/>
                </a:spcAft>
                <a:buClr>
                  <a:srgbClr val="000000"/>
                </a:buClr>
                <a:buSzPct val="100000"/>
              </a:pPr>
              <a:t>‹#›</a:t>
            </a:fld>
            <a:endParaRPr lang="en-US"/>
          </a:p>
        </p:txBody>
      </p:sp>
    </p:spTree>
    <p:extLst>
      <p:ext uri="{BB962C8B-B14F-4D97-AF65-F5344CB8AC3E}">
        <p14:creationId xmlns:p14="http://schemas.microsoft.com/office/powerpoint/2010/main" val="28676738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kern="1200">
          <a:solidFill>
            <a:srgbClr val="280099"/>
          </a:solidFill>
          <a:latin typeface="+mj-lt"/>
          <a:ea typeface="+mj-ea"/>
          <a:cs typeface="+mj-cs"/>
        </a:defRPr>
      </a:lvl1pPr>
      <a:lvl2pPr marL="673930" indent="-259204"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2pPr>
      <a:lvl3pPr marL="1036815"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3pPr>
      <a:lvl4pPr marL="1451541"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4pPr>
      <a:lvl5pPr marL="1866268"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280099"/>
          </a:solidFill>
          <a:latin typeface="Arial" panose="020B0604020202020204" pitchFamily="34" charset="0"/>
          <a:cs typeface="Arial Unicode MS" panose="020B0604020202020204" pitchFamily="34" charset="-128"/>
        </a:defRPr>
      </a:lvl9pPr>
    </p:titleStyle>
    <p:bodyStyle>
      <a:lvl1pPr marL="311045" indent="-311045" algn="l" defTabSz="407526" rtl="0" fontAlgn="base" hangingPunct="0">
        <a:lnSpc>
          <a:spcPct val="93000"/>
        </a:lnSpc>
        <a:spcBef>
          <a:spcPct val="0"/>
        </a:spcBef>
        <a:spcAft>
          <a:spcPts val="1293"/>
        </a:spcAft>
        <a:buClr>
          <a:srgbClr val="000000"/>
        </a:buClr>
        <a:buSzPct val="100000"/>
        <a:buFont typeface="Times New Roman" panose="02020603050405020304" pitchFamily="18" charset="0"/>
        <a:defRPr sz="2903" kern="1200">
          <a:solidFill>
            <a:srgbClr val="000080"/>
          </a:solidFill>
          <a:latin typeface="+mn-lt"/>
          <a:ea typeface="+mn-ea"/>
          <a:cs typeface="+mn-cs"/>
        </a:defRPr>
      </a:lvl1pPr>
      <a:lvl2pPr marL="673930" indent="-259204" algn="l" defTabSz="407526" rtl="0" fontAlgn="base" hangingPunct="0">
        <a:lnSpc>
          <a:spcPct val="93000"/>
        </a:lnSpc>
        <a:spcBef>
          <a:spcPct val="0"/>
        </a:spcBef>
        <a:spcAft>
          <a:spcPts val="1032"/>
        </a:spcAft>
        <a:buClr>
          <a:srgbClr val="000000"/>
        </a:buClr>
        <a:buSzPct val="100000"/>
        <a:buFont typeface="Times New Roman" panose="02020603050405020304" pitchFamily="18" charset="0"/>
        <a:defRPr sz="2540" kern="1200">
          <a:solidFill>
            <a:srgbClr val="000080"/>
          </a:solidFill>
          <a:latin typeface="+mn-lt"/>
          <a:ea typeface="+mn-ea"/>
          <a:cs typeface="+mn-cs"/>
        </a:defRPr>
      </a:lvl2pPr>
      <a:lvl3pPr marL="1036815" indent="-207363" algn="l" defTabSz="407526" rtl="0" fontAlgn="base" hangingPunct="0">
        <a:lnSpc>
          <a:spcPct val="93000"/>
        </a:lnSpc>
        <a:spcBef>
          <a:spcPct val="0"/>
        </a:spcBef>
        <a:spcAft>
          <a:spcPts val="771"/>
        </a:spcAft>
        <a:buClr>
          <a:srgbClr val="000000"/>
        </a:buClr>
        <a:buSzPct val="100000"/>
        <a:buFont typeface="Times New Roman" panose="02020603050405020304" pitchFamily="18" charset="0"/>
        <a:defRPr sz="2177" kern="1200">
          <a:solidFill>
            <a:srgbClr val="000080"/>
          </a:solidFill>
          <a:latin typeface="+mn-lt"/>
          <a:ea typeface="+mn-ea"/>
          <a:cs typeface="+mn-cs"/>
        </a:defRPr>
      </a:lvl3pPr>
      <a:lvl4pPr marL="1451541" indent="-207363" algn="l" defTabSz="407526" rtl="0" fontAlgn="base" hangingPunct="0">
        <a:lnSpc>
          <a:spcPct val="93000"/>
        </a:lnSpc>
        <a:spcBef>
          <a:spcPct val="0"/>
        </a:spcBef>
        <a:spcAft>
          <a:spcPts val="522"/>
        </a:spcAft>
        <a:buClr>
          <a:srgbClr val="000000"/>
        </a:buClr>
        <a:buSzPct val="100000"/>
        <a:buFont typeface="Times New Roman" panose="02020603050405020304" pitchFamily="18" charset="0"/>
        <a:defRPr sz="1814" kern="1200">
          <a:solidFill>
            <a:srgbClr val="000080"/>
          </a:solidFill>
          <a:latin typeface="+mn-lt"/>
          <a:ea typeface="+mn-ea"/>
          <a:cs typeface="+mn-cs"/>
        </a:defRPr>
      </a:lvl4pPr>
      <a:lvl5pPr marL="1866268" indent="-207363" algn="l" defTabSz="407526" rtl="0" fontAlgn="base" hangingPunct="0">
        <a:lnSpc>
          <a:spcPct val="93000"/>
        </a:lnSpc>
        <a:spcBef>
          <a:spcPct val="0"/>
        </a:spcBef>
        <a:spcAft>
          <a:spcPts val="261"/>
        </a:spcAft>
        <a:buClr>
          <a:srgbClr val="000000"/>
        </a:buClr>
        <a:buSzPct val="100000"/>
        <a:buFont typeface="Times New Roman" panose="02020603050405020304" pitchFamily="18" charset="0"/>
        <a:defRPr sz="1814" kern="1200">
          <a:solidFill>
            <a:srgbClr val="000080"/>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Self-Assembly Model</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err="1" smtClean="0"/>
              <a:t>aTAM</a:t>
            </a:r>
            <a:r>
              <a:rPr lang="en-US" dirty="0" smtClean="0"/>
              <a:t> Tile Type Example</a:t>
            </a:r>
            <a:endParaRPr lang="en-US" dirty="0"/>
          </a:p>
        </p:txBody>
      </p:sp>
      <p:sp>
        <p:nvSpPr>
          <p:cNvPr id="3" name="Content Placeholder 2"/>
          <p:cNvSpPr>
            <a:spLocks noGrp="1"/>
          </p:cNvSpPr>
          <p:nvPr>
            <p:ph idx="1"/>
          </p:nvPr>
        </p:nvSpPr>
        <p:spPr>
          <a:xfrm>
            <a:off x="803020" y="3186113"/>
            <a:ext cx="7959980" cy="1526572"/>
          </a:xfrm>
        </p:spPr>
        <p:txBody>
          <a:bodyPr/>
          <a:lstStyle/>
          <a:p>
            <a:pPr algn="just"/>
            <a:r>
              <a:rPr lang="en-US" dirty="0" smtClean="0"/>
              <a:t>Colors a and b</a:t>
            </a:r>
          </a:p>
          <a:p>
            <a:pPr algn="just"/>
            <a:r>
              <a:rPr lang="en-US" dirty="0" smtClean="0"/>
              <a:t>Strength indicated with solid extensions</a:t>
            </a:r>
          </a:p>
          <a:p>
            <a:pPr algn="just"/>
            <a:r>
              <a:rPr lang="en-US" dirty="0" smtClean="0"/>
              <a:t>Label L</a:t>
            </a:r>
            <a:endParaRPr lang="en-US" dirty="0"/>
          </a:p>
        </p:txBody>
      </p:sp>
      <p:pic>
        <p:nvPicPr>
          <p:cNvPr id="4" name="Picture 3"/>
          <p:cNvPicPr>
            <a:picLocks noChangeAspect="1"/>
          </p:cNvPicPr>
          <p:nvPr/>
        </p:nvPicPr>
        <p:blipFill>
          <a:blip r:embed="rId3"/>
          <a:stretch>
            <a:fillRect/>
          </a:stretch>
        </p:blipFill>
        <p:spPr>
          <a:xfrm>
            <a:off x="1371600" y="1143000"/>
            <a:ext cx="2746120" cy="2043113"/>
          </a:xfrm>
          <a:prstGeom prst="rect">
            <a:avLst/>
          </a:prstGeom>
        </p:spPr>
      </p:pic>
    </p:spTree>
    <p:extLst>
      <p:ext uri="{BB962C8B-B14F-4D97-AF65-F5344CB8AC3E}">
        <p14:creationId xmlns:p14="http://schemas.microsoft.com/office/powerpoint/2010/main" val="460284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err="1" smtClean="0"/>
              <a:t>aTAM</a:t>
            </a:r>
            <a:r>
              <a:rPr lang="en-US" dirty="0" smtClean="0"/>
              <a:t> v/s Wang Tiling</a:t>
            </a:r>
            <a:endParaRPr lang="en-US" dirty="0"/>
          </a:p>
        </p:txBody>
      </p:sp>
      <p:sp>
        <p:nvSpPr>
          <p:cNvPr id="3" name="Content Placeholder 2"/>
          <p:cNvSpPr>
            <a:spLocks noGrp="1"/>
          </p:cNvSpPr>
          <p:nvPr>
            <p:ph idx="1"/>
          </p:nvPr>
        </p:nvSpPr>
        <p:spPr>
          <a:xfrm>
            <a:off x="114300" y="1143000"/>
            <a:ext cx="8915400" cy="2412968"/>
          </a:xfrm>
        </p:spPr>
        <p:txBody>
          <a:bodyPr/>
          <a:lstStyle/>
          <a:p>
            <a:pPr algn="just"/>
            <a:r>
              <a:rPr lang="en-US" dirty="0" err="1" smtClean="0"/>
              <a:t>aTAM</a:t>
            </a:r>
            <a:r>
              <a:rPr lang="en-US" dirty="0" smtClean="0"/>
              <a:t> assemblies are desired goal unlike Wang Tiling</a:t>
            </a:r>
          </a:p>
          <a:p>
            <a:pPr marL="0" indent="0" algn="just">
              <a:buNone/>
            </a:pPr>
            <a:endParaRPr lang="en-US" dirty="0" smtClean="0"/>
          </a:p>
          <a:p>
            <a:pPr algn="just"/>
            <a:r>
              <a:rPr lang="en-US" dirty="0" err="1" smtClean="0"/>
              <a:t>aTAM</a:t>
            </a:r>
            <a:r>
              <a:rPr lang="en-US" dirty="0" smtClean="0"/>
              <a:t> has restrictions based on the temperature unlike Wang</a:t>
            </a:r>
            <a:endParaRPr lang="en-US" dirty="0"/>
          </a:p>
        </p:txBody>
      </p:sp>
    </p:spTree>
    <p:extLst>
      <p:ext uri="{BB962C8B-B14F-4D97-AF65-F5344CB8AC3E}">
        <p14:creationId xmlns:p14="http://schemas.microsoft.com/office/powerpoint/2010/main" val="1889929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62902"/>
            <a:ext cx="8382000" cy="664797"/>
          </a:xfrm>
        </p:spPr>
        <p:txBody>
          <a:bodyPr/>
          <a:lstStyle/>
          <a:p>
            <a:pPr algn="ctr"/>
            <a:r>
              <a:rPr lang="en-US" dirty="0" err="1" smtClean="0"/>
              <a:t>aTAM</a:t>
            </a:r>
            <a:r>
              <a:rPr lang="en-US" dirty="0" smtClean="0"/>
              <a:t> Example</a:t>
            </a:r>
            <a:endParaRPr lang="en-US" dirty="0"/>
          </a:p>
        </p:txBody>
      </p:sp>
      <p:sp>
        <p:nvSpPr>
          <p:cNvPr id="3" name="Content Placeholder 2"/>
          <p:cNvSpPr>
            <a:spLocks noGrp="1"/>
          </p:cNvSpPr>
          <p:nvPr>
            <p:ph idx="1"/>
          </p:nvPr>
        </p:nvSpPr>
        <p:spPr>
          <a:xfrm>
            <a:off x="114300" y="1143000"/>
            <a:ext cx="8915400" cy="1871282"/>
          </a:xfrm>
        </p:spPr>
        <p:txBody>
          <a:bodyPr/>
          <a:lstStyle/>
          <a:p>
            <a:pPr algn="just"/>
            <a:r>
              <a:rPr lang="en-US" dirty="0" smtClean="0"/>
              <a:t>Given the Following Tile Set generate 6x6 squares of tiles for </a:t>
            </a:r>
            <a:r>
              <a:rPr lang="en-US" dirty="0">
                <a:latin typeface="Blackadder ITC" panose="04020505051007020D02" pitchFamily="82" charset="0"/>
              </a:rPr>
              <a:t>T</a:t>
            </a:r>
            <a:r>
              <a:rPr lang="en-US" dirty="0"/>
              <a:t> =(</a:t>
            </a:r>
            <a:r>
              <a:rPr lang="en-US" dirty="0" smtClean="0"/>
              <a:t>T,(S,(0,0))</a:t>
            </a:r>
            <a:r>
              <a:rPr lang="el-GR"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,2). T is the following 7 tiles</a:t>
            </a:r>
            <a:endParaRPr lang="en-US" dirty="0">
              <a:latin typeface="Cambria Math" panose="02040503050406030204" pitchFamily="18" charset="0"/>
              <a:ea typeface="Cambria Math" panose="02040503050406030204" pitchFamily="18" charset="0"/>
            </a:endParaRPr>
          </a:p>
          <a:p>
            <a:pPr marL="0" indent="0" algn="just">
              <a:buNone/>
            </a:pPr>
            <a:endParaRPr lang="en-US" dirty="0"/>
          </a:p>
        </p:txBody>
      </p:sp>
      <p:pic>
        <p:nvPicPr>
          <p:cNvPr id="4" name="Picture 3"/>
          <p:cNvPicPr>
            <a:picLocks noChangeAspect="1"/>
          </p:cNvPicPr>
          <p:nvPr/>
        </p:nvPicPr>
        <p:blipFill>
          <a:blip r:embed="rId3"/>
          <a:stretch>
            <a:fillRect/>
          </a:stretch>
        </p:blipFill>
        <p:spPr>
          <a:xfrm>
            <a:off x="533400" y="2761567"/>
            <a:ext cx="3581400" cy="2923054"/>
          </a:xfrm>
          <a:prstGeom prst="rect">
            <a:avLst/>
          </a:prstGeom>
        </p:spPr>
      </p:pic>
      <p:pic>
        <p:nvPicPr>
          <p:cNvPr id="5" name="Picture 4"/>
          <p:cNvPicPr>
            <a:picLocks noChangeAspect="1"/>
          </p:cNvPicPr>
          <p:nvPr/>
        </p:nvPicPr>
        <p:blipFill>
          <a:blip r:embed="rId4"/>
          <a:stretch>
            <a:fillRect/>
          </a:stretch>
        </p:blipFill>
        <p:spPr>
          <a:xfrm>
            <a:off x="4800600" y="2438400"/>
            <a:ext cx="2819400" cy="3569388"/>
          </a:xfrm>
          <a:prstGeom prst="rect">
            <a:avLst/>
          </a:prstGeom>
        </p:spPr>
      </p:pic>
    </p:spTree>
    <p:extLst>
      <p:ext uri="{BB962C8B-B14F-4D97-AF65-F5344CB8AC3E}">
        <p14:creationId xmlns:p14="http://schemas.microsoft.com/office/powerpoint/2010/main" val="31236149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62902"/>
            <a:ext cx="8382000" cy="664797"/>
          </a:xfrm>
        </p:spPr>
        <p:txBody>
          <a:bodyPr/>
          <a:lstStyle/>
          <a:p>
            <a:pPr algn="ctr"/>
            <a:r>
              <a:rPr lang="en-US" dirty="0" err="1" smtClean="0"/>
              <a:t>aTAM</a:t>
            </a:r>
            <a:r>
              <a:rPr lang="en-US" dirty="0" smtClean="0"/>
              <a:t> Example</a:t>
            </a:r>
            <a:endParaRPr lang="en-US" dirty="0"/>
          </a:p>
        </p:txBody>
      </p:sp>
      <p:pic>
        <p:nvPicPr>
          <p:cNvPr id="6" name="Content Placeholder 5"/>
          <p:cNvPicPr>
            <a:picLocks noGrp="1" noChangeAspect="1"/>
          </p:cNvPicPr>
          <p:nvPr>
            <p:ph idx="1"/>
          </p:nvPr>
        </p:nvPicPr>
        <p:blipFill>
          <a:blip r:embed="rId3"/>
          <a:stretch>
            <a:fillRect/>
          </a:stretch>
        </p:blipFill>
        <p:spPr>
          <a:xfrm>
            <a:off x="3124200" y="1383926"/>
            <a:ext cx="5410200" cy="4229786"/>
          </a:xfrm>
          <a:prstGeom prst="rect">
            <a:avLst/>
          </a:prstGeom>
        </p:spPr>
      </p:pic>
      <p:pic>
        <p:nvPicPr>
          <p:cNvPr id="5" name="Picture 4"/>
          <p:cNvPicPr>
            <a:picLocks noChangeAspect="1"/>
          </p:cNvPicPr>
          <p:nvPr/>
        </p:nvPicPr>
        <p:blipFill>
          <a:blip r:embed="rId4"/>
          <a:stretch>
            <a:fillRect/>
          </a:stretch>
        </p:blipFill>
        <p:spPr>
          <a:xfrm>
            <a:off x="555789" y="990600"/>
            <a:ext cx="1981200" cy="2508219"/>
          </a:xfrm>
          <a:prstGeom prst="rect">
            <a:avLst/>
          </a:prstGeom>
        </p:spPr>
      </p:pic>
    </p:spTree>
    <p:extLst>
      <p:ext uri="{BB962C8B-B14F-4D97-AF65-F5344CB8AC3E}">
        <p14:creationId xmlns:p14="http://schemas.microsoft.com/office/powerpoint/2010/main" val="10094056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62902"/>
            <a:ext cx="8382000" cy="664797"/>
          </a:xfrm>
        </p:spPr>
        <p:txBody>
          <a:bodyPr/>
          <a:lstStyle/>
          <a:p>
            <a:pPr algn="ctr"/>
            <a:r>
              <a:rPr lang="en-US" dirty="0" err="1" smtClean="0"/>
              <a:t>aTAM</a:t>
            </a:r>
            <a:r>
              <a:rPr lang="en-US" dirty="0" smtClean="0"/>
              <a:t> Example</a:t>
            </a:r>
            <a:endParaRPr lang="en-US" dirty="0"/>
          </a:p>
        </p:txBody>
      </p:sp>
      <p:sp>
        <p:nvSpPr>
          <p:cNvPr id="3" name="Content Placeholder 2"/>
          <p:cNvSpPr>
            <a:spLocks noGrp="1"/>
          </p:cNvSpPr>
          <p:nvPr>
            <p:ph idx="1"/>
          </p:nvPr>
        </p:nvSpPr>
        <p:spPr>
          <a:xfrm>
            <a:off x="6193356" y="1524000"/>
            <a:ext cx="4419600" cy="1526572"/>
          </a:xfrm>
        </p:spPr>
        <p:txBody>
          <a:bodyPr/>
          <a:lstStyle/>
          <a:p>
            <a:r>
              <a:rPr lang="en-US" dirty="0" smtClean="0"/>
              <a:t>Result ???</a:t>
            </a:r>
          </a:p>
          <a:p>
            <a:endParaRPr lang="en-US" dirty="0"/>
          </a:p>
          <a:p>
            <a:r>
              <a:rPr lang="en-US" dirty="0" smtClean="0"/>
              <a:t>Binary Counter</a:t>
            </a:r>
            <a:endParaRPr lang="en-US" dirty="0"/>
          </a:p>
        </p:txBody>
      </p:sp>
      <p:pic>
        <p:nvPicPr>
          <p:cNvPr id="7" name="Picture 6"/>
          <p:cNvPicPr>
            <a:picLocks noChangeAspect="1"/>
          </p:cNvPicPr>
          <p:nvPr/>
        </p:nvPicPr>
        <p:blipFill>
          <a:blip r:embed="rId3"/>
          <a:stretch>
            <a:fillRect/>
          </a:stretch>
        </p:blipFill>
        <p:spPr>
          <a:xfrm>
            <a:off x="228600" y="990600"/>
            <a:ext cx="5945422" cy="4876800"/>
          </a:xfrm>
          <a:prstGeom prst="rect">
            <a:avLst/>
          </a:prstGeom>
        </p:spPr>
      </p:pic>
    </p:spTree>
    <p:extLst>
      <p:ext uri="{BB962C8B-B14F-4D97-AF65-F5344CB8AC3E}">
        <p14:creationId xmlns:p14="http://schemas.microsoft.com/office/powerpoint/2010/main" val="4443044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5392801" y="5806441"/>
            <a:ext cx="411840" cy="413280"/>
            <a:chOff x="3745" y="4032"/>
            <a:chExt cx="286" cy="287"/>
          </a:xfrm>
        </p:grpSpPr>
        <p:sp>
          <p:nvSpPr>
            <p:cNvPr id="16386" name="AutoShape 2"/>
            <p:cNvSpPr>
              <a:spLocks noChangeArrowheads="1"/>
            </p:cNvSpPr>
            <p:nvPr/>
          </p:nvSpPr>
          <p:spPr bwMode="auto">
            <a:xfrm>
              <a:off x="3777" y="4065"/>
              <a:ext cx="254" cy="254"/>
            </a:xfrm>
            <a:prstGeom prst="roundRect">
              <a:avLst>
                <a:gd name="adj" fmla="val 394"/>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6418" rIns="81638" bIns="40819" anchor="ctr" anchorCtr="1"/>
            <a:lstStyle/>
            <a:p>
              <a:pPr algn="ctr" defTabSz="407526" fontAlgn="base" hangingPunct="0">
                <a:lnSpc>
                  <a:spcPct val="93000"/>
                </a:lnSpc>
                <a:spcBef>
                  <a:spcPct val="0"/>
                </a:spcBef>
                <a:spcAft>
                  <a:spcPct val="0"/>
                </a:spcAft>
                <a:buClr>
                  <a:srgbClr val="000000"/>
                </a:buClr>
                <a:buSzPct val="100000"/>
              </a:pPr>
              <a:endParaRPr lang="en-US" sz="635">
                <a:solidFill>
                  <a:srgbClr val="000000"/>
                </a:solidFill>
              </a:endParaRPr>
            </a:p>
            <a:p>
              <a:pPr algn="ctr" defTabSz="407526" fontAlgn="base" hangingPunct="0">
                <a:lnSpc>
                  <a:spcPct val="93000"/>
                </a:lnSpc>
                <a:spcBef>
                  <a:spcPct val="0"/>
                </a:spcBef>
                <a:spcAft>
                  <a:spcPct val="0"/>
                </a:spcAft>
                <a:buClr>
                  <a:srgbClr val="000000"/>
                </a:buClr>
                <a:buSzPct val="100000"/>
              </a:pPr>
              <a:endParaRPr lang="en-US" sz="635">
                <a:solidFill>
                  <a:srgbClr val="000000"/>
                </a:solidFill>
              </a:endParaRPr>
            </a:p>
            <a:p>
              <a:pPr algn="ctr" defTabSz="407526" fontAlgn="base" hangingPunct="0">
                <a:lnSpc>
                  <a:spcPct val="93000"/>
                </a:lnSpc>
                <a:spcBef>
                  <a:spcPct val="0"/>
                </a:spcBef>
                <a:spcAft>
                  <a:spcPct val="0"/>
                </a:spcAft>
                <a:buClr>
                  <a:srgbClr val="000000"/>
                </a:buClr>
                <a:buSzPct val="100000"/>
              </a:pPr>
              <a:r>
                <a:rPr lang="en-US" sz="635">
                  <a:solidFill>
                    <a:srgbClr val="000000"/>
                  </a:solidFill>
                </a:rPr>
                <a:t>seed</a:t>
              </a:r>
            </a:p>
          </p:txBody>
        </p:sp>
        <p:sp>
          <p:nvSpPr>
            <p:cNvPr id="16387" name="AutoShape 3"/>
            <p:cNvSpPr>
              <a:spLocks noChangeArrowheads="1"/>
            </p:cNvSpPr>
            <p:nvPr/>
          </p:nvSpPr>
          <p:spPr bwMode="auto">
            <a:xfrm>
              <a:off x="3820" y="4032"/>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88" name="AutoShape 4"/>
            <p:cNvSpPr>
              <a:spLocks noChangeArrowheads="1"/>
            </p:cNvSpPr>
            <p:nvPr/>
          </p:nvSpPr>
          <p:spPr bwMode="auto">
            <a:xfrm>
              <a:off x="3956" y="4032"/>
              <a:ext cx="33"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89" name="Text Box 5"/>
            <p:cNvSpPr txBox="1">
              <a:spLocks noChangeArrowheads="1"/>
            </p:cNvSpPr>
            <p:nvPr/>
          </p:nvSpPr>
          <p:spPr bwMode="auto">
            <a:xfrm>
              <a:off x="3891" y="4065"/>
              <a:ext cx="41"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N</a:t>
              </a:r>
            </a:p>
          </p:txBody>
        </p:sp>
        <p:sp>
          <p:nvSpPr>
            <p:cNvPr id="16390" name="AutoShape 6"/>
            <p:cNvSpPr>
              <a:spLocks noChangeArrowheads="1"/>
            </p:cNvSpPr>
            <p:nvPr/>
          </p:nvSpPr>
          <p:spPr bwMode="auto">
            <a:xfrm rot="10800000">
              <a:off x="3853" y="4067"/>
              <a:ext cx="103" cy="96"/>
            </a:xfrm>
            <a:prstGeom prst="triangle">
              <a:avLst>
                <a:gd name="adj" fmla="val 50940"/>
              </a:avLst>
            </a:prstGeom>
            <a:solidFill>
              <a:srgbClr val="FFFF00">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91" name="AutoShape 7"/>
            <p:cNvSpPr>
              <a:spLocks noChangeArrowheads="1"/>
            </p:cNvSpPr>
            <p:nvPr/>
          </p:nvSpPr>
          <p:spPr bwMode="auto">
            <a:xfrm>
              <a:off x="3745" y="42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92" name="AutoShape 8"/>
            <p:cNvSpPr>
              <a:spLocks noChangeArrowheads="1"/>
            </p:cNvSpPr>
            <p:nvPr/>
          </p:nvSpPr>
          <p:spPr bwMode="auto">
            <a:xfrm>
              <a:off x="3745"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93" name="Text Box 9"/>
            <p:cNvSpPr txBox="1">
              <a:spLocks noChangeArrowheads="1"/>
            </p:cNvSpPr>
            <p:nvPr/>
          </p:nvSpPr>
          <p:spPr bwMode="auto">
            <a:xfrm>
              <a:off x="3777" y="4162"/>
              <a:ext cx="61"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394" name="AutoShape 10"/>
            <p:cNvSpPr>
              <a:spLocks noChangeArrowheads="1"/>
            </p:cNvSpPr>
            <p:nvPr/>
          </p:nvSpPr>
          <p:spPr bwMode="auto">
            <a:xfrm rot="5400000">
              <a:off x="3775" y="4145"/>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395" name="Group 11"/>
          <p:cNvGrpSpPr>
            <a:grpSpLocks/>
          </p:cNvGrpSpPr>
          <p:nvPr/>
        </p:nvGrpSpPr>
        <p:grpSpPr bwMode="auto">
          <a:xfrm>
            <a:off x="4976640" y="5391721"/>
            <a:ext cx="460800" cy="462240"/>
            <a:chOff x="3456" y="3744"/>
            <a:chExt cx="320" cy="321"/>
          </a:xfrm>
        </p:grpSpPr>
        <p:sp>
          <p:nvSpPr>
            <p:cNvPr id="16396" name="AutoShape 12"/>
            <p:cNvSpPr>
              <a:spLocks noChangeArrowheads="1"/>
            </p:cNvSpPr>
            <p:nvPr/>
          </p:nvSpPr>
          <p:spPr bwMode="auto">
            <a:xfrm>
              <a:off x="3744" y="3888"/>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97" name="AutoShape 13"/>
            <p:cNvSpPr>
              <a:spLocks noChangeArrowheads="1"/>
            </p:cNvSpPr>
            <p:nvPr/>
          </p:nvSpPr>
          <p:spPr bwMode="auto">
            <a:xfrm>
              <a:off x="3489" y="3777"/>
              <a:ext cx="254" cy="254"/>
            </a:xfrm>
            <a:prstGeom prst="roundRect">
              <a:avLst>
                <a:gd name="adj" fmla="val 394"/>
              </a:avLst>
            </a:prstGeom>
            <a:solidFill>
              <a:srgbClr val="00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98" name="AutoShape 14"/>
            <p:cNvSpPr>
              <a:spLocks noChangeArrowheads="1"/>
            </p:cNvSpPr>
            <p:nvPr/>
          </p:nvSpPr>
          <p:spPr bwMode="auto">
            <a:xfrm>
              <a:off x="3600" y="3744"/>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399" name="Text Box 15"/>
            <p:cNvSpPr txBox="1">
              <a:spLocks noChangeArrowheads="1"/>
            </p:cNvSpPr>
            <p:nvPr/>
          </p:nvSpPr>
          <p:spPr bwMode="auto">
            <a:xfrm>
              <a:off x="3601" y="3965"/>
              <a:ext cx="3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00" name="Text Box 16"/>
            <p:cNvSpPr txBox="1">
              <a:spLocks noChangeArrowheads="1"/>
            </p:cNvSpPr>
            <p:nvPr/>
          </p:nvSpPr>
          <p:spPr bwMode="auto">
            <a:xfrm>
              <a:off x="3590" y="3777"/>
              <a:ext cx="5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0</a:t>
              </a:r>
            </a:p>
          </p:txBody>
        </p:sp>
        <p:sp>
          <p:nvSpPr>
            <p:cNvPr id="16401" name="Text Box 17"/>
            <p:cNvSpPr txBox="1">
              <a:spLocks noChangeArrowheads="1"/>
            </p:cNvSpPr>
            <p:nvPr/>
          </p:nvSpPr>
          <p:spPr bwMode="auto">
            <a:xfrm>
              <a:off x="3694" y="3872"/>
              <a:ext cx="4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02" name="Text Box 18"/>
            <p:cNvSpPr txBox="1">
              <a:spLocks noChangeArrowheads="1"/>
            </p:cNvSpPr>
            <p:nvPr/>
          </p:nvSpPr>
          <p:spPr bwMode="auto">
            <a:xfrm>
              <a:off x="3489" y="3873"/>
              <a:ext cx="4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0</a:t>
              </a:r>
            </a:p>
          </p:txBody>
        </p:sp>
        <p:sp>
          <p:nvSpPr>
            <p:cNvPr id="16403" name="AutoShape 19"/>
            <p:cNvSpPr>
              <a:spLocks noChangeArrowheads="1"/>
            </p:cNvSpPr>
            <p:nvPr/>
          </p:nvSpPr>
          <p:spPr bwMode="auto">
            <a:xfrm>
              <a:off x="3601" y="4032"/>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04" name="AutoShape 20"/>
            <p:cNvSpPr>
              <a:spLocks noChangeArrowheads="1"/>
            </p:cNvSpPr>
            <p:nvPr/>
          </p:nvSpPr>
          <p:spPr bwMode="auto">
            <a:xfrm>
              <a:off x="3456" y="3888"/>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405" name="Group 21"/>
          <p:cNvGrpSpPr>
            <a:grpSpLocks/>
          </p:cNvGrpSpPr>
          <p:nvPr/>
        </p:nvGrpSpPr>
        <p:grpSpPr bwMode="auto">
          <a:xfrm>
            <a:off x="4147201" y="5806441"/>
            <a:ext cx="462240" cy="413280"/>
            <a:chOff x="2880" y="4032"/>
            <a:chExt cx="321" cy="287"/>
          </a:xfrm>
        </p:grpSpPr>
        <p:sp>
          <p:nvSpPr>
            <p:cNvPr id="16406" name="AutoShape 22"/>
            <p:cNvSpPr>
              <a:spLocks noChangeArrowheads="1"/>
            </p:cNvSpPr>
            <p:nvPr/>
          </p:nvSpPr>
          <p:spPr bwMode="auto">
            <a:xfrm>
              <a:off x="2914" y="4065"/>
              <a:ext cx="254" cy="254"/>
            </a:xfrm>
            <a:prstGeom prst="roundRect">
              <a:avLst>
                <a:gd name="adj" fmla="val 394"/>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07" name="AutoShape 23"/>
            <p:cNvSpPr>
              <a:spLocks noChangeArrowheads="1"/>
            </p:cNvSpPr>
            <p:nvPr/>
          </p:nvSpPr>
          <p:spPr bwMode="auto">
            <a:xfrm>
              <a:off x="3024" y="4032"/>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08" name="Text Box 24"/>
            <p:cNvSpPr txBox="1">
              <a:spLocks noChangeArrowheads="1"/>
            </p:cNvSpPr>
            <p:nvPr/>
          </p:nvSpPr>
          <p:spPr bwMode="auto">
            <a:xfrm>
              <a:off x="3015" y="4065"/>
              <a:ext cx="5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09" name="Text Box 25"/>
            <p:cNvSpPr txBox="1">
              <a:spLocks noChangeArrowheads="1"/>
            </p:cNvSpPr>
            <p:nvPr/>
          </p:nvSpPr>
          <p:spPr bwMode="auto">
            <a:xfrm>
              <a:off x="3102" y="4160"/>
              <a:ext cx="66"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410" name="Text Box 26"/>
            <p:cNvSpPr txBox="1">
              <a:spLocks noChangeArrowheads="1"/>
            </p:cNvSpPr>
            <p:nvPr/>
          </p:nvSpPr>
          <p:spPr bwMode="auto">
            <a:xfrm>
              <a:off x="2914" y="4162"/>
              <a:ext cx="61"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411" name="AutoShape 27"/>
            <p:cNvSpPr>
              <a:spLocks noChangeArrowheads="1"/>
            </p:cNvSpPr>
            <p:nvPr/>
          </p:nvSpPr>
          <p:spPr bwMode="auto">
            <a:xfrm rot="5400000">
              <a:off x="2911" y="4144"/>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12" name="AutoShape 28"/>
            <p:cNvSpPr>
              <a:spLocks noChangeArrowheads="1"/>
            </p:cNvSpPr>
            <p:nvPr/>
          </p:nvSpPr>
          <p:spPr bwMode="auto">
            <a:xfrm rot="16200000">
              <a:off x="3068" y="4146"/>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13" name="AutoShape 29"/>
            <p:cNvSpPr>
              <a:spLocks noChangeArrowheads="1"/>
            </p:cNvSpPr>
            <p:nvPr/>
          </p:nvSpPr>
          <p:spPr bwMode="auto">
            <a:xfrm>
              <a:off x="2880" y="42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14" name="AutoShape 30"/>
            <p:cNvSpPr>
              <a:spLocks noChangeArrowheads="1"/>
            </p:cNvSpPr>
            <p:nvPr/>
          </p:nvSpPr>
          <p:spPr bwMode="auto">
            <a:xfrm>
              <a:off x="2880"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15" name="AutoShape 31"/>
            <p:cNvSpPr>
              <a:spLocks noChangeArrowheads="1"/>
            </p:cNvSpPr>
            <p:nvPr/>
          </p:nvSpPr>
          <p:spPr bwMode="auto">
            <a:xfrm>
              <a:off x="3169" y="4245"/>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16" name="AutoShape 32"/>
            <p:cNvSpPr>
              <a:spLocks noChangeArrowheads="1"/>
            </p:cNvSpPr>
            <p:nvPr/>
          </p:nvSpPr>
          <p:spPr bwMode="auto">
            <a:xfrm>
              <a:off x="3169"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417" name="Group 33"/>
          <p:cNvGrpSpPr>
            <a:grpSpLocks/>
          </p:cNvGrpSpPr>
          <p:nvPr/>
        </p:nvGrpSpPr>
        <p:grpSpPr bwMode="auto">
          <a:xfrm>
            <a:off x="5391361" y="5391721"/>
            <a:ext cx="413280" cy="462240"/>
            <a:chOff x="3744" y="3744"/>
            <a:chExt cx="287" cy="321"/>
          </a:xfrm>
        </p:grpSpPr>
        <p:sp>
          <p:nvSpPr>
            <p:cNvPr id="16418" name="AutoShape 34"/>
            <p:cNvSpPr>
              <a:spLocks noChangeArrowheads="1"/>
            </p:cNvSpPr>
            <p:nvPr/>
          </p:nvSpPr>
          <p:spPr bwMode="auto">
            <a:xfrm>
              <a:off x="3777" y="3777"/>
              <a:ext cx="254" cy="254"/>
            </a:xfrm>
            <a:prstGeom prst="roundRect">
              <a:avLst>
                <a:gd name="adj" fmla="val 394"/>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19" name="AutoShape 35"/>
            <p:cNvSpPr>
              <a:spLocks noChangeArrowheads="1"/>
            </p:cNvSpPr>
            <p:nvPr/>
          </p:nvSpPr>
          <p:spPr bwMode="auto">
            <a:xfrm>
              <a:off x="3820" y="37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20" name="AutoShape 36"/>
            <p:cNvSpPr>
              <a:spLocks noChangeArrowheads="1"/>
            </p:cNvSpPr>
            <p:nvPr/>
          </p:nvSpPr>
          <p:spPr bwMode="auto">
            <a:xfrm>
              <a:off x="3956" y="3744"/>
              <a:ext cx="33"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21" name="Text Box 37"/>
            <p:cNvSpPr txBox="1">
              <a:spLocks noChangeArrowheads="1"/>
            </p:cNvSpPr>
            <p:nvPr/>
          </p:nvSpPr>
          <p:spPr bwMode="auto">
            <a:xfrm>
              <a:off x="3889" y="3965"/>
              <a:ext cx="3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N</a:t>
              </a:r>
            </a:p>
          </p:txBody>
        </p:sp>
        <p:sp>
          <p:nvSpPr>
            <p:cNvPr id="16422" name="Text Box 38"/>
            <p:cNvSpPr txBox="1">
              <a:spLocks noChangeArrowheads="1"/>
            </p:cNvSpPr>
            <p:nvPr/>
          </p:nvSpPr>
          <p:spPr bwMode="auto">
            <a:xfrm>
              <a:off x="3878" y="3777"/>
              <a:ext cx="5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N</a:t>
              </a:r>
            </a:p>
          </p:txBody>
        </p:sp>
        <p:sp>
          <p:nvSpPr>
            <p:cNvPr id="16423" name="Text Box 39"/>
            <p:cNvSpPr txBox="1">
              <a:spLocks noChangeArrowheads="1"/>
            </p:cNvSpPr>
            <p:nvPr/>
          </p:nvSpPr>
          <p:spPr bwMode="auto">
            <a:xfrm>
              <a:off x="3777" y="3872"/>
              <a:ext cx="4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24" name="AutoShape 40"/>
            <p:cNvSpPr>
              <a:spLocks noChangeArrowheads="1"/>
            </p:cNvSpPr>
            <p:nvPr/>
          </p:nvSpPr>
          <p:spPr bwMode="auto">
            <a:xfrm>
              <a:off x="3851" y="3935"/>
              <a:ext cx="103" cy="96"/>
            </a:xfrm>
            <a:prstGeom prst="triangle">
              <a:avLst>
                <a:gd name="adj" fmla="val 50940"/>
              </a:avLst>
            </a:prstGeom>
            <a:solidFill>
              <a:srgbClr val="FFFF00">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25" name="AutoShape 41"/>
            <p:cNvSpPr>
              <a:spLocks noChangeArrowheads="1"/>
            </p:cNvSpPr>
            <p:nvPr/>
          </p:nvSpPr>
          <p:spPr bwMode="auto">
            <a:xfrm rot="10800000">
              <a:off x="3852" y="3779"/>
              <a:ext cx="103" cy="96"/>
            </a:xfrm>
            <a:prstGeom prst="triangle">
              <a:avLst>
                <a:gd name="adj" fmla="val 50940"/>
              </a:avLst>
            </a:prstGeom>
            <a:solidFill>
              <a:srgbClr val="FFFF00">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26" name="AutoShape 42"/>
            <p:cNvSpPr>
              <a:spLocks noChangeArrowheads="1"/>
            </p:cNvSpPr>
            <p:nvPr/>
          </p:nvSpPr>
          <p:spPr bwMode="auto">
            <a:xfrm>
              <a:off x="3820" y="4032"/>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27" name="AutoShape 43"/>
            <p:cNvSpPr>
              <a:spLocks noChangeArrowheads="1"/>
            </p:cNvSpPr>
            <p:nvPr/>
          </p:nvSpPr>
          <p:spPr bwMode="auto">
            <a:xfrm>
              <a:off x="3956" y="4032"/>
              <a:ext cx="33"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28" name="AutoShape 44"/>
            <p:cNvSpPr>
              <a:spLocks noChangeArrowheads="1"/>
            </p:cNvSpPr>
            <p:nvPr/>
          </p:nvSpPr>
          <p:spPr bwMode="auto">
            <a:xfrm>
              <a:off x="3744" y="3888"/>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429" name="Group 45"/>
          <p:cNvGrpSpPr>
            <a:grpSpLocks/>
          </p:cNvGrpSpPr>
          <p:nvPr/>
        </p:nvGrpSpPr>
        <p:grpSpPr bwMode="auto">
          <a:xfrm>
            <a:off x="5391361" y="4977001"/>
            <a:ext cx="413280" cy="462240"/>
            <a:chOff x="3744" y="3456"/>
            <a:chExt cx="287" cy="321"/>
          </a:xfrm>
        </p:grpSpPr>
        <p:sp>
          <p:nvSpPr>
            <p:cNvPr id="16430" name="AutoShape 46"/>
            <p:cNvSpPr>
              <a:spLocks noChangeArrowheads="1"/>
            </p:cNvSpPr>
            <p:nvPr/>
          </p:nvSpPr>
          <p:spPr bwMode="auto">
            <a:xfrm>
              <a:off x="3777" y="3489"/>
              <a:ext cx="254" cy="254"/>
            </a:xfrm>
            <a:prstGeom prst="roundRect">
              <a:avLst>
                <a:gd name="adj" fmla="val 394"/>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31" name="AutoShape 47"/>
            <p:cNvSpPr>
              <a:spLocks noChangeArrowheads="1"/>
            </p:cNvSpPr>
            <p:nvPr/>
          </p:nvSpPr>
          <p:spPr bwMode="auto">
            <a:xfrm>
              <a:off x="3820" y="3456"/>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32" name="AutoShape 48"/>
            <p:cNvSpPr>
              <a:spLocks noChangeArrowheads="1"/>
            </p:cNvSpPr>
            <p:nvPr/>
          </p:nvSpPr>
          <p:spPr bwMode="auto">
            <a:xfrm>
              <a:off x="3956" y="3456"/>
              <a:ext cx="33"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33" name="Text Box 49"/>
            <p:cNvSpPr txBox="1">
              <a:spLocks noChangeArrowheads="1"/>
            </p:cNvSpPr>
            <p:nvPr/>
          </p:nvSpPr>
          <p:spPr bwMode="auto">
            <a:xfrm>
              <a:off x="3889" y="3677"/>
              <a:ext cx="3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N</a:t>
              </a:r>
            </a:p>
          </p:txBody>
        </p:sp>
        <p:sp>
          <p:nvSpPr>
            <p:cNvPr id="16434" name="Text Box 50"/>
            <p:cNvSpPr txBox="1">
              <a:spLocks noChangeArrowheads="1"/>
            </p:cNvSpPr>
            <p:nvPr/>
          </p:nvSpPr>
          <p:spPr bwMode="auto">
            <a:xfrm>
              <a:off x="3878" y="3489"/>
              <a:ext cx="5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N</a:t>
              </a:r>
            </a:p>
          </p:txBody>
        </p:sp>
        <p:sp>
          <p:nvSpPr>
            <p:cNvPr id="16435" name="AutoShape 51"/>
            <p:cNvSpPr>
              <a:spLocks noChangeArrowheads="1"/>
            </p:cNvSpPr>
            <p:nvPr/>
          </p:nvSpPr>
          <p:spPr bwMode="auto">
            <a:xfrm>
              <a:off x="3852" y="3647"/>
              <a:ext cx="103" cy="96"/>
            </a:xfrm>
            <a:prstGeom prst="triangle">
              <a:avLst>
                <a:gd name="adj" fmla="val 50940"/>
              </a:avLst>
            </a:prstGeom>
            <a:solidFill>
              <a:srgbClr val="FFFF00">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36" name="AutoShape 52"/>
            <p:cNvSpPr>
              <a:spLocks noChangeArrowheads="1"/>
            </p:cNvSpPr>
            <p:nvPr/>
          </p:nvSpPr>
          <p:spPr bwMode="auto">
            <a:xfrm rot="10800000">
              <a:off x="3853" y="3491"/>
              <a:ext cx="103" cy="96"/>
            </a:xfrm>
            <a:prstGeom prst="triangle">
              <a:avLst>
                <a:gd name="adj" fmla="val 50940"/>
              </a:avLst>
            </a:prstGeom>
            <a:solidFill>
              <a:srgbClr val="FFFF00">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37" name="AutoShape 53"/>
            <p:cNvSpPr>
              <a:spLocks noChangeArrowheads="1"/>
            </p:cNvSpPr>
            <p:nvPr/>
          </p:nvSpPr>
          <p:spPr bwMode="auto">
            <a:xfrm>
              <a:off x="3744" y="3601"/>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38" name="Text Box 54"/>
            <p:cNvSpPr txBox="1">
              <a:spLocks noChangeArrowheads="1"/>
            </p:cNvSpPr>
            <p:nvPr/>
          </p:nvSpPr>
          <p:spPr bwMode="auto">
            <a:xfrm>
              <a:off x="3777" y="3585"/>
              <a:ext cx="49"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39" name="AutoShape 55"/>
            <p:cNvSpPr>
              <a:spLocks noChangeArrowheads="1"/>
            </p:cNvSpPr>
            <p:nvPr/>
          </p:nvSpPr>
          <p:spPr bwMode="auto">
            <a:xfrm>
              <a:off x="3820" y="37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0" name="AutoShape 56"/>
            <p:cNvSpPr>
              <a:spLocks noChangeArrowheads="1"/>
            </p:cNvSpPr>
            <p:nvPr/>
          </p:nvSpPr>
          <p:spPr bwMode="auto">
            <a:xfrm>
              <a:off x="3956" y="3744"/>
              <a:ext cx="33"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441" name="Group 57"/>
          <p:cNvGrpSpPr>
            <a:grpSpLocks/>
          </p:cNvGrpSpPr>
          <p:nvPr/>
        </p:nvGrpSpPr>
        <p:grpSpPr bwMode="auto">
          <a:xfrm>
            <a:off x="4563361" y="5806441"/>
            <a:ext cx="462240" cy="413280"/>
            <a:chOff x="3169" y="4032"/>
            <a:chExt cx="321" cy="287"/>
          </a:xfrm>
        </p:grpSpPr>
        <p:sp>
          <p:nvSpPr>
            <p:cNvPr id="16442" name="AutoShape 58"/>
            <p:cNvSpPr>
              <a:spLocks noChangeArrowheads="1"/>
            </p:cNvSpPr>
            <p:nvPr/>
          </p:nvSpPr>
          <p:spPr bwMode="auto">
            <a:xfrm>
              <a:off x="3202" y="4065"/>
              <a:ext cx="254" cy="254"/>
            </a:xfrm>
            <a:prstGeom prst="roundRect">
              <a:avLst>
                <a:gd name="adj" fmla="val 394"/>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3" name="AutoShape 59"/>
            <p:cNvSpPr>
              <a:spLocks noChangeArrowheads="1"/>
            </p:cNvSpPr>
            <p:nvPr/>
          </p:nvSpPr>
          <p:spPr bwMode="auto">
            <a:xfrm>
              <a:off x="3312" y="4032"/>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4" name="Text Box 60"/>
            <p:cNvSpPr txBox="1">
              <a:spLocks noChangeArrowheads="1"/>
            </p:cNvSpPr>
            <p:nvPr/>
          </p:nvSpPr>
          <p:spPr bwMode="auto">
            <a:xfrm>
              <a:off x="3303" y="4065"/>
              <a:ext cx="5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45" name="AutoShape 61"/>
            <p:cNvSpPr>
              <a:spLocks noChangeArrowheads="1"/>
            </p:cNvSpPr>
            <p:nvPr/>
          </p:nvSpPr>
          <p:spPr bwMode="auto">
            <a:xfrm>
              <a:off x="3169" y="42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6" name="AutoShape 62"/>
            <p:cNvSpPr>
              <a:spLocks noChangeArrowheads="1"/>
            </p:cNvSpPr>
            <p:nvPr/>
          </p:nvSpPr>
          <p:spPr bwMode="auto">
            <a:xfrm>
              <a:off x="3169"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7" name="AutoShape 63"/>
            <p:cNvSpPr>
              <a:spLocks noChangeArrowheads="1"/>
            </p:cNvSpPr>
            <p:nvPr/>
          </p:nvSpPr>
          <p:spPr bwMode="auto">
            <a:xfrm>
              <a:off x="3457" y="4245"/>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8" name="AutoShape 64"/>
            <p:cNvSpPr>
              <a:spLocks noChangeArrowheads="1"/>
            </p:cNvSpPr>
            <p:nvPr/>
          </p:nvSpPr>
          <p:spPr bwMode="auto">
            <a:xfrm>
              <a:off x="3457"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49" name="Text Box 65"/>
            <p:cNvSpPr txBox="1">
              <a:spLocks noChangeArrowheads="1"/>
            </p:cNvSpPr>
            <p:nvPr/>
          </p:nvSpPr>
          <p:spPr bwMode="auto">
            <a:xfrm>
              <a:off x="3390" y="4158"/>
              <a:ext cx="66"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450" name="Text Box 66"/>
            <p:cNvSpPr txBox="1">
              <a:spLocks noChangeArrowheads="1"/>
            </p:cNvSpPr>
            <p:nvPr/>
          </p:nvSpPr>
          <p:spPr bwMode="auto">
            <a:xfrm>
              <a:off x="3202" y="4160"/>
              <a:ext cx="61"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451" name="AutoShape 67"/>
            <p:cNvSpPr>
              <a:spLocks noChangeArrowheads="1"/>
            </p:cNvSpPr>
            <p:nvPr/>
          </p:nvSpPr>
          <p:spPr bwMode="auto">
            <a:xfrm rot="5400000">
              <a:off x="3199" y="4142"/>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52" name="AutoShape 68"/>
            <p:cNvSpPr>
              <a:spLocks noChangeArrowheads="1"/>
            </p:cNvSpPr>
            <p:nvPr/>
          </p:nvSpPr>
          <p:spPr bwMode="auto">
            <a:xfrm rot="16200000">
              <a:off x="3356" y="4143"/>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453" name="Group 69"/>
          <p:cNvGrpSpPr>
            <a:grpSpLocks/>
          </p:cNvGrpSpPr>
          <p:nvPr/>
        </p:nvGrpSpPr>
        <p:grpSpPr bwMode="auto">
          <a:xfrm>
            <a:off x="4978081" y="5806441"/>
            <a:ext cx="460800" cy="413280"/>
            <a:chOff x="3457" y="4032"/>
            <a:chExt cx="320" cy="287"/>
          </a:xfrm>
        </p:grpSpPr>
        <p:sp>
          <p:nvSpPr>
            <p:cNvPr id="16454" name="AutoShape 70"/>
            <p:cNvSpPr>
              <a:spLocks noChangeArrowheads="1"/>
            </p:cNvSpPr>
            <p:nvPr/>
          </p:nvSpPr>
          <p:spPr bwMode="auto">
            <a:xfrm>
              <a:off x="3490" y="4065"/>
              <a:ext cx="254" cy="254"/>
            </a:xfrm>
            <a:prstGeom prst="roundRect">
              <a:avLst>
                <a:gd name="adj" fmla="val 394"/>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55" name="AutoShape 71"/>
            <p:cNvSpPr>
              <a:spLocks noChangeArrowheads="1"/>
            </p:cNvSpPr>
            <p:nvPr/>
          </p:nvSpPr>
          <p:spPr bwMode="auto">
            <a:xfrm>
              <a:off x="3600" y="4032"/>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56" name="Text Box 72"/>
            <p:cNvSpPr txBox="1">
              <a:spLocks noChangeArrowheads="1"/>
            </p:cNvSpPr>
            <p:nvPr/>
          </p:nvSpPr>
          <p:spPr bwMode="auto">
            <a:xfrm>
              <a:off x="3591" y="4065"/>
              <a:ext cx="5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12964" rIns="81638"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1</a:t>
              </a:r>
            </a:p>
          </p:txBody>
        </p:sp>
        <p:sp>
          <p:nvSpPr>
            <p:cNvPr id="16457" name="AutoShape 73"/>
            <p:cNvSpPr>
              <a:spLocks noChangeArrowheads="1"/>
            </p:cNvSpPr>
            <p:nvPr/>
          </p:nvSpPr>
          <p:spPr bwMode="auto">
            <a:xfrm>
              <a:off x="3457" y="42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58" name="AutoShape 74"/>
            <p:cNvSpPr>
              <a:spLocks noChangeArrowheads="1"/>
            </p:cNvSpPr>
            <p:nvPr/>
          </p:nvSpPr>
          <p:spPr bwMode="auto">
            <a:xfrm>
              <a:off x="3457"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59" name="AutoShape 75"/>
            <p:cNvSpPr>
              <a:spLocks noChangeArrowheads="1"/>
            </p:cNvSpPr>
            <p:nvPr/>
          </p:nvSpPr>
          <p:spPr bwMode="auto">
            <a:xfrm>
              <a:off x="3745" y="4244"/>
              <a:ext cx="32" cy="32"/>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60" name="AutoShape 76"/>
            <p:cNvSpPr>
              <a:spLocks noChangeArrowheads="1"/>
            </p:cNvSpPr>
            <p:nvPr/>
          </p:nvSpPr>
          <p:spPr bwMode="auto">
            <a:xfrm>
              <a:off x="3745" y="4108"/>
              <a:ext cx="32" cy="33"/>
            </a:xfrm>
            <a:prstGeom prst="roundRect">
              <a:avLst>
                <a:gd name="adj" fmla="val 3125"/>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61" name="Text Box 77"/>
            <p:cNvSpPr txBox="1">
              <a:spLocks noChangeArrowheads="1"/>
            </p:cNvSpPr>
            <p:nvPr/>
          </p:nvSpPr>
          <p:spPr bwMode="auto">
            <a:xfrm>
              <a:off x="3678" y="4158"/>
              <a:ext cx="66"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462" name="Text Box 78"/>
            <p:cNvSpPr txBox="1">
              <a:spLocks noChangeArrowheads="1"/>
            </p:cNvSpPr>
            <p:nvPr/>
          </p:nvSpPr>
          <p:spPr bwMode="auto">
            <a:xfrm>
              <a:off x="3490" y="4160"/>
              <a:ext cx="61"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2964" rIns="8164" bIns="8164"/>
            <a:lstStyle/>
            <a:p>
              <a:pPr algn="ctr" defTabSz="407526" fontAlgn="base" hangingPunct="0">
                <a:lnSpc>
                  <a:spcPct val="93000"/>
                </a:lnSpc>
                <a:spcBef>
                  <a:spcPct val="0"/>
                </a:spcBef>
                <a:spcAft>
                  <a:spcPct val="0"/>
                </a:spcAft>
                <a:buClr>
                  <a:srgbClr val="000000"/>
                </a:buClr>
                <a:buSzPct val="100000"/>
              </a:pPr>
              <a:r>
                <a:rPr lang="en-US" sz="544">
                  <a:solidFill>
                    <a:srgbClr val="000000"/>
                  </a:solidFill>
                </a:rPr>
                <a:t>W</a:t>
              </a:r>
            </a:p>
          </p:txBody>
        </p:sp>
        <p:sp>
          <p:nvSpPr>
            <p:cNvPr id="16463" name="AutoShape 79"/>
            <p:cNvSpPr>
              <a:spLocks noChangeArrowheads="1"/>
            </p:cNvSpPr>
            <p:nvPr/>
          </p:nvSpPr>
          <p:spPr bwMode="auto">
            <a:xfrm rot="5400000">
              <a:off x="3487" y="4142"/>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64" name="AutoShape 80"/>
            <p:cNvSpPr>
              <a:spLocks noChangeArrowheads="1"/>
            </p:cNvSpPr>
            <p:nvPr/>
          </p:nvSpPr>
          <p:spPr bwMode="auto">
            <a:xfrm rot="16200000">
              <a:off x="3644" y="4143"/>
              <a:ext cx="103" cy="97"/>
            </a:xfrm>
            <a:prstGeom prst="triangle">
              <a:avLst>
                <a:gd name="adj" fmla="val 50940"/>
              </a:avLst>
            </a:prstGeom>
            <a:solidFill>
              <a:srgbClr val="FF00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465" name="Group 81"/>
          <p:cNvGrpSpPr>
            <a:grpSpLocks/>
          </p:cNvGrpSpPr>
          <p:nvPr/>
        </p:nvGrpSpPr>
        <p:grpSpPr bwMode="auto">
          <a:xfrm>
            <a:off x="1006561" y="1677961"/>
            <a:ext cx="4901760" cy="4284000"/>
            <a:chOff x="699" y="1165"/>
            <a:chExt cx="3404" cy="2975"/>
          </a:xfrm>
        </p:grpSpPr>
        <p:grpSp>
          <p:nvGrpSpPr>
            <p:cNvPr id="16466" name="Group 82"/>
            <p:cNvGrpSpPr>
              <a:grpSpLocks/>
            </p:cNvGrpSpPr>
            <p:nvPr/>
          </p:nvGrpSpPr>
          <p:grpSpPr bwMode="auto">
            <a:xfrm>
              <a:off x="699" y="1165"/>
              <a:ext cx="1785" cy="1727"/>
              <a:chOff x="699" y="1165"/>
              <a:chExt cx="1785" cy="1727"/>
            </a:xfrm>
          </p:grpSpPr>
          <p:sp>
            <p:nvSpPr>
              <p:cNvPr id="16467" name="Freeform 83"/>
              <p:cNvSpPr>
                <a:spLocks noChangeArrowheads="1"/>
              </p:cNvSpPr>
              <p:nvPr/>
            </p:nvSpPr>
            <p:spPr bwMode="auto">
              <a:xfrm>
                <a:off x="1140" y="2592"/>
                <a:ext cx="922" cy="300"/>
              </a:xfrm>
              <a:custGeom>
                <a:avLst/>
                <a:gdLst>
                  <a:gd name="T0" fmla="*/ 0 w 4069"/>
                  <a:gd name="T1" fmla="*/ 0 h 1328"/>
                  <a:gd name="T2" fmla="*/ 4068 w 4069"/>
                  <a:gd name="T3" fmla="*/ 0 h 1328"/>
                  <a:gd name="T4" fmla="*/ 4068 w 4069"/>
                  <a:gd name="T5" fmla="*/ 753 h 1328"/>
                  <a:gd name="T6" fmla="*/ 3957 w 4069"/>
                  <a:gd name="T7" fmla="*/ 816 h 1328"/>
                  <a:gd name="T8" fmla="*/ 1989 w 4069"/>
                  <a:gd name="T9" fmla="*/ 1327 h 1328"/>
                  <a:gd name="T10" fmla="*/ 20 w 4069"/>
                  <a:gd name="T11" fmla="*/ 816 h 1328"/>
                  <a:gd name="T12" fmla="*/ 0 w 4069"/>
                  <a:gd name="T13" fmla="*/ 805 h 1328"/>
                  <a:gd name="T14" fmla="*/ 0 w 4069"/>
                  <a:gd name="T15" fmla="*/ 0 h 1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69" h="1328">
                    <a:moveTo>
                      <a:pt x="0" y="0"/>
                    </a:moveTo>
                    <a:lnTo>
                      <a:pt x="4068" y="0"/>
                    </a:lnTo>
                    <a:lnTo>
                      <a:pt x="4068" y="753"/>
                    </a:lnTo>
                    <a:cubicBezTo>
                      <a:pt x="4031" y="774"/>
                      <a:pt x="3995" y="795"/>
                      <a:pt x="3957" y="816"/>
                    </a:cubicBezTo>
                    <a:cubicBezTo>
                      <a:pt x="3330" y="1167"/>
                      <a:pt x="2714" y="1327"/>
                      <a:pt x="1989" y="1327"/>
                    </a:cubicBezTo>
                    <a:cubicBezTo>
                      <a:pt x="1264" y="1327"/>
                      <a:pt x="648" y="1167"/>
                      <a:pt x="20" y="816"/>
                    </a:cubicBezTo>
                    <a:cubicBezTo>
                      <a:pt x="14" y="813"/>
                      <a:pt x="7" y="809"/>
                      <a:pt x="0" y="805"/>
                    </a:cubicBezTo>
                    <a:lnTo>
                      <a:pt x="0" y="0"/>
                    </a:lnTo>
                  </a:path>
                </a:pathLst>
              </a:cu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68" name="Freeform 84"/>
              <p:cNvSpPr>
                <a:spLocks noChangeArrowheads="1"/>
              </p:cNvSpPr>
              <p:nvPr/>
            </p:nvSpPr>
            <p:spPr bwMode="auto">
              <a:xfrm>
                <a:off x="2182" y="1546"/>
                <a:ext cx="302" cy="923"/>
              </a:xfrm>
              <a:custGeom>
                <a:avLst/>
                <a:gdLst>
                  <a:gd name="T0" fmla="*/ 0 w 1334"/>
                  <a:gd name="T1" fmla="*/ 4074 h 4075"/>
                  <a:gd name="T2" fmla="*/ 0 w 1334"/>
                  <a:gd name="T3" fmla="*/ 0 h 4075"/>
                  <a:gd name="T4" fmla="*/ 663 w 1334"/>
                  <a:gd name="T5" fmla="*/ 0 h 4075"/>
                  <a:gd name="T6" fmla="*/ 806 w 1334"/>
                  <a:gd name="T7" fmla="*/ 224 h 4075"/>
                  <a:gd name="T8" fmla="*/ 1333 w 1334"/>
                  <a:gd name="T9" fmla="*/ 2129 h 4075"/>
                  <a:gd name="T10" fmla="*/ 806 w 1334"/>
                  <a:gd name="T11" fmla="*/ 4033 h 4075"/>
                  <a:gd name="T12" fmla="*/ 781 w 1334"/>
                  <a:gd name="T13" fmla="*/ 4074 h 4075"/>
                  <a:gd name="T14" fmla="*/ 0 w 1334"/>
                  <a:gd name="T15" fmla="*/ 4074 h 40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4" h="4075">
                    <a:moveTo>
                      <a:pt x="0" y="4074"/>
                    </a:moveTo>
                    <a:lnTo>
                      <a:pt x="0" y="0"/>
                    </a:lnTo>
                    <a:lnTo>
                      <a:pt x="663" y="0"/>
                    </a:lnTo>
                    <a:cubicBezTo>
                      <a:pt x="712" y="72"/>
                      <a:pt x="760" y="147"/>
                      <a:pt x="806" y="224"/>
                    </a:cubicBezTo>
                    <a:cubicBezTo>
                      <a:pt x="1168" y="832"/>
                      <a:pt x="1333" y="1428"/>
                      <a:pt x="1333" y="2129"/>
                    </a:cubicBezTo>
                    <a:cubicBezTo>
                      <a:pt x="1333" y="2830"/>
                      <a:pt x="1168" y="3426"/>
                      <a:pt x="806" y="4033"/>
                    </a:cubicBezTo>
                    <a:cubicBezTo>
                      <a:pt x="798" y="4047"/>
                      <a:pt x="789" y="4061"/>
                      <a:pt x="781" y="4074"/>
                    </a:cubicBezTo>
                    <a:lnTo>
                      <a:pt x="0" y="4074"/>
                    </a:lnTo>
                  </a:path>
                </a:pathLst>
              </a:cu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nvGrpSpPr>
              <p:cNvPr id="16469" name="Group 85"/>
              <p:cNvGrpSpPr>
                <a:grpSpLocks/>
              </p:cNvGrpSpPr>
              <p:nvPr/>
            </p:nvGrpSpPr>
            <p:grpSpPr bwMode="auto">
              <a:xfrm>
                <a:off x="1019" y="1425"/>
                <a:ext cx="1346" cy="1393"/>
                <a:chOff x="1019" y="1425"/>
                <a:chExt cx="1346" cy="1393"/>
              </a:xfrm>
            </p:grpSpPr>
            <p:sp>
              <p:nvSpPr>
                <p:cNvPr id="16470" name="AutoShape 86"/>
                <p:cNvSpPr>
                  <a:spLocks noChangeArrowheads="1"/>
                </p:cNvSpPr>
                <p:nvPr/>
              </p:nvSpPr>
              <p:spPr bwMode="auto">
                <a:xfrm>
                  <a:off x="2061" y="1948"/>
                  <a:ext cx="120" cy="120"/>
                </a:xfrm>
                <a:prstGeom prst="roundRect">
                  <a:avLst>
                    <a:gd name="adj" fmla="val 833"/>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71" name="AutoShape 87"/>
                <p:cNvSpPr>
                  <a:spLocks noChangeArrowheads="1"/>
                </p:cNvSpPr>
                <p:nvPr/>
              </p:nvSpPr>
              <p:spPr bwMode="auto">
                <a:xfrm>
                  <a:off x="1139" y="1546"/>
                  <a:ext cx="922" cy="923"/>
                </a:xfrm>
                <a:prstGeom prst="roundRect">
                  <a:avLst>
                    <a:gd name="adj" fmla="val 106"/>
                  </a:avLst>
                </a:prstGeom>
                <a:solidFill>
                  <a:srgbClr val="00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72" name="AutoShape 88"/>
                <p:cNvSpPr>
                  <a:spLocks noChangeArrowheads="1"/>
                </p:cNvSpPr>
                <p:nvPr/>
              </p:nvSpPr>
              <p:spPr bwMode="auto">
                <a:xfrm>
                  <a:off x="1540" y="1425"/>
                  <a:ext cx="120" cy="121"/>
                </a:xfrm>
                <a:prstGeom prst="roundRect">
                  <a:avLst>
                    <a:gd name="adj" fmla="val 833"/>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73" name="Text Box 89"/>
                <p:cNvSpPr txBox="1">
                  <a:spLocks noChangeArrowheads="1"/>
                </p:cNvSpPr>
                <p:nvPr/>
              </p:nvSpPr>
              <p:spPr bwMode="auto">
                <a:xfrm>
                  <a:off x="1505" y="1554"/>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001" rIns="0" bIns="0" anchor="ctr"/>
                <a:lstStyle/>
                <a:p>
                  <a:pPr algn="ctr" defTabSz="407526" fontAlgn="base" hangingPunct="0">
                    <a:lnSpc>
                      <a:spcPct val="93000"/>
                    </a:lnSpc>
                    <a:spcBef>
                      <a:spcPct val="0"/>
                    </a:spcBef>
                    <a:spcAft>
                      <a:spcPct val="0"/>
                    </a:spcAft>
                    <a:buClr>
                      <a:srgbClr val="000000"/>
                    </a:buClr>
                    <a:buSzPct val="100000"/>
                  </a:pPr>
                  <a:r>
                    <a:rPr lang="en-US" sz="1814">
                      <a:solidFill>
                        <a:srgbClr val="000000"/>
                      </a:solidFill>
                    </a:rPr>
                    <a:t>0</a:t>
                  </a:r>
                </a:p>
              </p:txBody>
            </p:sp>
            <p:sp>
              <p:nvSpPr>
                <p:cNvPr id="16474" name="AutoShape 90"/>
                <p:cNvSpPr>
                  <a:spLocks noChangeArrowheads="1"/>
                </p:cNvSpPr>
                <p:nvPr/>
              </p:nvSpPr>
              <p:spPr bwMode="auto">
                <a:xfrm>
                  <a:off x="1542" y="2471"/>
                  <a:ext cx="120" cy="121"/>
                </a:xfrm>
                <a:prstGeom prst="roundRect">
                  <a:avLst>
                    <a:gd name="adj" fmla="val 833"/>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75" name="AutoShape 91"/>
                <p:cNvSpPr>
                  <a:spLocks noChangeArrowheads="1"/>
                </p:cNvSpPr>
                <p:nvPr/>
              </p:nvSpPr>
              <p:spPr bwMode="auto">
                <a:xfrm>
                  <a:off x="1019" y="1950"/>
                  <a:ext cx="120" cy="120"/>
                </a:xfrm>
                <a:prstGeom prst="roundRect">
                  <a:avLst>
                    <a:gd name="adj" fmla="val 833"/>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76" name="Text Box 92"/>
                <p:cNvSpPr txBox="1">
                  <a:spLocks noChangeArrowheads="1"/>
                </p:cNvSpPr>
                <p:nvPr/>
              </p:nvSpPr>
              <p:spPr bwMode="auto">
                <a:xfrm>
                  <a:off x="1145" y="1899"/>
                  <a:ext cx="18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001" rIns="0" bIns="0" anchor="ctr"/>
                <a:lstStyle/>
                <a:p>
                  <a:pPr algn="ctr" defTabSz="407526" fontAlgn="base" hangingPunct="0">
                    <a:lnSpc>
                      <a:spcPct val="93000"/>
                    </a:lnSpc>
                    <a:spcBef>
                      <a:spcPct val="0"/>
                    </a:spcBef>
                    <a:spcAft>
                      <a:spcPct val="0"/>
                    </a:spcAft>
                    <a:buClr>
                      <a:srgbClr val="000000"/>
                    </a:buClr>
                    <a:buSzPct val="100000"/>
                  </a:pPr>
                  <a:r>
                    <a:rPr lang="en-US" sz="1814">
                      <a:solidFill>
                        <a:srgbClr val="000000"/>
                      </a:solidFill>
                    </a:rPr>
                    <a:t>0</a:t>
                  </a:r>
                </a:p>
              </p:txBody>
            </p:sp>
            <p:sp>
              <p:nvSpPr>
                <p:cNvPr id="16477" name="Text Box 93"/>
                <p:cNvSpPr txBox="1">
                  <a:spLocks noChangeArrowheads="1"/>
                </p:cNvSpPr>
                <p:nvPr/>
              </p:nvSpPr>
              <p:spPr bwMode="auto">
                <a:xfrm>
                  <a:off x="1878" y="1899"/>
                  <a:ext cx="18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001" rIns="0" bIns="0" anchor="ctr"/>
                <a:lstStyle/>
                <a:p>
                  <a:pPr algn="ctr" defTabSz="407526" fontAlgn="base" hangingPunct="0">
                    <a:lnSpc>
                      <a:spcPct val="93000"/>
                    </a:lnSpc>
                    <a:spcBef>
                      <a:spcPct val="0"/>
                    </a:spcBef>
                    <a:spcAft>
                      <a:spcPct val="0"/>
                    </a:spcAft>
                    <a:buClr>
                      <a:srgbClr val="000000"/>
                    </a:buClr>
                    <a:buSzPct val="100000"/>
                  </a:pPr>
                  <a:r>
                    <a:rPr lang="en-US" sz="1814">
                      <a:solidFill>
                        <a:srgbClr val="000000"/>
                      </a:solidFill>
                    </a:rPr>
                    <a:t>1</a:t>
                  </a:r>
                </a:p>
              </p:txBody>
            </p:sp>
            <p:sp>
              <p:nvSpPr>
                <p:cNvPr id="16478" name="Text Box 94"/>
                <p:cNvSpPr txBox="1">
                  <a:spLocks noChangeArrowheads="1"/>
                </p:cNvSpPr>
                <p:nvPr/>
              </p:nvSpPr>
              <p:spPr bwMode="auto">
                <a:xfrm>
                  <a:off x="1511" y="2245"/>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001" rIns="0" bIns="0" anchor="ctr"/>
                <a:lstStyle/>
                <a:p>
                  <a:pPr algn="ctr" defTabSz="407526" fontAlgn="base" hangingPunct="0">
                    <a:lnSpc>
                      <a:spcPct val="93000"/>
                    </a:lnSpc>
                    <a:spcBef>
                      <a:spcPct val="0"/>
                    </a:spcBef>
                    <a:spcAft>
                      <a:spcPct val="0"/>
                    </a:spcAft>
                    <a:buClr>
                      <a:srgbClr val="000000"/>
                    </a:buClr>
                    <a:buSzPct val="100000"/>
                  </a:pPr>
                  <a:r>
                    <a:rPr lang="en-US" sz="1814">
                      <a:solidFill>
                        <a:srgbClr val="000000"/>
                      </a:solidFill>
                    </a:rPr>
                    <a:t>1</a:t>
                  </a:r>
                </a:p>
              </p:txBody>
            </p:sp>
            <p:sp>
              <p:nvSpPr>
                <p:cNvPr id="16479" name="Text Box 95"/>
                <p:cNvSpPr txBox="1">
                  <a:spLocks noChangeArrowheads="1"/>
                </p:cNvSpPr>
                <p:nvPr/>
              </p:nvSpPr>
              <p:spPr bwMode="auto">
                <a:xfrm>
                  <a:off x="2182" y="1900"/>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001" rIns="0" bIns="0" anchor="ctr"/>
                <a:lstStyle/>
                <a:p>
                  <a:pPr algn="ctr" defTabSz="407526" fontAlgn="base" hangingPunct="0">
                    <a:lnSpc>
                      <a:spcPct val="93000"/>
                    </a:lnSpc>
                    <a:spcBef>
                      <a:spcPct val="0"/>
                    </a:spcBef>
                    <a:spcAft>
                      <a:spcPct val="0"/>
                    </a:spcAft>
                    <a:buClr>
                      <a:srgbClr val="000000"/>
                    </a:buClr>
                    <a:buSzPct val="100000"/>
                  </a:pPr>
                  <a:r>
                    <a:rPr lang="en-US" sz="1814">
                      <a:solidFill>
                        <a:srgbClr val="000000"/>
                      </a:solidFill>
                    </a:rPr>
                    <a:t>1</a:t>
                  </a:r>
                </a:p>
              </p:txBody>
            </p:sp>
            <p:sp>
              <p:nvSpPr>
                <p:cNvPr id="16480" name="Text Box 96"/>
                <p:cNvSpPr txBox="1">
                  <a:spLocks noChangeArrowheads="1"/>
                </p:cNvSpPr>
                <p:nvPr/>
              </p:nvSpPr>
              <p:spPr bwMode="auto">
                <a:xfrm>
                  <a:off x="1511" y="2593"/>
                  <a:ext cx="18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001" rIns="0" bIns="0" anchor="ctr"/>
                <a:lstStyle/>
                <a:p>
                  <a:pPr algn="ctr" defTabSz="407526" fontAlgn="base" hangingPunct="0">
                    <a:lnSpc>
                      <a:spcPct val="93000"/>
                    </a:lnSpc>
                    <a:spcBef>
                      <a:spcPct val="0"/>
                    </a:spcBef>
                    <a:spcAft>
                      <a:spcPct val="0"/>
                    </a:spcAft>
                    <a:buClr>
                      <a:srgbClr val="000000"/>
                    </a:buClr>
                    <a:buSzPct val="100000"/>
                  </a:pPr>
                  <a:r>
                    <a:rPr lang="en-US" sz="1814">
                      <a:solidFill>
                        <a:srgbClr val="000000"/>
                      </a:solidFill>
                    </a:rPr>
                    <a:t>1</a:t>
                  </a:r>
                </a:p>
              </p:txBody>
            </p:sp>
          </p:grpSp>
          <p:sp>
            <p:nvSpPr>
              <p:cNvPr id="16481" name="Oval 97"/>
              <p:cNvSpPr>
                <a:spLocks noChangeArrowheads="1"/>
              </p:cNvSpPr>
              <p:nvPr/>
            </p:nvSpPr>
            <p:spPr bwMode="auto">
              <a:xfrm>
                <a:off x="699" y="1165"/>
                <a:ext cx="1785" cy="1727"/>
              </a:xfrm>
              <a:prstGeom prst="ellipse">
                <a:avLst/>
              </a:prstGeom>
              <a:solidFill>
                <a:srgbClr val="C0C0C0">
                  <a:alpha val="29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sp>
          <p:nvSpPr>
            <p:cNvPr id="16482" name="Line 98"/>
            <p:cNvSpPr>
              <a:spLocks noChangeShapeType="1"/>
            </p:cNvSpPr>
            <p:nvPr/>
          </p:nvSpPr>
          <p:spPr bwMode="auto">
            <a:xfrm flipH="1" flipV="1">
              <a:off x="2453" y="2256"/>
              <a:ext cx="571" cy="192"/>
            </a:xfrm>
            <a:prstGeom prst="line">
              <a:avLst/>
            </a:prstGeom>
            <a:noFill/>
            <a:ln w="1836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83" name="Line 99"/>
            <p:cNvSpPr>
              <a:spLocks noChangeShapeType="1"/>
            </p:cNvSpPr>
            <p:nvPr/>
          </p:nvSpPr>
          <p:spPr bwMode="auto">
            <a:xfrm flipH="1">
              <a:off x="2062" y="2448"/>
              <a:ext cx="962" cy="184"/>
            </a:xfrm>
            <a:prstGeom prst="line">
              <a:avLst/>
            </a:prstGeom>
            <a:noFill/>
            <a:ln w="1836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84" name="Freeform 100"/>
            <p:cNvSpPr>
              <a:spLocks/>
            </p:cNvSpPr>
            <p:nvPr/>
          </p:nvSpPr>
          <p:spPr bwMode="auto">
            <a:xfrm>
              <a:off x="-54" y="2333"/>
              <a:ext cx="3077" cy="1128"/>
            </a:xfrm>
            <a:custGeom>
              <a:avLst/>
              <a:gdLst>
                <a:gd name="T0" fmla="*/ 13571 w 13572"/>
                <a:gd name="T1" fmla="*/ 2728 h 4979"/>
                <a:gd name="T2" fmla="*/ 5259 w 13572"/>
                <a:gd name="T3" fmla="*/ 0 h 4979"/>
              </a:gdLst>
              <a:ahLst/>
              <a:cxnLst>
                <a:cxn ang="0">
                  <a:pos x="T0" y="T1"/>
                </a:cxn>
                <a:cxn ang="0">
                  <a:pos x="T2" y="T3"/>
                </a:cxn>
              </a:cxnLst>
              <a:rect l="0" t="0" r="r" b="b"/>
              <a:pathLst>
                <a:path w="13572" h="4979">
                  <a:moveTo>
                    <a:pt x="13571" y="2728"/>
                  </a:moveTo>
                  <a:cubicBezTo>
                    <a:pt x="0" y="4978"/>
                    <a:pt x="5259" y="0"/>
                    <a:pt x="5259" y="0"/>
                  </a:cubicBezTo>
                </a:path>
              </a:pathLst>
            </a:custGeom>
            <a:noFill/>
            <a:ln w="18360">
              <a:solidFill>
                <a:srgbClr val="00008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85" name="Line 101"/>
            <p:cNvSpPr>
              <a:spLocks noChangeShapeType="1"/>
            </p:cNvSpPr>
            <p:nvPr/>
          </p:nvSpPr>
          <p:spPr bwMode="auto">
            <a:xfrm flipH="1" flipV="1">
              <a:off x="2244" y="2615"/>
              <a:ext cx="1192" cy="1125"/>
            </a:xfrm>
            <a:prstGeom prst="line">
              <a:avLst/>
            </a:prstGeom>
            <a:noFill/>
            <a:ln w="5472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86" name="Text Box 102"/>
            <p:cNvSpPr txBox="1">
              <a:spLocks noChangeArrowheads="1"/>
            </p:cNvSpPr>
            <p:nvPr/>
          </p:nvSpPr>
          <p:spPr bwMode="auto">
            <a:xfrm>
              <a:off x="3024" y="2160"/>
              <a:ext cx="1079" cy="1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tabLst>
                  <a:tab pos="723900" algn="l"/>
                  <a:tab pos="1447800" algn="l"/>
                </a:tabLst>
                <a:defRPr>
                  <a:solidFill>
                    <a:srgbClr val="000000"/>
                  </a:solidFill>
                  <a:latin typeface="Arial" panose="020B0604020202020204" pitchFamily="34" charset="0"/>
                  <a:cs typeface="Arial Unicode MS" panose="020B0604020202020204" pitchFamily="34" charset="-128"/>
                </a:defRPr>
              </a:lvl1pPr>
              <a:lvl2pPr>
                <a:tabLst>
                  <a:tab pos="723900" algn="l"/>
                  <a:tab pos="1447800" algn="l"/>
                </a:tabLst>
                <a:defRPr>
                  <a:solidFill>
                    <a:srgbClr val="000000"/>
                  </a:solidFill>
                  <a:latin typeface="Arial" panose="020B0604020202020204" pitchFamily="34" charset="0"/>
                  <a:cs typeface="Arial Unicode MS" panose="020B0604020202020204" pitchFamily="34" charset="-128"/>
                </a:defRPr>
              </a:lvl2pPr>
              <a:lvl3pPr>
                <a:tabLst>
                  <a:tab pos="723900" algn="l"/>
                  <a:tab pos="1447800" algn="l"/>
                </a:tabLst>
                <a:defRPr>
                  <a:solidFill>
                    <a:srgbClr val="000000"/>
                  </a:solidFill>
                  <a:latin typeface="Arial" panose="020B0604020202020204" pitchFamily="34" charset="0"/>
                  <a:cs typeface="Arial Unicode MS" panose="020B0604020202020204" pitchFamily="34" charset="-128"/>
                </a:defRPr>
              </a:lvl3pPr>
              <a:lvl4pPr>
                <a:tabLst>
                  <a:tab pos="723900" algn="l"/>
                  <a:tab pos="1447800" algn="l"/>
                </a:tabLst>
                <a:defRPr>
                  <a:solidFill>
                    <a:srgbClr val="000000"/>
                  </a:solidFill>
                  <a:latin typeface="Arial" panose="020B0604020202020204" pitchFamily="34" charset="0"/>
                  <a:cs typeface="Arial Unicode MS" panose="020B0604020202020204" pitchFamily="34" charset="-128"/>
                </a:defRPr>
              </a:lvl4pPr>
              <a:lvl5pPr>
                <a:tabLst>
                  <a:tab pos="723900" algn="l"/>
                  <a:tab pos="1447800" algn="l"/>
                </a:tabLst>
                <a:defRPr>
                  <a:solidFill>
                    <a:srgbClr val="000000"/>
                  </a:solidFill>
                  <a:latin typeface="Arial" panose="020B0604020202020204" pitchFamily="34" charset="0"/>
                  <a:cs typeface="Arial Unicode MS" panose="020B0604020202020204" pitchFamily="34"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cs typeface="Arial Unicode MS" panose="020B0604020202020204" pitchFamily="34"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cs typeface="Arial Unicode MS" panose="020B0604020202020204" pitchFamily="34"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cs typeface="Arial Unicode MS" panose="020B0604020202020204" pitchFamily="34"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cs typeface="Arial Unicode MS" panose="020B0604020202020204" pitchFamily="34" charset="-128"/>
                </a:defRPr>
              </a:lvl9pPr>
            </a:lstStyle>
            <a:p>
              <a:pPr defTabSz="407526" fontAlgn="base" hangingPunct="0">
                <a:lnSpc>
                  <a:spcPct val="93000"/>
                </a:lnSpc>
                <a:spcBef>
                  <a:spcPct val="0"/>
                </a:spcBef>
                <a:spcAft>
                  <a:spcPct val="0"/>
                </a:spcAft>
                <a:buClr>
                  <a:srgbClr val="000000"/>
                </a:buClr>
                <a:buSzPct val="100000"/>
              </a:pPr>
              <a:r>
                <a:rPr lang="en-US" sz="1633" b="1">
                  <a:solidFill>
                    <a:srgbClr val="000080"/>
                  </a:solidFill>
                </a:rPr>
                <a:t>Cooperation</a:t>
              </a:r>
              <a:r>
                <a:rPr lang="en-US" sz="1633">
                  <a:solidFill>
                    <a:srgbClr val="000080"/>
                  </a:solidFill>
                </a:rPr>
                <a:t>: </a:t>
              </a:r>
              <a:r>
                <a:rPr lang="en-US" sz="1633" u="sng">
                  <a:solidFill>
                    <a:srgbClr val="000080"/>
                  </a:solidFill>
                </a:rPr>
                <a:t>these two tiles</a:t>
              </a:r>
              <a:r>
                <a:rPr lang="en-US" sz="1633">
                  <a:solidFill>
                    <a:srgbClr val="000080"/>
                  </a:solidFill>
                </a:rPr>
                <a:t> must be present before </a:t>
              </a:r>
              <a:r>
                <a:rPr lang="en-US" sz="1633" u="sng">
                  <a:solidFill>
                    <a:srgbClr val="000080"/>
                  </a:solidFill>
                </a:rPr>
                <a:t>this tile</a:t>
              </a:r>
              <a:r>
                <a:rPr lang="en-US" sz="1633">
                  <a:solidFill>
                    <a:srgbClr val="000080"/>
                  </a:solidFill>
                </a:rPr>
                <a:t> can bind</a:t>
              </a:r>
            </a:p>
          </p:txBody>
        </p:sp>
        <p:sp>
          <p:nvSpPr>
            <p:cNvPr id="16487" name="Oval 103"/>
            <p:cNvSpPr>
              <a:spLocks noChangeArrowheads="1"/>
            </p:cNvSpPr>
            <p:nvPr/>
          </p:nvSpPr>
          <p:spPr bwMode="auto">
            <a:xfrm>
              <a:off x="3368" y="3665"/>
              <a:ext cx="492" cy="475"/>
            </a:xfrm>
            <a:prstGeom prst="ellipse">
              <a:avLst/>
            </a:prstGeom>
            <a:solidFill>
              <a:srgbClr val="C0C0C0">
                <a:alpha val="29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sp>
        <p:nvSpPr>
          <p:cNvPr id="16488" name="Rectangle 104"/>
          <p:cNvSpPr>
            <a:spLocks noGrp="1" noChangeArrowheads="1"/>
          </p:cNvSpPr>
          <p:nvPr>
            <p:ph type="title" idx="4294967295"/>
          </p:nvPr>
        </p:nvSpPr>
        <p:spPr>
          <a:xfrm>
            <a:off x="456481" y="318601"/>
            <a:ext cx="8228160" cy="836640"/>
          </a:xfrm>
          <a:ln/>
        </p:spPr>
        <p:txBody>
          <a:bodyPr vert="horz" wrap="square" lIns="0" tIns="35202" rIns="0" bIns="0" numCol="1" anchor="ctr"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Temperature 2 tile set</a:t>
            </a:r>
          </a:p>
        </p:txBody>
      </p:sp>
      <p:grpSp>
        <p:nvGrpSpPr>
          <p:cNvPr id="16489" name="Group 105"/>
          <p:cNvGrpSpPr>
            <a:grpSpLocks/>
          </p:cNvGrpSpPr>
          <p:nvPr/>
        </p:nvGrpSpPr>
        <p:grpSpPr bwMode="auto">
          <a:xfrm>
            <a:off x="6521761" y="1253161"/>
            <a:ext cx="2279520" cy="5088960"/>
            <a:chOff x="4529" y="870"/>
            <a:chExt cx="1583" cy="3534"/>
          </a:xfrm>
        </p:grpSpPr>
        <p:sp>
          <p:nvSpPr>
            <p:cNvPr id="16490" name="AutoShape 106"/>
            <p:cNvSpPr>
              <a:spLocks noChangeArrowheads="1"/>
            </p:cNvSpPr>
            <p:nvPr/>
          </p:nvSpPr>
          <p:spPr bwMode="auto">
            <a:xfrm>
              <a:off x="5866" y="4135"/>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91" name="AutoShape 107"/>
            <p:cNvSpPr>
              <a:spLocks noChangeArrowheads="1"/>
            </p:cNvSpPr>
            <p:nvPr/>
          </p:nvSpPr>
          <p:spPr bwMode="auto">
            <a:xfrm>
              <a:off x="5480" y="3967"/>
              <a:ext cx="385" cy="385"/>
            </a:xfrm>
            <a:prstGeom prst="roundRect">
              <a:avLst>
                <a:gd name="adj" fmla="val 255"/>
              </a:avLst>
            </a:prstGeom>
            <a:solidFill>
              <a:srgbClr val="00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92" name="AutoShape 108"/>
            <p:cNvSpPr>
              <a:spLocks noChangeArrowheads="1"/>
            </p:cNvSpPr>
            <p:nvPr/>
          </p:nvSpPr>
          <p:spPr bwMode="auto">
            <a:xfrm>
              <a:off x="5648" y="3917"/>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93" name="AutoShape 109"/>
            <p:cNvSpPr>
              <a:spLocks noChangeArrowheads="1"/>
            </p:cNvSpPr>
            <p:nvPr/>
          </p:nvSpPr>
          <p:spPr bwMode="auto">
            <a:xfrm>
              <a:off x="5429" y="4140"/>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94" name="AutoShape 110"/>
            <p:cNvSpPr>
              <a:spLocks noChangeArrowheads="1"/>
            </p:cNvSpPr>
            <p:nvPr/>
          </p:nvSpPr>
          <p:spPr bwMode="auto">
            <a:xfrm>
              <a:off x="5654" y="4354"/>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495" name="Text Box 111"/>
            <p:cNvSpPr txBox="1">
              <a:spLocks noChangeArrowheads="1"/>
            </p:cNvSpPr>
            <p:nvPr/>
          </p:nvSpPr>
          <p:spPr bwMode="auto">
            <a:xfrm>
              <a:off x="5484" y="4120"/>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496" name="Text Box 112"/>
            <p:cNvSpPr txBox="1">
              <a:spLocks noChangeArrowheads="1"/>
            </p:cNvSpPr>
            <p:nvPr/>
          </p:nvSpPr>
          <p:spPr bwMode="auto">
            <a:xfrm>
              <a:off x="5627" y="3967"/>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497" name="Text Box 113"/>
            <p:cNvSpPr txBox="1">
              <a:spLocks noChangeArrowheads="1"/>
            </p:cNvSpPr>
            <p:nvPr/>
          </p:nvSpPr>
          <p:spPr bwMode="auto">
            <a:xfrm>
              <a:off x="5634" y="4255"/>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498" name="Text Box 114"/>
            <p:cNvSpPr txBox="1">
              <a:spLocks noChangeArrowheads="1"/>
            </p:cNvSpPr>
            <p:nvPr/>
          </p:nvSpPr>
          <p:spPr bwMode="auto">
            <a:xfrm>
              <a:off x="5769" y="4116"/>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499" name="AutoShape 115"/>
            <p:cNvSpPr>
              <a:spLocks noChangeArrowheads="1"/>
            </p:cNvSpPr>
            <p:nvPr/>
          </p:nvSpPr>
          <p:spPr bwMode="auto">
            <a:xfrm>
              <a:off x="4993" y="4135"/>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00" name="AutoShape 116"/>
            <p:cNvSpPr>
              <a:spLocks noChangeArrowheads="1"/>
            </p:cNvSpPr>
            <p:nvPr/>
          </p:nvSpPr>
          <p:spPr bwMode="auto">
            <a:xfrm>
              <a:off x="4607" y="3967"/>
              <a:ext cx="385" cy="385"/>
            </a:xfrm>
            <a:prstGeom prst="roundRect">
              <a:avLst>
                <a:gd name="adj" fmla="val 255"/>
              </a:avLst>
            </a:prstGeom>
            <a:solidFill>
              <a:srgbClr val="00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01" name="AutoShape 117"/>
            <p:cNvSpPr>
              <a:spLocks noChangeArrowheads="1"/>
            </p:cNvSpPr>
            <p:nvPr/>
          </p:nvSpPr>
          <p:spPr bwMode="auto">
            <a:xfrm>
              <a:off x="4775" y="3917"/>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02" name="AutoShape 118"/>
            <p:cNvSpPr>
              <a:spLocks noChangeArrowheads="1"/>
            </p:cNvSpPr>
            <p:nvPr/>
          </p:nvSpPr>
          <p:spPr bwMode="auto">
            <a:xfrm>
              <a:off x="4557" y="4141"/>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03" name="AutoShape 119"/>
            <p:cNvSpPr>
              <a:spLocks noChangeArrowheads="1"/>
            </p:cNvSpPr>
            <p:nvPr/>
          </p:nvSpPr>
          <p:spPr bwMode="auto">
            <a:xfrm>
              <a:off x="4781" y="4354"/>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04" name="Text Box 120"/>
            <p:cNvSpPr txBox="1">
              <a:spLocks noChangeArrowheads="1"/>
            </p:cNvSpPr>
            <p:nvPr/>
          </p:nvSpPr>
          <p:spPr bwMode="auto">
            <a:xfrm>
              <a:off x="4611" y="4120"/>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505" name="Text Box 121"/>
            <p:cNvSpPr txBox="1">
              <a:spLocks noChangeArrowheads="1"/>
            </p:cNvSpPr>
            <p:nvPr/>
          </p:nvSpPr>
          <p:spPr bwMode="auto">
            <a:xfrm>
              <a:off x="4755" y="3967"/>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506" name="Text Box 122"/>
            <p:cNvSpPr txBox="1">
              <a:spLocks noChangeArrowheads="1"/>
            </p:cNvSpPr>
            <p:nvPr/>
          </p:nvSpPr>
          <p:spPr bwMode="auto">
            <a:xfrm>
              <a:off x="4761" y="4253"/>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507" name="Text Box 123"/>
            <p:cNvSpPr txBox="1">
              <a:spLocks noChangeArrowheads="1"/>
            </p:cNvSpPr>
            <p:nvPr/>
          </p:nvSpPr>
          <p:spPr bwMode="auto">
            <a:xfrm>
              <a:off x="4896" y="4116"/>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508" name="AutoShape 124"/>
            <p:cNvSpPr>
              <a:spLocks noChangeArrowheads="1"/>
            </p:cNvSpPr>
            <p:nvPr/>
          </p:nvSpPr>
          <p:spPr bwMode="auto">
            <a:xfrm>
              <a:off x="5865" y="3260"/>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09" name="AutoShape 125"/>
            <p:cNvSpPr>
              <a:spLocks noChangeArrowheads="1"/>
            </p:cNvSpPr>
            <p:nvPr/>
          </p:nvSpPr>
          <p:spPr bwMode="auto">
            <a:xfrm>
              <a:off x="5480" y="3092"/>
              <a:ext cx="385" cy="385"/>
            </a:xfrm>
            <a:prstGeom prst="roundRect">
              <a:avLst>
                <a:gd name="adj" fmla="val 255"/>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10" name="AutoShape 126"/>
            <p:cNvSpPr>
              <a:spLocks noChangeArrowheads="1"/>
            </p:cNvSpPr>
            <p:nvPr/>
          </p:nvSpPr>
          <p:spPr bwMode="auto">
            <a:xfrm>
              <a:off x="5647" y="3042"/>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11" name="AutoShape 127"/>
            <p:cNvSpPr>
              <a:spLocks noChangeArrowheads="1"/>
            </p:cNvSpPr>
            <p:nvPr/>
          </p:nvSpPr>
          <p:spPr bwMode="auto">
            <a:xfrm>
              <a:off x="5429" y="3266"/>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12" name="AutoShape 128"/>
            <p:cNvSpPr>
              <a:spLocks noChangeArrowheads="1"/>
            </p:cNvSpPr>
            <p:nvPr/>
          </p:nvSpPr>
          <p:spPr bwMode="auto">
            <a:xfrm>
              <a:off x="5653" y="3479"/>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13" name="Text Box 129"/>
            <p:cNvSpPr txBox="1">
              <a:spLocks noChangeArrowheads="1"/>
            </p:cNvSpPr>
            <p:nvPr/>
          </p:nvSpPr>
          <p:spPr bwMode="auto">
            <a:xfrm>
              <a:off x="5484" y="3245"/>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14" name="Text Box 130"/>
            <p:cNvSpPr txBox="1">
              <a:spLocks noChangeArrowheads="1"/>
            </p:cNvSpPr>
            <p:nvPr/>
          </p:nvSpPr>
          <p:spPr bwMode="auto">
            <a:xfrm>
              <a:off x="5621" y="3092"/>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15" name="Text Box 131"/>
            <p:cNvSpPr txBox="1">
              <a:spLocks noChangeArrowheads="1"/>
            </p:cNvSpPr>
            <p:nvPr/>
          </p:nvSpPr>
          <p:spPr bwMode="auto">
            <a:xfrm>
              <a:off x="5631" y="3380"/>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516" name="Text Box 132"/>
            <p:cNvSpPr txBox="1">
              <a:spLocks noChangeArrowheads="1"/>
            </p:cNvSpPr>
            <p:nvPr/>
          </p:nvSpPr>
          <p:spPr bwMode="auto">
            <a:xfrm>
              <a:off x="5769" y="3241"/>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17" name="AutoShape 133"/>
            <p:cNvSpPr>
              <a:spLocks noChangeArrowheads="1"/>
            </p:cNvSpPr>
            <p:nvPr/>
          </p:nvSpPr>
          <p:spPr bwMode="auto">
            <a:xfrm>
              <a:off x="5043" y="1349"/>
              <a:ext cx="385" cy="385"/>
            </a:xfrm>
            <a:prstGeom prst="roundRect">
              <a:avLst>
                <a:gd name="adj" fmla="val 255"/>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8819" rIns="81638" bIns="40819" anchor="ctr" anchorCtr="1"/>
            <a:lstStyle/>
            <a:p>
              <a:pPr algn="ctr" defTabSz="407526" fontAlgn="base" hangingPunct="0">
                <a:lnSpc>
                  <a:spcPct val="93000"/>
                </a:lnSpc>
                <a:spcBef>
                  <a:spcPct val="0"/>
                </a:spcBef>
                <a:spcAft>
                  <a:spcPct val="0"/>
                </a:spcAft>
                <a:buClr>
                  <a:srgbClr val="000000"/>
                </a:buClr>
                <a:buSzPct val="100000"/>
              </a:pPr>
              <a:endParaRPr lang="en-US" sz="907">
                <a:solidFill>
                  <a:srgbClr val="000000"/>
                </a:solidFill>
              </a:endParaRPr>
            </a:p>
            <a:p>
              <a:pPr algn="ctr" defTabSz="407526" fontAlgn="base" hangingPunct="0">
                <a:lnSpc>
                  <a:spcPct val="93000"/>
                </a:lnSpc>
                <a:spcBef>
                  <a:spcPct val="0"/>
                </a:spcBef>
                <a:spcAft>
                  <a:spcPct val="0"/>
                </a:spcAft>
                <a:buClr>
                  <a:srgbClr val="000000"/>
                </a:buClr>
                <a:buSzPct val="100000"/>
              </a:pPr>
              <a:endParaRPr lang="en-US" sz="907">
                <a:solidFill>
                  <a:srgbClr val="000000"/>
                </a:solidFill>
              </a:endParaRPr>
            </a:p>
            <a:p>
              <a:pPr algn="ctr" defTabSz="407526" fontAlgn="base" hangingPunct="0">
                <a:lnSpc>
                  <a:spcPct val="93000"/>
                </a:lnSpc>
                <a:spcBef>
                  <a:spcPct val="0"/>
                </a:spcBef>
                <a:spcAft>
                  <a:spcPct val="0"/>
                </a:spcAft>
                <a:buClr>
                  <a:srgbClr val="000000"/>
                </a:buClr>
                <a:buSzPct val="100000"/>
              </a:pPr>
              <a:r>
                <a:rPr lang="en-US" sz="1089">
                  <a:solidFill>
                    <a:srgbClr val="000000"/>
                  </a:solidFill>
                </a:rPr>
                <a:t>seed</a:t>
              </a:r>
            </a:p>
          </p:txBody>
        </p:sp>
        <p:sp>
          <p:nvSpPr>
            <p:cNvPr id="16518" name="AutoShape 134"/>
            <p:cNvSpPr>
              <a:spLocks noChangeArrowheads="1"/>
            </p:cNvSpPr>
            <p:nvPr/>
          </p:nvSpPr>
          <p:spPr bwMode="auto">
            <a:xfrm>
              <a:off x="4993" y="1619"/>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19" name="AutoShape 135"/>
            <p:cNvSpPr>
              <a:spLocks noChangeArrowheads="1"/>
            </p:cNvSpPr>
            <p:nvPr/>
          </p:nvSpPr>
          <p:spPr bwMode="auto">
            <a:xfrm>
              <a:off x="5108" y="1298"/>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0" name="AutoShape 136"/>
            <p:cNvSpPr>
              <a:spLocks noChangeArrowheads="1"/>
            </p:cNvSpPr>
            <p:nvPr/>
          </p:nvSpPr>
          <p:spPr bwMode="auto">
            <a:xfrm>
              <a:off x="5314" y="1298"/>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1" name="AutoShape 137"/>
            <p:cNvSpPr>
              <a:spLocks noChangeArrowheads="1"/>
            </p:cNvSpPr>
            <p:nvPr/>
          </p:nvSpPr>
          <p:spPr bwMode="auto">
            <a:xfrm>
              <a:off x="4993" y="1413"/>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2" name="AutoShape 138"/>
            <p:cNvSpPr>
              <a:spLocks noChangeArrowheads="1"/>
            </p:cNvSpPr>
            <p:nvPr/>
          </p:nvSpPr>
          <p:spPr bwMode="auto">
            <a:xfrm>
              <a:off x="4607" y="2221"/>
              <a:ext cx="385" cy="385"/>
            </a:xfrm>
            <a:prstGeom prst="roundRect">
              <a:avLst>
                <a:gd name="adj" fmla="val 255"/>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3" name="AutoShape 139"/>
            <p:cNvSpPr>
              <a:spLocks noChangeArrowheads="1"/>
            </p:cNvSpPr>
            <p:nvPr/>
          </p:nvSpPr>
          <p:spPr bwMode="auto">
            <a:xfrm>
              <a:off x="4557" y="2388"/>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4" name="AutoShape 140"/>
            <p:cNvSpPr>
              <a:spLocks noChangeArrowheads="1"/>
            </p:cNvSpPr>
            <p:nvPr/>
          </p:nvSpPr>
          <p:spPr bwMode="auto">
            <a:xfrm>
              <a:off x="4671" y="2170"/>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5" name="AutoShape 141"/>
            <p:cNvSpPr>
              <a:spLocks noChangeArrowheads="1"/>
            </p:cNvSpPr>
            <p:nvPr/>
          </p:nvSpPr>
          <p:spPr bwMode="auto">
            <a:xfrm>
              <a:off x="4878" y="2170"/>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6" name="AutoShape 142"/>
            <p:cNvSpPr>
              <a:spLocks noChangeArrowheads="1"/>
            </p:cNvSpPr>
            <p:nvPr/>
          </p:nvSpPr>
          <p:spPr bwMode="auto">
            <a:xfrm>
              <a:off x="5479" y="2221"/>
              <a:ext cx="385" cy="385"/>
            </a:xfrm>
            <a:prstGeom prst="roundRect">
              <a:avLst>
                <a:gd name="adj" fmla="val 255"/>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7" name="AutoShape 143"/>
            <p:cNvSpPr>
              <a:spLocks noChangeArrowheads="1"/>
            </p:cNvSpPr>
            <p:nvPr/>
          </p:nvSpPr>
          <p:spPr bwMode="auto">
            <a:xfrm>
              <a:off x="5865" y="2492"/>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8" name="AutoShape 144"/>
            <p:cNvSpPr>
              <a:spLocks noChangeArrowheads="1"/>
            </p:cNvSpPr>
            <p:nvPr/>
          </p:nvSpPr>
          <p:spPr bwMode="auto">
            <a:xfrm>
              <a:off x="5865" y="2285"/>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29" name="AutoShape 145"/>
            <p:cNvSpPr>
              <a:spLocks noChangeArrowheads="1"/>
            </p:cNvSpPr>
            <p:nvPr/>
          </p:nvSpPr>
          <p:spPr bwMode="auto">
            <a:xfrm>
              <a:off x="5647" y="2170"/>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0" name="AutoShape 146"/>
            <p:cNvSpPr>
              <a:spLocks noChangeArrowheads="1"/>
            </p:cNvSpPr>
            <p:nvPr/>
          </p:nvSpPr>
          <p:spPr bwMode="auto">
            <a:xfrm>
              <a:off x="4993" y="3260"/>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1" name="AutoShape 147"/>
            <p:cNvSpPr>
              <a:spLocks noChangeArrowheads="1"/>
            </p:cNvSpPr>
            <p:nvPr/>
          </p:nvSpPr>
          <p:spPr bwMode="auto">
            <a:xfrm>
              <a:off x="4607" y="3093"/>
              <a:ext cx="385" cy="385"/>
            </a:xfrm>
            <a:prstGeom prst="roundRect">
              <a:avLst>
                <a:gd name="adj" fmla="val 255"/>
              </a:avLst>
            </a:prstGeom>
            <a:solidFill>
              <a:srgbClr val="FF950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2" name="AutoShape 148"/>
            <p:cNvSpPr>
              <a:spLocks noChangeArrowheads="1"/>
            </p:cNvSpPr>
            <p:nvPr/>
          </p:nvSpPr>
          <p:spPr bwMode="auto">
            <a:xfrm>
              <a:off x="4775" y="3042"/>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3" name="AutoShape 149"/>
            <p:cNvSpPr>
              <a:spLocks noChangeArrowheads="1"/>
            </p:cNvSpPr>
            <p:nvPr/>
          </p:nvSpPr>
          <p:spPr bwMode="auto">
            <a:xfrm>
              <a:off x="5429" y="2492"/>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4" name="AutoShape 150"/>
            <p:cNvSpPr>
              <a:spLocks noChangeArrowheads="1"/>
            </p:cNvSpPr>
            <p:nvPr/>
          </p:nvSpPr>
          <p:spPr bwMode="auto">
            <a:xfrm>
              <a:off x="5429" y="2286"/>
              <a:ext cx="49"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5" name="AutoShape 151"/>
            <p:cNvSpPr>
              <a:spLocks noChangeArrowheads="1"/>
            </p:cNvSpPr>
            <p:nvPr/>
          </p:nvSpPr>
          <p:spPr bwMode="auto">
            <a:xfrm>
              <a:off x="4671" y="2606"/>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6" name="AutoShape 152"/>
            <p:cNvSpPr>
              <a:spLocks noChangeArrowheads="1"/>
            </p:cNvSpPr>
            <p:nvPr/>
          </p:nvSpPr>
          <p:spPr bwMode="auto">
            <a:xfrm>
              <a:off x="4878" y="2606"/>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7" name="AutoShape 153"/>
            <p:cNvSpPr>
              <a:spLocks noChangeArrowheads="1"/>
            </p:cNvSpPr>
            <p:nvPr/>
          </p:nvSpPr>
          <p:spPr bwMode="auto">
            <a:xfrm>
              <a:off x="4557" y="3266"/>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8" name="AutoShape 154"/>
            <p:cNvSpPr>
              <a:spLocks noChangeArrowheads="1"/>
            </p:cNvSpPr>
            <p:nvPr/>
          </p:nvSpPr>
          <p:spPr bwMode="auto">
            <a:xfrm>
              <a:off x="4781" y="3480"/>
              <a:ext cx="50" cy="50"/>
            </a:xfrm>
            <a:prstGeom prst="roundRect">
              <a:avLst>
                <a:gd name="adj" fmla="val 2000"/>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39" name="Text Box 155"/>
            <p:cNvSpPr txBox="1">
              <a:spLocks noChangeArrowheads="1"/>
            </p:cNvSpPr>
            <p:nvPr/>
          </p:nvSpPr>
          <p:spPr bwMode="auto">
            <a:xfrm>
              <a:off x="4726" y="2507"/>
              <a:ext cx="151"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164" rIns="0"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N</a:t>
              </a:r>
            </a:p>
          </p:txBody>
        </p:sp>
        <p:sp>
          <p:nvSpPr>
            <p:cNvPr id="16540" name="Text Box 156"/>
            <p:cNvSpPr txBox="1">
              <a:spLocks noChangeArrowheads="1"/>
            </p:cNvSpPr>
            <p:nvPr/>
          </p:nvSpPr>
          <p:spPr bwMode="auto">
            <a:xfrm>
              <a:off x="4607" y="2364"/>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41" name="Text Box 157"/>
            <p:cNvSpPr txBox="1">
              <a:spLocks noChangeArrowheads="1"/>
            </p:cNvSpPr>
            <p:nvPr/>
          </p:nvSpPr>
          <p:spPr bwMode="auto">
            <a:xfrm>
              <a:off x="5722" y="2336"/>
              <a:ext cx="14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nchor="ctr"/>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W</a:t>
              </a:r>
            </a:p>
          </p:txBody>
        </p:sp>
        <p:sp>
          <p:nvSpPr>
            <p:cNvPr id="16542" name="Text Box 158"/>
            <p:cNvSpPr txBox="1">
              <a:spLocks noChangeArrowheads="1"/>
            </p:cNvSpPr>
            <p:nvPr/>
          </p:nvSpPr>
          <p:spPr bwMode="auto">
            <a:xfrm>
              <a:off x="5479" y="2339"/>
              <a:ext cx="142"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nchor="ctr"/>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W</a:t>
              </a:r>
            </a:p>
          </p:txBody>
        </p:sp>
        <p:sp>
          <p:nvSpPr>
            <p:cNvPr id="16543" name="Text Box 159"/>
            <p:cNvSpPr txBox="1">
              <a:spLocks noChangeArrowheads="1"/>
            </p:cNvSpPr>
            <p:nvPr/>
          </p:nvSpPr>
          <p:spPr bwMode="auto">
            <a:xfrm>
              <a:off x="4722" y="2221"/>
              <a:ext cx="151"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164" rIns="0"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N</a:t>
              </a:r>
            </a:p>
          </p:txBody>
        </p:sp>
        <p:sp>
          <p:nvSpPr>
            <p:cNvPr id="16544" name="AutoShape 160"/>
            <p:cNvSpPr>
              <a:spLocks noChangeArrowheads="1"/>
            </p:cNvSpPr>
            <p:nvPr/>
          </p:nvSpPr>
          <p:spPr bwMode="auto">
            <a:xfrm>
              <a:off x="4729" y="2462"/>
              <a:ext cx="153" cy="143"/>
            </a:xfrm>
            <a:prstGeom prst="triangle">
              <a:avLst>
                <a:gd name="adj" fmla="val 50940"/>
              </a:avLst>
            </a:prstGeom>
            <a:solidFill>
              <a:srgbClr val="FFFF00">
                <a:alpha val="34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45" name="AutoShape 161"/>
            <p:cNvSpPr>
              <a:spLocks noChangeArrowheads="1"/>
            </p:cNvSpPr>
            <p:nvPr/>
          </p:nvSpPr>
          <p:spPr bwMode="auto">
            <a:xfrm rot="16200000">
              <a:off x="5716" y="2340"/>
              <a:ext cx="153" cy="143"/>
            </a:xfrm>
            <a:prstGeom prst="triangle">
              <a:avLst>
                <a:gd name="adj" fmla="val 50940"/>
              </a:avLst>
            </a:prstGeom>
            <a:solidFill>
              <a:srgbClr val="FF00FF">
                <a:alpha val="34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46" name="AutoShape 162"/>
            <p:cNvSpPr>
              <a:spLocks noChangeArrowheads="1"/>
            </p:cNvSpPr>
            <p:nvPr/>
          </p:nvSpPr>
          <p:spPr bwMode="auto">
            <a:xfrm rot="5400000">
              <a:off x="5475" y="2341"/>
              <a:ext cx="153" cy="143"/>
            </a:xfrm>
            <a:prstGeom prst="triangle">
              <a:avLst>
                <a:gd name="adj" fmla="val 50940"/>
              </a:avLst>
            </a:prstGeom>
            <a:solidFill>
              <a:srgbClr val="FF00FF">
                <a:alpha val="34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47" name="Text Box 163"/>
            <p:cNvSpPr txBox="1">
              <a:spLocks noChangeArrowheads="1"/>
            </p:cNvSpPr>
            <p:nvPr/>
          </p:nvSpPr>
          <p:spPr bwMode="auto">
            <a:xfrm>
              <a:off x="5623" y="2221"/>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48" name="Text Box 164"/>
            <p:cNvSpPr txBox="1">
              <a:spLocks noChangeArrowheads="1"/>
            </p:cNvSpPr>
            <p:nvPr/>
          </p:nvSpPr>
          <p:spPr bwMode="auto">
            <a:xfrm>
              <a:off x="4611" y="3246"/>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49" name="Text Box 165"/>
            <p:cNvSpPr txBox="1">
              <a:spLocks noChangeArrowheads="1"/>
            </p:cNvSpPr>
            <p:nvPr/>
          </p:nvSpPr>
          <p:spPr bwMode="auto">
            <a:xfrm>
              <a:off x="4748" y="3093"/>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50" name="Text Box 166"/>
            <p:cNvSpPr txBox="1">
              <a:spLocks noChangeArrowheads="1"/>
            </p:cNvSpPr>
            <p:nvPr/>
          </p:nvSpPr>
          <p:spPr bwMode="auto">
            <a:xfrm>
              <a:off x="4754" y="3379"/>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1</a:t>
              </a:r>
            </a:p>
          </p:txBody>
        </p:sp>
        <p:sp>
          <p:nvSpPr>
            <p:cNvPr id="16551" name="Text Box 167"/>
            <p:cNvSpPr txBox="1">
              <a:spLocks noChangeArrowheads="1"/>
            </p:cNvSpPr>
            <p:nvPr/>
          </p:nvSpPr>
          <p:spPr bwMode="auto">
            <a:xfrm>
              <a:off x="4896" y="3241"/>
              <a:ext cx="9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0</a:t>
              </a:r>
            </a:p>
          </p:txBody>
        </p:sp>
        <p:sp>
          <p:nvSpPr>
            <p:cNvPr id="16552" name="Text Box 168"/>
            <p:cNvSpPr txBox="1">
              <a:spLocks noChangeArrowheads="1"/>
            </p:cNvSpPr>
            <p:nvPr/>
          </p:nvSpPr>
          <p:spPr bwMode="auto">
            <a:xfrm>
              <a:off x="4529" y="870"/>
              <a:ext cx="158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1pPr>
              <a:lvl2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2pPr>
              <a:lvl3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3pPr>
              <a:lvl4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4pPr>
              <a:lvl5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9pPr>
            </a:lstStyle>
            <a:p>
              <a:pPr defTabSz="407526" fontAlgn="base" hangingPunct="0">
                <a:lnSpc>
                  <a:spcPct val="93000"/>
                </a:lnSpc>
                <a:spcBef>
                  <a:spcPct val="0"/>
                </a:spcBef>
                <a:spcAft>
                  <a:spcPct val="0"/>
                </a:spcAft>
                <a:buClr>
                  <a:srgbClr val="000000"/>
                </a:buClr>
                <a:buSzPct val="100000"/>
              </a:pPr>
              <a:r>
                <a:rPr lang="en-US" sz="1633">
                  <a:solidFill>
                    <a:srgbClr val="000080"/>
                  </a:solidFill>
                </a:rPr>
                <a:t>finite set of tile types:</a:t>
              </a:r>
            </a:p>
          </p:txBody>
        </p:sp>
        <p:sp>
          <p:nvSpPr>
            <p:cNvPr id="16553" name="Text Box 169"/>
            <p:cNvSpPr txBox="1">
              <a:spLocks noChangeArrowheads="1"/>
            </p:cNvSpPr>
            <p:nvPr/>
          </p:nvSpPr>
          <p:spPr bwMode="auto">
            <a:xfrm>
              <a:off x="5162" y="1349"/>
              <a:ext cx="151"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164" rIns="0" bIns="8164"/>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N</a:t>
              </a:r>
            </a:p>
          </p:txBody>
        </p:sp>
        <p:sp>
          <p:nvSpPr>
            <p:cNvPr id="16554" name="AutoShape 170"/>
            <p:cNvSpPr>
              <a:spLocks noChangeArrowheads="1"/>
            </p:cNvSpPr>
            <p:nvPr/>
          </p:nvSpPr>
          <p:spPr bwMode="auto">
            <a:xfrm rot="10800000">
              <a:off x="4724" y="2222"/>
              <a:ext cx="153" cy="143"/>
            </a:xfrm>
            <a:prstGeom prst="triangle">
              <a:avLst>
                <a:gd name="adj" fmla="val 50940"/>
              </a:avLst>
            </a:prstGeom>
            <a:solidFill>
              <a:srgbClr val="FFFF00">
                <a:alpha val="34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55" name="Text Box 171"/>
            <p:cNvSpPr txBox="1">
              <a:spLocks noChangeArrowheads="1"/>
            </p:cNvSpPr>
            <p:nvPr/>
          </p:nvSpPr>
          <p:spPr bwMode="auto">
            <a:xfrm>
              <a:off x="5043" y="1464"/>
              <a:ext cx="142"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 tIns="16164" rIns="8164" bIns="8164" anchor="ctr"/>
            <a:lstStyle/>
            <a:p>
              <a:pPr algn="ctr" defTabSz="407526" fontAlgn="base" hangingPunct="0">
                <a:lnSpc>
                  <a:spcPct val="93000"/>
                </a:lnSpc>
                <a:spcBef>
                  <a:spcPct val="0"/>
                </a:spcBef>
                <a:spcAft>
                  <a:spcPct val="0"/>
                </a:spcAft>
                <a:buClr>
                  <a:srgbClr val="000000"/>
                </a:buClr>
                <a:buSzPct val="100000"/>
              </a:pPr>
              <a:r>
                <a:rPr lang="en-US" sz="907">
                  <a:solidFill>
                    <a:srgbClr val="000000"/>
                  </a:solidFill>
                </a:rPr>
                <a:t>W</a:t>
              </a:r>
            </a:p>
          </p:txBody>
        </p:sp>
        <p:sp>
          <p:nvSpPr>
            <p:cNvPr id="16556" name="AutoShape 172"/>
            <p:cNvSpPr>
              <a:spLocks noChangeArrowheads="1"/>
            </p:cNvSpPr>
            <p:nvPr/>
          </p:nvSpPr>
          <p:spPr bwMode="auto">
            <a:xfrm rot="5400000">
              <a:off x="5039" y="1469"/>
              <a:ext cx="153" cy="143"/>
            </a:xfrm>
            <a:prstGeom prst="triangle">
              <a:avLst>
                <a:gd name="adj" fmla="val 50940"/>
              </a:avLst>
            </a:prstGeom>
            <a:solidFill>
              <a:srgbClr val="FF00FF">
                <a:alpha val="34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57" name="AutoShape 173"/>
            <p:cNvSpPr>
              <a:spLocks noChangeArrowheads="1"/>
            </p:cNvSpPr>
            <p:nvPr/>
          </p:nvSpPr>
          <p:spPr bwMode="auto">
            <a:xfrm rot="10800000">
              <a:off x="5158" y="1350"/>
              <a:ext cx="155" cy="143"/>
            </a:xfrm>
            <a:prstGeom prst="triangle">
              <a:avLst>
                <a:gd name="adj" fmla="val 50940"/>
              </a:avLst>
            </a:prstGeom>
            <a:solidFill>
              <a:srgbClr val="FFFF00">
                <a:alpha val="34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sp>
        <p:nvSpPr>
          <p:cNvPr id="16558" name="Text Box 174"/>
          <p:cNvSpPr txBox="1">
            <a:spLocks noChangeArrowheads="1"/>
          </p:cNvSpPr>
          <p:nvPr/>
        </p:nvSpPr>
        <p:spPr bwMode="auto">
          <a:xfrm>
            <a:off x="1118881" y="4925160"/>
            <a:ext cx="2424960" cy="817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63219" rIns="81638" bIns="40819"/>
          <a:lstStyle>
            <a:lvl1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1pPr>
            <a:lvl2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2pPr>
            <a:lvl3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3pPr>
            <a:lvl4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4pPr>
            <a:lvl5pPr>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cs typeface="Arial Unicode MS" panose="020B0604020202020204" pitchFamily="34" charset="-128"/>
              </a:defRPr>
            </a:lvl9pPr>
          </a:lstStyle>
          <a:p>
            <a:pPr defTabSz="407526" fontAlgn="base" hangingPunct="0">
              <a:lnSpc>
                <a:spcPct val="93000"/>
              </a:lnSpc>
              <a:spcBef>
                <a:spcPct val="0"/>
              </a:spcBef>
              <a:spcAft>
                <a:spcPct val="0"/>
              </a:spcAft>
              <a:buClr>
                <a:srgbClr val="000000"/>
              </a:buClr>
              <a:buSzPct val="100000"/>
            </a:pPr>
            <a:r>
              <a:rPr lang="en-US" sz="2540">
                <a:solidFill>
                  <a:srgbClr val="000080"/>
                </a:solidFill>
              </a:rPr>
              <a:t>Tile </a:t>
            </a:r>
            <a:r>
              <a:rPr lang="en-US" sz="2540" b="1">
                <a:solidFill>
                  <a:srgbClr val="000080"/>
                </a:solidFill>
              </a:rPr>
              <a:t>computes a function</a:t>
            </a:r>
          </a:p>
        </p:txBody>
      </p:sp>
      <p:grpSp>
        <p:nvGrpSpPr>
          <p:cNvPr id="16559" name="Group 175"/>
          <p:cNvGrpSpPr>
            <a:grpSpLocks/>
          </p:cNvGrpSpPr>
          <p:nvPr/>
        </p:nvGrpSpPr>
        <p:grpSpPr bwMode="auto">
          <a:xfrm>
            <a:off x="1884961" y="2513161"/>
            <a:ext cx="878400" cy="744480"/>
            <a:chOff x="1309" y="1745"/>
            <a:chExt cx="610" cy="517"/>
          </a:xfrm>
        </p:grpSpPr>
        <p:sp>
          <p:nvSpPr>
            <p:cNvPr id="16560" name="Freeform 176"/>
            <p:cNvSpPr>
              <a:spLocks noChangeArrowheads="1"/>
            </p:cNvSpPr>
            <p:nvPr/>
          </p:nvSpPr>
          <p:spPr bwMode="auto">
            <a:xfrm>
              <a:off x="1416" y="1803"/>
              <a:ext cx="297" cy="162"/>
            </a:xfrm>
            <a:custGeom>
              <a:avLst/>
              <a:gdLst>
                <a:gd name="T0" fmla="*/ 1313 w 1314"/>
                <a:gd name="T1" fmla="*/ 718 h 719"/>
                <a:gd name="T2" fmla="*/ 0 w 1314"/>
                <a:gd name="T3" fmla="*/ 183 h 719"/>
              </a:gdLst>
              <a:ahLst/>
              <a:cxnLst>
                <a:cxn ang="0">
                  <a:pos x="T0" y="T1"/>
                </a:cxn>
                <a:cxn ang="0">
                  <a:pos x="T2" y="T3"/>
                </a:cxn>
              </a:cxnLst>
              <a:rect l="0" t="0" r="r" b="b"/>
              <a:pathLst>
                <a:path w="1314" h="719">
                  <a:moveTo>
                    <a:pt x="1313" y="718"/>
                  </a:moveTo>
                  <a:cubicBezTo>
                    <a:pt x="759" y="0"/>
                    <a:pt x="0" y="183"/>
                    <a:pt x="0" y="183"/>
                  </a:cubicBezTo>
                </a:path>
              </a:pathLst>
            </a:cu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1" name="Freeform 177"/>
            <p:cNvSpPr>
              <a:spLocks noChangeArrowheads="1"/>
            </p:cNvSpPr>
            <p:nvPr/>
          </p:nvSpPr>
          <p:spPr bwMode="auto">
            <a:xfrm>
              <a:off x="1374" y="1845"/>
              <a:ext cx="162" cy="298"/>
            </a:xfrm>
            <a:custGeom>
              <a:avLst/>
              <a:gdLst>
                <a:gd name="T0" fmla="*/ 718 w 719"/>
                <a:gd name="T1" fmla="*/ 1318 h 1319"/>
                <a:gd name="T2" fmla="*/ 185 w 719"/>
                <a:gd name="T3" fmla="*/ 0 h 1319"/>
              </a:gdLst>
              <a:ahLst/>
              <a:cxnLst>
                <a:cxn ang="0">
                  <a:pos x="T0" y="T1"/>
                </a:cxn>
                <a:cxn ang="0">
                  <a:pos x="T2" y="T3"/>
                </a:cxn>
              </a:cxnLst>
              <a:rect l="0" t="0" r="r" b="b"/>
              <a:pathLst>
                <a:path w="719" h="1319">
                  <a:moveTo>
                    <a:pt x="718" y="1318"/>
                  </a:moveTo>
                  <a:cubicBezTo>
                    <a:pt x="0" y="697"/>
                    <a:pt x="185" y="0"/>
                    <a:pt x="185" y="0"/>
                  </a:cubicBezTo>
                </a:path>
              </a:pathLst>
            </a:cu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2" name="Freeform 178"/>
            <p:cNvSpPr>
              <a:spLocks noChangeArrowheads="1"/>
            </p:cNvSpPr>
            <p:nvPr/>
          </p:nvSpPr>
          <p:spPr bwMode="auto">
            <a:xfrm>
              <a:off x="1537" y="1966"/>
              <a:ext cx="176" cy="177"/>
            </a:xfrm>
            <a:custGeom>
              <a:avLst/>
              <a:gdLst>
                <a:gd name="T0" fmla="*/ 779 w 780"/>
                <a:gd name="T1" fmla="*/ 0 h 783"/>
                <a:gd name="T2" fmla="*/ 0 w 780"/>
                <a:gd name="T3" fmla="*/ 782 h 783"/>
              </a:gdLst>
              <a:ahLst/>
              <a:cxnLst>
                <a:cxn ang="0">
                  <a:pos x="T0" y="T1"/>
                </a:cxn>
                <a:cxn ang="0">
                  <a:pos x="T2" y="T3"/>
                </a:cxn>
              </a:cxnLst>
              <a:rect l="0" t="0" r="r" b="b"/>
              <a:pathLst>
                <a:path w="780" h="783">
                  <a:moveTo>
                    <a:pt x="779" y="0"/>
                  </a:moveTo>
                  <a:cubicBezTo>
                    <a:pt x="400" y="10"/>
                    <a:pt x="10" y="402"/>
                    <a:pt x="0" y="782"/>
                  </a:cubicBezTo>
                </a:path>
              </a:pathLst>
            </a:cu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3" name="Line 179"/>
            <p:cNvSpPr>
              <a:spLocks noChangeShapeType="1"/>
            </p:cNvSpPr>
            <p:nvPr/>
          </p:nvSpPr>
          <p:spPr bwMode="auto">
            <a:xfrm flipH="1" flipV="1">
              <a:off x="1373" y="1802"/>
              <a:ext cx="43" cy="43"/>
            </a:xfrm>
            <a:prstGeom prst="line">
              <a:avLst/>
            </a:prstGeom>
            <a:noFill/>
            <a:ln w="18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4" name="Line 180"/>
            <p:cNvSpPr>
              <a:spLocks noChangeShapeType="1"/>
            </p:cNvSpPr>
            <p:nvPr/>
          </p:nvSpPr>
          <p:spPr bwMode="auto">
            <a:xfrm flipH="1" flipV="1">
              <a:off x="1644" y="1984"/>
              <a:ext cx="38" cy="36"/>
            </a:xfrm>
            <a:prstGeom prst="line">
              <a:avLst/>
            </a:prstGeom>
            <a:noFill/>
            <a:ln w="18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5" name="Line 181"/>
            <p:cNvSpPr>
              <a:spLocks noChangeShapeType="1"/>
            </p:cNvSpPr>
            <p:nvPr/>
          </p:nvSpPr>
          <p:spPr bwMode="auto">
            <a:xfrm flipH="1" flipV="1">
              <a:off x="1555" y="2073"/>
              <a:ext cx="51" cy="51"/>
            </a:xfrm>
            <a:prstGeom prst="line">
              <a:avLst/>
            </a:prstGeom>
            <a:noFill/>
            <a:ln w="18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6" name="Freeform 182"/>
            <p:cNvSpPr>
              <a:spLocks noChangeArrowheads="1"/>
            </p:cNvSpPr>
            <p:nvPr/>
          </p:nvSpPr>
          <p:spPr bwMode="auto">
            <a:xfrm>
              <a:off x="1554" y="1985"/>
              <a:ext cx="176" cy="177"/>
            </a:xfrm>
            <a:custGeom>
              <a:avLst/>
              <a:gdLst>
                <a:gd name="T0" fmla="*/ 780 w 781"/>
                <a:gd name="T1" fmla="*/ 0 h 784"/>
                <a:gd name="T2" fmla="*/ 0 w 781"/>
                <a:gd name="T3" fmla="*/ 783 h 784"/>
              </a:gdLst>
              <a:ahLst/>
              <a:cxnLst>
                <a:cxn ang="0">
                  <a:pos x="T0" y="T1"/>
                </a:cxn>
                <a:cxn ang="0">
                  <a:pos x="T2" y="T3"/>
                </a:cxn>
              </a:cxnLst>
              <a:rect l="0" t="0" r="r" b="b"/>
              <a:pathLst>
                <a:path w="781" h="784">
                  <a:moveTo>
                    <a:pt x="780" y="0"/>
                  </a:moveTo>
                  <a:cubicBezTo>
                    <a:pt x="401" y="11"/>
                    <a:pt x="11" y="403"/>
                    <a:pt x="0" y="783"/>
                  </a:cubicBezTo>
                </a:path>
              </a:pathLst>
            </a:cu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7" name="Text Box 183"/>
            <p:cNvSpPr txBox="1">
              <a:spLocks noChangeArrowheads="1"/>
            </p:cNvSpPr>
            <p:nvPr/>
          </p:nvSpPr>
          <p:spPr bwMode="auto">
            <a:xfrm rot="2700000">
              <a:off x="1408" y="1888"/>
              <a:ext cx="222"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6654" tIns="25455" rIns="16654" bIns="16654" anchor="ctr"/>
            <a:lstStyle/>
            <a:p>
              <a:pPr defTabSz="407526" fontAlgn="base" hangingPunct="0">
                <a:lnSpc>
                  <a:spcPct val="93000"/>
                </a:lnSpc>
                <a:spcBef>
                  <a:spcPct val="0"/>
                </a:spcBef>
                <a:spcAft>
                  <a:spcPct val="0"/>
                </a:spcAft>
                <a:buClr>
                  <a:srgbClr val="000000"/>
                </a:buClr>
                <a:buSzPct val="100000"/>
              </a:pPr>
              <a:r>
                <a:rPr lang="en-US" sz="998" b="1">
                  <a:solidFill>
                    <a:srgbClr val="000000"/>
                  </a:solidFill>
                </a:rPr>
                <a:t>XOR</a:t>
              </a:r>
            </a:p>
          </p:txBody>
        </p:sp>
        <p:sp>
          <p:nvSpPr>
            <p:cNvPr id="16568" name="Freeform 184"/>
            <p:cNvSpPr>
              <a:spLocks noChangeArrowheads="1"/>
            </p:cNvSpPr>
            <p:nvPr/>
          </p:nvSpPr>
          <p:spPr bwMode="auto">
            <a:xfrm>
              <a:off x="1309" y="1803"/>
              <a:ext cx="64" cy="199"/>
            </a:xfrm>
            <a:custGeom>
              <a:avLst/>
              <a:gdLst>
                <a:gd name="T0" fmla="*/ 285 w 286"/>
                <a:gd name="T1" fmla="*/ 0 h 881"/>
                <a:gd name="T2" fmla="*/ 285 w 286"/>
                <a:gd name="T3" fmla="*/ 880 h 881"/>
                <a:gd name="T4" fmla="*/ 0 w 286"/>
                <a:gd name="T5" fmla="*/ 880 h 881"/>
              </a:gdLst>
              <a:ahLst/>
              <a:cxnLst>
                <a:cxn ang="0">
                  <a:pos x="T0" y="T1"/>
                </a:cxn>
                <a:cxn ang="0">
                  <a:pos x="T2" y="T3"/>
                </a:cxn>
                <a:cxn ang="0">
                  <a:pos x="T4" y="T5"/>
                </a:cxn>
              </a:cxnLst>
              <a:rect l="0" t="0" r="r" b="b"/>
              <a:pathLst>
                <a:path w="286" h="881">
                  <a:moveTo>
                    <a:pt x="285" y="0"/>
                  </a:moveTo>
                  <a:lnTo>
                    <a:pt x="285" y="880"/>
                  </a:lnTo>
                  <a:lnTo>
                    <a:pt x="0" y="880"/>
                  </a:lnTo>
                </a:path>
              </a:pathLst>
            </a:cu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69" name="Freeform 185"/>
            <p:cNvSpPr>
              <a:spLocks noChangeArrowheads="1"/>
            </p:cNvSpPr>
            <p:nvPr/>
          </p:nvSpPr>
          <p:spPr bwMode="auto">
            <a:xfrm>
              <a:off x="1374" y="1745"/>
              <a:ext cx="224" cy="57"/>
            </a:xfrm>
            <a:custGeom>
              <a:avLst/>
              <a:gdLst>
                <a:gd name="T0" fmla="*/ 0 w 992"/>
                <a:gd name="T1" fmla="*/ 256 h 257"/>
                <a:gd name="T2" fmla="*/ 991 w 992"/>
                <a:gd name="T3" fmla="*/ 255 h 257"/>
                <a:gd name="T4" fmla="*/ 991 w 992"/>
                <a:gd name="T5" fmla="*/ 0 h 257"/>
              </a:gdLst>
              <a:ahLst/>
              <a:cxnLst>
                <a:cxn ang="0">
                  <a:pos x="T0" y="T1"/>
                </a:cxn>
                <a:cxn ang="0">
                  <a:pos x="T2" y="T3"/>
                </a:cxn>
                <a:cxn ang="0">
                  <a:pos x="T4" y="T5"/>
                </a:cxn>
              </a:cxnLst>
              <a:rect l="0" t="0" r="r" b="b"/>
              <a:pathLst>
                <a:path w="992" h="257">
                  <a:moveTo>
                    <a:pt x="0" y="256"/>
                  </a:moveTo>
                  <a:lnTo>
                    <a:pt x="991" y="255"/>
                  </a:lnTo>
                  <a:lnTo>
                    <a:pt x="991" y="0"/>
                  </a:lnTo>
                </a:path>
              </a:pathLst>
            </a:cu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0" name="Line 186"/>
            <p:cNvSpPr>
              <a:spLocks noChangeShapeType="1"/>
            </p:cNvSpPr>
            <p:nvPr/>
          </p:nvSpPr>
          <p:spPr bwMode="auto">
            <a:xfrm flipH="1">
              <a:off x="1681" y="2020"/>
              <a:ext cx="239" cy="0"/>
            </a:xfrm>
            <a:prstGeom prst="line">
              <a:avLst/>
            </a:prstGeom>
            <a:noFill/>
            <a:ln w="18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1" name="Line 187"/>
            <p:cNvSpPr>
              <a:spLocks noChangeShapeType="1"/>
            </p:cNvSpPr>
            <p:nvPr/>
          </p:nvSpPr>
          <p:spPr bwMode="auto">
            <a:xfrm flipV="1">
              <a:off x="1606" y="2124"/>
              <a:ext cx="0" cy="140"/>
            </a:xfrm>
            <a:prstGeom prst="line">
              <a:avLst/>
            </a:prstGeom>
            <a:noFill/>
            <a:ln w="18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grpSp>
      <p:grpSp>
        <p:nvGrpSpPr>
          <p:cNvPr id="16572" name="Group 188"/>
          <p:cNvGrpSpPr>
            <a:grpSpLocks/>
          </p:cNvGrpSpPr>
          <p:nvPr/>
        </p:nvGrpSpPr>
        <p:grpSpPr bwMode="auto">
          <a:xfrm>
            <a:off x="6752161" y="4588201"/>
            <a:ext cx="315360" cy="289440"/>
            <a:chOff x="4689" y="3186"/>
            <a:chExt cx="219" cy="201"/>
          </a:xfrm>
        </p:grpSpPr>
        <p:sp>
          <p:nvSpPr>
            <p:cNvPr id="16573" name="Freeform 189"/>
            <p:cNvSpPr>
              <a:spLocks noChangeArrowheads="1"/>
            </p:cNvSpPr>
            <p:nvPr/>
          </p:nvSpPr>
          <p:spPr bwMode="auto">
            <a:xfrm>
              <a:off x="4731" y="3209"/>
              <a:ext cx="114" cy="62"/>
            </a:xfrm>
            <a:custGeom>
              <a:avLst/>
              <a:gdLst>
                <a:gd name="T0" fmla="*/ 507 w 508"/>
                <a:gd name="T1" fmla="*/ 279 h 280"/>
                <a:gd name="T2" fmla="*/ 0 w 508"/>
                <a:gd name="T3" fmla="*/ 71 h 280"/>
              </a:gdLst>
              <a:ahLst/>
              <a:cxnLst>
                <a:cxn ang="0">
                  <a:pos x="T0" y="T1"/>
                </a:cxn>
                <a:cxn ang="0">
                  <a:pos x="T2" y="T3"/>
                </a:cxn>
              </a:cxnLst>
              <a:rect l="0" t="0" r="r" b="b"/>
              <a:pathLst>
                <a:path w="508" h="280">
                  <a:moveTo>
                    <a:pt x="507" y="279"/>
                  </a:moveTo>
                  <a:cubicBezTo>
                    <a:pt x="294" y="0"/>
                    <a:pt x="0" y="71"/>
                    <a:pt x="0" y="71"/>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4" name="Freeform 190"/>
            <p:cNvSpPr>
              <a:spLocks noChangeArrowheads="1"/>
            </p:cNvSpPr>
            <p:nvPr/>
          </p:nvSpPr>
          <p:spPr bwMode="auto">
            <a:xfrm>
              <a:off x="4714" y="3224"/>
              <a:ext cx="62" cy="116"/>
            </a:xfrm>
            <a:custGeom>
              <a:avLst/>
              <a:gdLst>
                <a:gd name="T0" fmla="*/ 278 w 279"/>
                <a:gd name="T1" fmla="*/ 513 h 514"/>
                <a:gd name="T2" fmla="*/ 72 w 279"/>
                <a:gd name="T3" fmla="*/ 0 h 514"/>
              </a:gdLst>
              <a:ahLst/>
              <a:cxnLst>
                <a:cxn ang="0">
                  <a:pos x="T0" y="T1"/>
                </a:cxn>
                <a:cxn ang="0">
                  <a:pos x="T2" y="T3"/>
                </a:cxn>
              </a:cxnLst>
              <a:rect l="0" t="0" r="r" b="b"/>
              <a:pathLst>
                <a:path w="279" h="514">
                  <a:moveTo>
                    <a:pt x="278" y="513"/>
                  </a:moveTo>
                  <a:cubicBezTo>
                    <a:pt x="0" y="271"/>
                    <a:pt x="72" y="0"/>
                    <a:pt x="72" y="0"/>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5" name="Freeform 191"/>
            <p:cNvSpPr>
              <a:spLocks noChangeArrowheads="1"/>
            </p:cNvSpPr>
            <p:nvPr/>
          </p:nvSpPr>
          <p:spPr bwMode="auto">
            <a:xfrm>
              <a:off x="4778" y="3272"/>
              <a:ext cx="67" cy="68"/>
            </a:xfrm>
            <a:custGeom>
              <a:avLst/>
              <a:gdLst>
                <a:gd name="T0" fmla="*/ 300 w 301"/>
                <a:gd name="T1" fmla="*/ 0 h 305"/>
                <a:gd name="T2" fmla="*/ 0 w 301"/>
                <a:gd name="T3" fmla="*/ 304 h 305"/>
              </a:gdLst>
              <a:ahLst/>
              <a:cxnLst>
                <a:cxn ang="0">
                  <a:pos x="T0" y="T1"/>
                </a:cxn>
                <a:cxn ang="0">
                  <a:pos x="T2" y="T3"/>
                </a:cxn>
              </a:cxnLst>
              <a:rect l="0" t="0" r="r" b="b"/>
              <a:pathLst>
                <a:path w="301" h="305">
                  <a:moveTo>
                    <a:pt x="300" y="0"/>
                  </a:moveTo>
                  <a:cubicBezTo>
                    <a:pt x="154" y="4"/>
                    <a:pt x="4" y="156"/>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6" name="Line 192"/>
            <p:cNvSpPr>
              <a:spLocks noChangeShapeType="1"/>
            </p:cNvSpPr>
            <p:nvPr/>
          </p:nvSpPr>
          <p:spPr bwMode="auto">
            <a:xfrm flipH="1" flipV="1">
              <a:off x="4714" y="3207"/>
              <a:ext cx="17" cy="1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7" name="Line 193"/>
            <p:cNvSpPr>
              <a:spLocks noChangeShapeType="1"/>
            </p:cNvSpPr>
            <p:nvPr/>
          </p:nvSpPr>
          <p:spPr bwMode="auto">
            <a:xfrm flipH="1" flipV="1">
              <a:off x="4818" y="3278"/>
              <a:ext cx="16" cy="1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8" name="Line 194"/>
            <p:cNvSpPr>
              <a:spLocks noChangeShapeType="1"/>
            </p:cNvSpPr>
            <p:nvPr/>
          </p:nvSpPr>
          <p:spPr bwMode="auto">
            <a:xfrm flipH="1" flipV="1">
              <a:off x="4784" y="3313"/>
              <a:ext cx="20" cy="21"/>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79" name="Freeform 195"/>
            <p:cNvSpPr>
              <a:spLocks noChangeArrowheads="1"/>
            </p:cNvSpPr>
            <p:nvPr/>
          </p:nvSpPr>
          <p:spPr bwMode="auto">
            <a:xfrm>
              <a:off x="4784" y="3279"/>
              <a:ext cx="68" cy="68"/>
            </a:xfrm>
            <a:custGeom>
              <a:avLst/>
              <a:gdLst>
                <a:gd name="T0" fmla="*/ 302 w 303"/>
                <a:gd name="T1" fmla="*/ 0 h 305"/>
                <a:gd name="T2" fmla="*/ 0 w 303"/>
                <a:gd name="T3" fmla="*/ 304 h 305"/>
              </a:gdLst>
              <a:ahLst/>
              <a:cxnLst>
                <a:cxn ang="0">
                  <a:pos x="T0" y="T1"/>
                </a:cxn>
                <a:cxn ang="0">
                  <a:pos x="T2" y="T3"/>
                </a:cxn>
              </a:cxnLst>
              <a:rect l="0" t="0" r="r" b="b"/>
              <a:pathLst>
                <a:path w="303" h="305">
                  <a:moveTo>
                    <a:pt x="302" y="0"/>
                  </a:moveTo>
                  <a:cubicBezTo>
                    <a:pt x="155" y="5"/>
                    <a:pt x="5" y="158"/>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0" name="Freeform 196"/>
            <p:cNvSpPr>
              <a:spLocks noChangeArrowheads="1"/>
            </p:cNvSpPr>
            <p:nvPr/>
          </p:nvSpPr>
          <p:spPr bwMode="auto">
            <a:xfrm>
              <a:off x="4689" y="3209"/>
              <a:ext cx="24" cy="77"/>
            </a:xfrm>
            <a:custGeom>
              <a:avLst/>
              <a:gdLst>
                <a:gd name="T0" fmla="*/ 110 w 111"/>
                <a:gd name="T1" fmla="*/ 0 h 343"/>
                <a:gd name="T2" fmla="*/ 110 w 111"/>
                <a:gd name="T3" fmla="*/ 342 h 343"/>
                <a:gd name="T4" fmla="*/ 0 w 111"/>
                <a:gd name="T5" fmla="*/ 342 h 343"/>
              </a:gdLst>
              <a:ahLst/>
              <a:cxnLst>
                <a:cxn ang="0">
                  <a:pos x="T0" y="T1"/>
                </a:cxn>
                <a:cxn ang="0">
                  <a:pos x="T2" y="T3"/>
                </a:cxn>
                <a:cxn ang="0">
                  <a:pos x="T4" y="T5"/>
                </a:cxn>
              </a:cxnLst>
              <a:rect l="0" t="0" r="r" b="b"/>
              <a:pathLst>
                <a:path w="111" h="343">
                  <a:moveTo>
                    <a:pt x="110" y="0"/>
                  </a:moveTo>
                  <a:lnTo>
                    <a:pt x="110" y="342"/>
                  </a:lnTo>
                  <a:lnTo>
                    <a:pt x="0" y="342"/>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1" name="Freeform 197"/>
            <p:cNvSpPr>
              <a:spLocks noChangeArrowheads="1"/>
            </p:cNvSpPr>
            <p:nvPr/>
          </p:nvSpPr>
          <p:spPr bwMode="auto">
            <a:xfrm>
              <a:off x="4714" y="3186"/>
              <a:ext cx="86" cy="22"/>
            </a:xfrm>
            <a:custGeom>
              <a:avLst/>
              <a:gdLst>
                <a:gd name="T0" fmla="*/ 0 w 384"/>
                <a:gd name="T1" fmla="*/ 100 h 101"/>
                <a:gd name="T2" fmla="*/ 383 w 384"/>
                <a:gd name="T3" fmla="*/ 99 h 101"/>
                <a:gd name="T4" fmla="*/ 383 w 384"/>
                <a:gd name="T5" fmla="*/ 0 h 101"/>
              </a:gdLst>
              <a:ahLst/>
              <a:cxnLst>
                <a:cxn ang="0">
                  <a:pos x="T0" y="T1"/>
                </a:cxn>
                <a:cxn ang="0">
                  <a:pos x="T2" y="T3"/>
                </a:cxn>
                <a:cxn ang="0">
                  <a:pos x="T4" y="T5"/>
                </a:cxn>
              </a:cxnLst>
              <a:rect l="0" t="0" r="r" b="b"/>
              <a:pathLst>
                <a:path w="384" h="101">
                  <a:moveTo>
                    <a:pt x="0" y="100"/>
                  </a:moveTo>
                  <a:lnTo>
                    <a:pt x="383" y="99"/>
                  </a:lnTo>
                  <a:lnTo>
                    <a:pt x="383" y="0"/>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2" name="Line 198"/>
            <p:cNvSpPr>
              <a:spLocks noChangeShapeType="1"/>
            </p:cNvSpPr>
            <p:nvPr/>
          </p:nvSpPr>
          <p:spPr bwMode="auto">
            <a:xfrm flipH="1">
              <a:off x="4832" y="3293"/>
              <a:ext cx="77" cy="0"/>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3" name="Line 199"/>
            <p:cNvSpPr>
              <a:spLocks noChangeShapeType="1"/>
            </p:cNvSpPr>
            <p:nvPr/>
          </p:nvSpPr>
          <p:spPr bwMode="auto">
            <a:xfrm flipV="1">
              <a:off x="4804" y="3333"/>
              <a:ext cx="0" cy="5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4" name="Text Box 200"/>
            <p:cNvSpPr txBox="1">
              <a:spLocks noChangeArrowheads="1"/>
            </p:cNvSpPr>
            <p:nvPr/>
          </p:nvSpPr>
          <p:spPr bwMode="auto">
            <a:xfrm rot="2700000">
              <a:off x="4727" y="3246"/>
              <a:ext cx="89" cy="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000" rIns="0" bIns="0" anchor="ctr"/>
            <a:lstStyle/>
            <a:p>
              <a:pPr defTabSz="407526" fontAlgn="base" hangingPunct="0">
                <a:lnSpc>
                  <a:spcPct val="93000"/>
                </a:lnSpc>
                <a:spcBef>
                  <a:spcPct val="0"/>
                </a:spcBef>
                <a:spcAft>
                  <a:spcPct val="0"/>
                </a:spcAft>
                <a:buClr>
                  <a:srgbClr val="000000"/>
                </a:buClr>
                <a:buSzPct val="100000"/>
              </a:pPr>
              <a:r>
                <a:rPr lang="en-US" sz="454" b="1">
                  <a:solidFill>
                    <a:srgbClr val="000000"/>
                  </a:solidFill>
                </a:rPr>
                <a:t>XOR</a:t>
              </a:r>
            </a:p>
          </p:txBody>
        </p:sp>
      </p:grpSp>
      <p:grpSp>
        <p:nvGrpSpPr>
          <p:cNvPr id="16585" name="Group 201"/>
          <p:cNvGrpSpPr>
            <a:grpSpLocks/>
          </p:cNvGrpSpPr>
          <p:nvPr/>
        </p:nvGrpSpPr>
        <p:grpSpPr bwMode="auto">
          <a:xfrm>
            <a:off x="8004961" y="4579561"/>
            <a:ext cx="315360" cy="289440"/>
            <a:chOff x="5559" y="3180"/>
            <a:chExt cx="219" cy="201"/>
          </a:xfrm>
        </p:grpSpPr>
        <p:sp>
          <p:nvSpPr>
            <p:cNvPr id="16586" name="Freeform 202"/>
            <p:cNvSpPr>
              <a:spLocks noChangeArrowheads="1"/>
            </p:cNvSpPr>
            <p:nvPr/>
          </p:nvSpPr>
          <p:spPr bwMode="auto">
            <a:xfrm>
              <a:off x="5600" y="3203"/>
              <a:ext cx="114" cy="62"/>
            </a:xfrm>
            <a:custGeom>
              <a:avLst/>
              <a:gdLst>
                <a:gd name="T0" fmla="*/ 507 w 508"/>
                <a:gd name="T1" fmla="*/ 279 h 280"/>
                <a:gd name="T2" fmla="*/ 0 w 508"/>
                <a:gd name="T3" fmla="*/ 71 h 280"/>
              </a:gdLst>
              <a:ahLst/>
              <a:cxnLst>
                <a:cxn ang="0">
                  <a:pos x="T0" y="T1"/>
                </a:cxn>
                <a:cxn ang="0">
                  <a:pos x="T2" y="T3"/>
                </a:cxn>
              </a:cxnLst>
              <a:rect l="0" t="0" r="r" b="b"/>
              <a:pathLst>
                <a:path w="508" h="280">
                  <a:moveTo>
                    <a:pt x="507" y="279"/>
                  </a:moveTo>
                  <a:cubicBezTo>
                    <a:pt x="294" y="0"/>
                    <a:pt x="0" y="71"/>
                    <a:pt x="0" y="71"/>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7" name="Freeform 203"/>
            <p:cNvSpPr>
              <a:spLocks noChangeArrowheads="1"/>
            </p:cNvSpPr>
            <p:nvPr/>
          </p:nvSpPr>
          <p:spPr bwMode="auto">
            <a:xfrm>
              <a:off x="5584" y="3219"/>
              <a:ext cx="62" cy="116"/>
            </a:xfrm>
            <a:custGeom>
              <a:avLst/>
              <a:gdLst>
                <a:gd name="T0" fmla="*/ 278 w 279"/>
                <a:gd name="T1" fmla="*/ 513 h 514"/>
                <a:gd name="T2" fmla="*/ 72 w 279"/>
                <a:gd name="T3" fmla="*/ 0 h 514"/>
              </a:gdLst>
              <a:ahLst/>
              <a:cxnLst>
                <a:cxn ang="0">
                  <a:pos x="T0" y="T1"/>
                </a:cxn>
                <a:cxn ang="0">
                  <a:pos x="T2" y="T3"/>
                </a:cxn>
              </a:cxnLst>
              <a:rect l="0" t="0" r="r" b="b"/>
              <a:pathLst>
                <a:path w="279" h="514">
                  <a:moveTo>
                    <a:pt x="278" y="513"/>
                  </a:moveTo>
                  <a:cubicBezTo>
                    <a:pt x="0" y="271"/>
                    <a:pt x="72" y="0"/>
                    <a:pt x="72" y="0"/>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8" name="Freeform 204"/>
            <p:cNvSpPr>
              <a:spLocks noChangeArrowheads="1"/>
            </p:cNvSpPr>
            <p:nvPr/>
          </p:nvSpPr>
          <p:spPr bwMode="auto">
            <a:xfrm>
              <a:off x="5647" y="3266"/>
              <a:ext cx="67" cy="68"/>
            </a:xfrm>
            <a:custGeom>
              <a:avLst/>
              <a:gdLst>
                <a:gd name="T0" fmla="*/ 300 w 301"/>
                <a:gd name="T1" fmla="*/ 0 h 305"/>
                <a:gd name="T2" fmla="*/ 0 w 301"/>
                <a:gd name="T3" fmla="*/ 304 h 305"/>
              </a:gdLst>
              <a:ahLst/>
              <a:cxnLst>
                <a:cxn ang="0">
                  <a:pos x="T0" y="T1"/>
                </a:cxn>
                <a:cxn ang="0">
                  <a:pos x="T2" y="T3"/>
                </a:cxn>
              </a:cxnLst>
              <a:rect l="0" t="0" r="r" b="b"/>
              <a:pathLst>
                <a:path w="301" h="305">
                  <a:moveTo>
                    <a:pt x="300" y="0"/>
                  </a:moveTo>
                  <a:cubicBezTo>
                    <a:pt x="154" y="4"/>
                    <a:pt x="4" y="156"/>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89" name="Line 205"/>
            <p:cNvSpPr>
              <a:spLocks noChangeShapeType="1"/>
            </p:cNvSpPr>
            <p:nvPr/>
          </p:nvSpPr>
          <p:spPr bwMode="auto">
            <a:xfrm flipH="1" flipV="1">
              <a:off x="5583" y="3202"/>
              <a:ext cx="17" cy="1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0" name="Line 206"/>
            <p:cNvSpPr>
              <a:spLocks noChangeShapeType="1"/>
            </p:cNvSpPr>
            <p:nvPr/>
          </p:nvSpPr>
          <p:spPr bwMode="auto">
            <a:xfrm flipH="1" flipV="1">
              <a:off x="5687" y="3272"/>
              <a:ext cx="16" cy="1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1" name="Line 207"/>
            <p:cNvSpPr>
              <a:spLocks noChangeShapeType="1"/>
            </p:cNvSpPr>
            <p:nvPr/>
          </p:nvSpPr>
          <p:spPr bwMode="auto">
            <a:xfrm flipH="1" flipV="1">
              <a:off x="5654" y="3307"/>
              <a:ext cx="20" cy="21"/>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2" name="Freeform 208"/>
            <p:cNvSpPr>
              <a:spLocks noChangeArrowheads="1"/>
            </p:cNvSpPr>
            <p:nvPr/>
          </p:nvSpPr>
          <p:spPr bwMode="auto">
            <a:xfrm>
              <a:off x="5654" y="3273"/>
              <a:ext cx="68" cy="68"/>
            </a:xfrm>
            <a:custGeom>
              <a:avLst/>
              <a:gdLst>
                <a:gd name="T0" fmla="*/ 302 w 303"/>
                <a:gd name="T1" fmla="*/ 0 h 305"/>
                <a:gd name="T2" fmla="*/ 0 w 303"/>
                <a:gd name="T3" fmla="*/ 304 h 305"/>
              </a:gdLst>
              <a:ahLst/>
              <a:cxnLst>
                <a:cxn ang="0">
                  <a:pos x="T0" y="T1"/>
                </a:cxn>
                <a:cxn ang="0">
                  <a:pos x="T2" y="T3"/>
                </a:cxn>
              </a:cxnLst>
              <a:rect l="0" t="0" r="r" b="b"/>
              <a:pathLst>
                <a:path w="303" h="305">
                  <a:moveTo>
                    <a:pt x="302" y="0"/>
                  </a:moveTo>
                  <a:cubicBezTo>
                    <a:pt x="155" y="5"/>
                    <a:pt x="5" y="158"/>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3" name="Freeform 209"/>
            <p:cNvSpPr>
              <a:spLocks noChangeArrowheads="1"/>
            </p:cNvSpPr>
            <p:nvPr/>
          </p:nvSpPr>
          <p:spPr bwMode="auto">
            <a:xfrm>
              <a:off x="5559" y="3203"/>
              <a:ext cx="24" cy="77"/>
            </a:xfrm>
            <a:custGeom>
              <a:avLst/>
              <a:gdLst>
                <a:gd name="T0" fmla="*/ 110 w 111"/>
                <a:gd name="T1" fmla="*/ 0 h 343"/>
                <a:gd name="T2" fmla="*/ 110 w 111"/>
                <a:gd name="T3" fmla="*/ 342 h 343"/>
                <a:gd name="T4" fmla="*/ 0 w 111"/>
                <a:gd name="T5" fmla="*/ 342 h 343"/>
              </a:gdLst>
              <a:ahLst/>
              <a:cxnLst>
                <a:cxn ang="0">
                  <a:pos x="T0" y="T1"/>
                </a:cxn>
                <a:cxn ang="0">
                  <a:pos x="T2" y="T3"/>
                </a:cxn>
                <a:cxn ang="0">
                  <a:pos x="T4" y="T5"/>
                </a:cxn>
              </a:cxnLst>
              <a:rect l="0" t="0" r="r" b="b"/>
              <a:pathLst>
                <a:path w="111" h="343">
                  <a:moveTo>
                    <a:pt x="110" y="0"/>
                  </a:moveTo>
                  <a:lnTo>
                    <a:pt x="110" y="342"/>
                  </a:lnTo>
                  <a:lnTo>
                    <a:pt x="0" y="342"/>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4" name="Freeform 210"/>
            <p:cNvSpPr>
              <a:spLocks noChangeArrowheads="1"/>
            </p:cNvSpPr>
            <p:nvPr/>
          </p:nvSpPr>
          <p:spPr bwMode="auto">
            <a:xfrm>
              <a:off x="5584" y="3180"/>
              <a:ext cx="86" cy="22"/>
            </a:xfrm>
            <a:custGeom>
              <a:avLst/>
              <a:gdLst>
                <a:gd name="T0" fmla="*/ 0 w 384"/>
                <a:gd name="T1" fmla="*/ 100 h 101"/>
                <a:gd name="T2" fmla="*/ 383 w 384"/>
                <a:gd name="T3" fmla="*/ 99 h 101"/>
                <a:gd name="T4" fmla="*/ 383 w 384"/>
                <a:gd name="T5" fmla="*/ 0 h 101"/>
              </a:gdLst>
              <a:ahLst/>
              <a:cxnLst>
                <a:cxn ang="0">
                  <a:pos x="T0" y="T1"/>
                </a:cxn>
                <a:cxn ang="0">
                  <a:pos x="T2" y="T3"/>
                </a:cxn>
                <a:cxn ang="0">
                  <a:pos x="T4" y="T5"/>
                </a:cxn>
              </a:cxnLst>
              <a:rect l="0" t="0" r="r" b="b"/>
              <a:pathLst>
                <a:path w="384" h="101">
                  <a:moveTo>
                    <a:pt x="0" y="100"/>
                  </a:moveTo>
                  <a:lnTo>
                    <a:pt x="383" y="99"/>
                  </a:lnTo>
                  <a:lnTo>
                    <a:pt x="383" y="0"/>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5" name="Line 211"/>
            <p:cNvSpPr>
              <a:spLocks noChangeShapeType="1"/>
            </p:cNvSpPr>
            <p:nvPr/>
          </p:nvSpPr>
          <p:spPr bwMode="auto">
            <a:xfrm flipH="1">
              <a:off x="5702" y="3287"/>
              <a:ext cx="77" cy="0"/>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6" name="Line 212"/>
            <p:cNvSpPr>
              <a:spLocks noChangeShapeType="1"/>
            </p:cNvSpPr>
            <p:nvPr/>
          </p:nvSpPr>
          <p:spPr bwMode="auto">
            <a:xfrm flipV="1">
              <a:off x="5674" y="3327"/>
              <a:ext cx="0" cy="5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597" name="Text Box 213"/>
            <p:cNvSpPr txBox="1">
              <a:spLocks noChangeArrowheads="1"/>
            </p:cNvSpPr>
            <p:nvPr/>
          </p:nvSpPr>
          <p:spPr bwMode="auto">
            <a:xfrm rot="2700000">
              <a:off x="5597" y="3240"/>
              <a:ext cx="89" cy="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000" rIns="0" bIns="0" anchor="ctr"/>
            <a:lstStyle/>
            <a:p>
              <a:pPr defTabSz="407526" fontAlgn="base" hangingPunct="0">
                <a:lnSpc>
                  <a:spcPct val="93000"/>
                </a:lnSpc>
                <a:spcBef>
                  <a:spcPct val="0"/>
                </a:spcBef>
                <a:spcAft>
                  <a:spcPct val="0"/>
                </a:spcAft>
                <a:buClr>
                  <a:srgbClr val="000000"/>
                </a:buClr>
                <a:buSzPct val="100000"/>
              </a:pPr>
              <a:r>
                <a:rPr lang="en-US" sz="454" b="1">
                  <a:solidFill>
                    <a:srgbClr val="000000"/>
                  </a:solidFill>
                </a:rPr>
                <a:t>XOR</a:t>
              </a:r>
            </a:p>
          </p:txBody>
        </p:sp>
      </p:grpSp>
      <p:grpSp>
        <p:nvGrpSpPr>
          <p:cNvPr id="16598" name="Group 214"/>
          <p:cNvGrpSpPr>
            <a:grpSpLocks/>
          </p:cNvGrpSpPr>
          <p:nvPr/>
        </p:nvGrpSpPr>
        <p:grpSpPr bwMode="auto">
          <a:xfrm>
            <a:off x="8016481" y="5845321"/>
            <a:ext cx="315360" cy="289440"/>
            <a:chOff x="5567" y="4059"/>
            <a:chExt cx="219" cy="201"/>
          </a:xfrm>
        </p:grpSpPr>
        <p:sp>
          <p:nvSpPr>
            <p:cNvPr id="16599" name="Freeform 215"/>
            <p:cNvSpPr>
              <a:spLocks noChangeArrowheads="1"/>
            </p:cNvSpPr>
            <p:nvPr/>
          </p:nvSpPr>
          <p:spPr bwMode="auto">
            <a:xfrm>
              <a:off x="5608" y="4082"/>
              <a:ext cx="114" cy="62"/>
            </a:xfrm>
            <a:custGeom>
              <a:avLst/>
              <a:gdLst>
                <a:gd name="T0" fmla="*/ 507 w 508"/>
                <a:gd name="T1" fmla="*/ 279 h 280"/>
                <a:gd name="T2" fmla="*/ 0 w 508"/>
                <a:gd name="T3" fmla="*/ 71 h 280"/>
              </a:gdLst>
              <a:ahLst/>
              <a:cxnLst>
                <a:cxn ang="0">
                  <a:pos x="T0" y="T1"/>
                </a:cxn>
                <a:cxn ang="0">
                  <a:pos x="T2" y="T3"/>
                </a:cxn>
              </a:cxnLst>
              <a:rect l="0" t="0" r="r" b="b"/>
              <a:pathLst>
                <a:path w="508" h="280">
                  <a:moveTo>
                    <a:pt x="507" y="279"/>
                  </a:moveTo>
                  <a:cubicBezTo>
                    <a:pt x="294" y="0"/>
                    <a:pt x="0" y="71"/>
                    <a:pt x="0" y="71"/>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0" name="Freeform 216"/>
            <p:cNvSpPr>
              <a:spLocks noChangeArrowheads="1"/>
            </p:cNvSpPr>
            <p:nvPr/>
          </p:nvSpPr>
          <p:spPr bwMode="auto">
            <a:xfrm>
              <a:off x="5592" y="4098"/>
              <a:ext cx="62" cy="116"/>
            </a:xfrm>
            <a:custGeom>
              <a:avLst/>
              <a:gdLst>
                <a:gd name="T0" fmla="*/ 278 w 279"/>
                <a:gd name="T1" fmla="*/ 513 h 514"/>
                <a:gd name="T2" fmla="*/ 72 w 279"/>
                <a:gd name="T3" fmla="*/ 0 h 514"/>
              </a:gdLst>
              <a:ahLst/>
              <a:cxnLst>
                <a:cxn ang="0">
                  <a:pos x="T0" y="T1"/>
                </a:cxn>
                <a:cxn ang="0">
                  <a:pos x="T2" y="T3"/>
                </a:cxn>
              </a:cxnLst>
              <a:rect l="0" t="0" r="r" b="b"/>
              <a:pathLst>
                <a:path w="279" h="514">
                  <a:moveTo>
                    <a:pt x="278" y="513"/>
                  </a:moveTo>
                  <a:cubicBezTo>
                    <a:pt x="0" y="271"/>
                    <a:pt x="72" y="0"/>
                    <a:pt x="72" y="0"/>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1" name="Freeform 217"/>
            <p:cNvSpPr>
              <a:spLocks noChangeArrowheads="1"/>
            </p:cNvSpPr>
            <p:nvPr/>
          </p:nvSpPr>
          <p:spPr bwMode="auto">
            <a:xfrm>
              <a:off x="5655" y="4145"/>
              <a:ext cx="67" cy="68"/>
            </a:xfrm>
            <a:custGeom>
              <a:avLst/>
              <a:gdLst>
                <a:gd name="T0" fmla="*/ 300 w 301"/>
                <a:gd name="T1" fmla="*/ 0 h 305"/>
                <a:gd name="T2" fmla="*/ 0 w 301"/>
                <a:gd name="T3" fmla="*/ 304 h 305"/>
              </a:gdLst>
              <a:ahLst/>
              <a:cxnLst>
                <a:cxn ang="0">
                  <a:pos x="T0" y="T1"/>
                </a:cxn>
                <a:cxn ang="0">
                  <a:pos x="T2" y="T3"/>
                </a:cxn>
              </a:cxnLst>
              <a:rect l="0" t="0" r="r" b="b"/>
              <a:pathLst>
                <a:path w="301" h="305">
                  <a:moveTo>
                    <a:pt x="300" y="0"/>
                  </a:moveTo>
                  <a:cubicBezTo>
                    <a:pt x="154" y="4"/>
                    <a:pt x="4" y="156"/>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2" name="Line 218"/>
            <p:cNvSpPr>
              <a:spLocks noChangeShapeType="1"/>
            </p:cNvSpPr>
            <p:nvPr/>
          </p:nvSpPr>
          <p:spPr bwMode="auto">
            <a:xfrm flipH="1" flipV="1">
              <a:off x="5591" y="4081"/>
              <a:ext cx="17" cy="1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3" name="Line 219"/>
            <p:cNvSpPr>
              <a:spLocks noChangeShapeType="1"/>
            </p:cNvSpPr>
            <p:nvPr/>
          </p:nvSpPr>
          <p:spPr bwMode="auto">
            <a:xfrm flipH="1" flipV="1">
              <a:off x="5695" y="4151"/>
              <a:ext cx="16" cy="1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4" name="Line 220"/>
            <p:cNvSpPr>
              <a:spLocks noChangeShapeType="1"/>
            </p:cNvSpPr>
            <p:nvPr/>
          </p:nvSpPr>
          <p:spPr bwMode="auto">
            <a:xfrm flipH="1" flipV="1">
              <a:off x="5661" y="4186"/>
              <a:ext cx="20" cy="21"/>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5" name="Freeform 221"/>
            <p:cNvSpPr>
              <a:spLocks noChangeArrowheads="1"/>
            </p:cNvSpPr>
            <p:nvPr/>
          </p:nvSpPr>
          <p:spPr bwMode="auto">
            <a:xfrm>
              <a:off x="5661" y="4153"/>
              <a:ext cx="68" cy="68"/>
            </a:xfrm>
            <a:custGeom>
              <a:avLst/>
              <a:gdLst>
                <a:gd name="T0" fmla="*/ 302 w 303"/>
                <a:gd name="T1" fmla="*/ 0 h 305"/>
                <a:gd name="T2" fmla="*/ 0 w 303"/>
                <a:gd name="T3" fmla="*/ 304 h 305"/>
              </a:gdLst>
              <a:ahLst/>
              <a:cxnLst>
                <a:cxn ang="0">
                  <a:pos x="T0" y="T1"/>
                </a:cxn>
                <a:cxn ang="0">
                  <a:pos x="T2" y="T3"/>
                </a:cxn>
              </a:cxnLst>
              <a:rect l="0" t="0" r="r" b="b"/>
              <a:pathLst>
                <a:path w="303" h="305">
                  <a:moveTo>
                    <a:pt x="302" y="0"/>
                  </a:moveTo>
                  <a:cubicBezTo>
                    <a:pt x="155" y="5"/>
                    <a:pt x="5" y="158"/>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6" name="Freeform 222"/>
            <p:cNvSpPr>
              <a:spLocks noChangeArrowheads="1"/>
            </p:cNvSpPr>
            <p:nvPr/>
          </p:nvSpPr>
          <p:spPr bwMode="auto">
            <a:xfrm>
              <a:off x="5567" y="4082"/>
              <a:ext cx="24" cy="77"/>
            </a:xfrm>
            <a:custGeom>
              <a:avLst/>
              <a:gdLst>
                <a:gd name="T0" fmla="*/ 110 w 111"/>
                <a:gd name="T1" fmla="*/ 0 h 343"/>
                <a:gd name="T2" fmla="*/ 110 w 111"/>
                <a:gd name="T3" fmla="*/ 342 h 343"/>
                <a:gd name="T4" fmla="*/ 0 w 111"/>
                <a:gd name="T5" fmla="*/ 342 h 343"/>
              </a:gdLst>
              <a:ahLst/>
              <a:cxnLst>
                <a:cxn ang="0">
                  <a:pos x="T0" y="T1"/>
                </a:cxn>
                <a:cxn ang="0">
                  <a:pos x="T2" y="T3"/>
                </a:cxn>
                <a:cxn ang="0">
                  <a:pos x="T4" y="T5"/>
                </a:cxn>
              </a:cxnLst>
              <a:rect l="0" t="0" r="r" b="b"/>
              <a:pathLst>
                <a:path w="111" h="343">
                  <a:moveTo>
                    <a:pt x="110" y="0"/>
                  </a:moveTo>
                  <a:lnTo>
                    <a:pt x="110" y="342"/>
                  </a:lnTo>
                  <a:lnTo>
                    <a:pt x="0" y="342"/>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7" name="Freeform 223"/>
            <p:cNvSpPr>
              <a:spLocks noChangeArrowheads="1"/>
            </p:cNvSpPr>
            <p:nvPr/>
          </p:nvSpPr>
          <p:spPr bwMode="auto">
            <a:xfrm>
              <a:off x="5592" y="4059"/>
              <a:ext cx="86" cy="22"/>
            </a:xfrm>
            <a:custGeom>
              <a:avLst/>
              <a:gdLst>
                <a:gd name="T0" fmla="*/ 0 w 384"/>
                <a:gd name="T1" fmla="*/ 100 h 101"/>
                <a:gd name="T2" fmla="*/ 383 w 384"/>
                <a:gd name="T3" fmla="*/ 99 h 101"/>
                <a:gd name="T4" fmla="*/ 383 w 384"/>
                <a:gd name="T5" fmla="*/ 0 h 101"/>
              </a:gdLst>
              <a:ahLst/>
              <a:cxnLst>
                <a:cxn ang="0">
                  <a:pos x="T0" y="T1"/>
                </a:cxn>
                <a:cxn ang="0">
                  <a:pos x="T2" y="T3"/>
                </a:cxn>
                <a:cxn ang="0">
                  <a:pos x="T4" y="T5"/>
                </a:cxn>
              </a:cxnLst>
              <a:rect l="0" t="0" r="r" b="b"/>
              <a:pathLst>
                <a:path w="384" h="101">
                  <a:moveTo>
                    <a:pt x="0" y="100"/>
                  </a:moveTo>
                  <a:lnTo>
                    <a:pt x="383" y="99"/>
                  </a:lnTo>
                  <a:lnTo>
                    <a:pt x="383" y="0"/>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8" name="Line 224"/>
            <p:cNvSpPr>
              <a:spLocks noChangeShapeType="1"/>
            </p:cNvSpPr>
            <p:nvPr/>
          </p:nvSpPr>
          <p:spPr bwMode="auto">
            <a:xfrm flipH="1">
              <a:off x="5710" y="4166"/>
              <a:ext cx="77" cy="0"/>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09" name="Line 225"/>
            <p:cNvSpPr>
              <a:spLocks noChangeShapeType="1"/>
            </p:cNvSpPr>
            <p:nvPr/>
          </p:nvSpPr>
          <p:spPr bwMode="auto">
            <a:xfrm flipV="1">
              <a:off x="5682" y="4206"/>
              <a:ext cx="0" cy="5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0" name="Text Box 226"/>
            <p:cNvSpPr txBox="1">
              <a:spLocks noChangeArrowheads="1"/>
            </p:cNvSpPr>
            <p:nvPr/>
          </p:nvSpPr>
          <p:spPr bwMode="auto">
            <a:xfrm rot="2700000">
              <a:off x="5604" y="4119"/>
              <a:ext cx="89" cy="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000" rIns="0" bIns="0" anchor="ctr"/>
            <a:lstStyle/>
            <a:p>
              <a:pPr defTabSz="407526" fontAlgn="base" hangingPunct="0">
                <a:lnSpc>
                  <a:spcPct val="93000"/>
                </a:lnSpc>
                <a:spcBef>
                  <a:spcPct val="0"/>
                </a:spcBef>
                <a:spcAft>
                  <a:spcPct val="0"/>
                </a:spcAft>
                <a:buClr>
                  <a:srgbClr val="000000"/>
                </a:buClr>
                <a:buSzPct val="100000"/>
              </a:pPr>
              <a:r>
                <a:rPr lang="en-US" sz="454" b="1">
                  <a:solidFill>
                    <a:srgbClr val="000000"/>
                  </a:solidFill>
                </a:rPr>
                <a:t>XOR</a:t>
              </a:r>
            </a:p>
          </p:txBody>
        </p:sp>
      </p:grpSp>
      <p:grpSp>
        <p:nvGrpSpPr>
          <p:cNvPr id="16611" name="Group 227"/>
          <p:cNvGrpSpPr>
            <a:grpSpLocks/>
          </p:cNvGrpSpPr>
          <p:nvPr/>
        </p:nvGrpSpPr>
        <p:grpSpPr bwMode="auto">
          <a:xfrm>
            <a:off x="6755041" y="5842441"/>
            <a:ext cx="315360" cy="289440"/>
            <a:chOff x="4691" y="4057"/>
            <a:chExt cx="219" cy="201"/>
          </a:xfrm>
        </p:grpSpPr>
        <p:sp>
          <p:nvSpPr>
            <p:cNvPr id="16612" name="Freeform 228"/>
            <p:cNvSpPr>
              <a:spLocks noChangeArrowheads="1"/>
            </p:cNvSpPr>
            <p:nvPr/>
          </p:nvSpPr>
          <p:spPr bwMode="auto">
            <a:xfrm>
              <a:off x="4732" y="4080"/>
              <a:ext cx="114" cy="62"/>
            </a:xfrm>
            <a:custGeom>
              <a:avLst/>
              <a:gdLst>
                <a:gd name="T0" fmla="*/ 507 w 508"/>
                <a:gd name="T1" fmla="*/ 279 h 280"/>
                <a:gd name="T2" fmla="*/ 0 w 508"/>
                <a:gd name="T3" fmla="*/ 71 h 280"/>
              </a:gdLst>
              <a:ahLst/>
              <a:cxnLst>
                <a:cxn ang="0">
                  <a:pos x="T0" y="T1"/>
                </a:cxn>
                <a:cxn ang="0">
                  <a:pos x="T2" y="T3"/>
                </a:cxn>
              </a:cxnLst>
              <a:rect l="0" t="0" r="r" b="b"/>
              <a:pathLst>
                <a:path w="508" h="280">
                  <a:moveTo>
                    <a:pt x="507" y="279"/>
                  </a:moveTo>
                  <a:cubicBezTo>
                    <a:pt x="294" y="0"/>
                    <a:pt x="0" y="71"/>
                    <a:pt x="0" y="71"/>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3" name="Freeform 229"/>
            <p:cNvSpPr>
              <a:spLocks noChangeArrowheads="1"/>
            </p:cNvSpPr>
            <p:nvPr/>
          </p:nvSpPr>
          <p:spPr bwMode="auto">
            <a:xfrm>
              <a:off x="4716" y="4096"/>
              <a:ext cx="62" cy="116"/>
            </a:xfrm>
            <a:custGeom>
              <a:avLst/>
              <a:gdLst>
                <a:gd name="T0" fmla="*/ 278 w 279"/>
                <a:gd name="T1" fmla="*/ 513 h 514"/>
                <a:gd name="T2" fmla="*/ 72 w 279"/>
                <a:gd name="T3" fmla="*/ 0 h 514"/>
              </a:gdLst>
              <a:ahLst/>
              <a:cxnLst>
                <a:cxn ang="0">
                  <a:pos x="T0" y="T1"/>
                </a:cxn>
                <a:cxn ang="0">
                  <a:pos x="T2" y="T3"/>
                </a:cxn>
              </a:cxnLst>
              <a:rect l="0" t="0" r="r" b="b"/>
              <a:pathLst>
                <a:path w="279" h="514">
                  <a:moveTo>
                    <a:pt x="278" y="513"/>
                  </a:moveTo>
                  <a:cubicBezTo>
                    <a:pt x="0" y="271"/>
                    <a:pt x="72" y="0"/>
                    <a:pt x="72" y="0"/>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4" name="Freeform 230"/>
            <p:cNvSpPr>
              <a:spLocks noChangeArrowheads="1"/>
            </p:cNvSpPr>
            <p:nvPr/>
          </p:nvSpPr>
          <p:spPr bwMode="auto">
            <a:xfrm>
              <a:off x="4779" y="4143"/>
              <a:ext cx="67" cy="68"/>
            </a:xfrm>
            <a:custGeom>
              <a:avLst/>
              <a:gdLst>
                <a:gd name="T0" fmla="*/ 300 w 301"/>
                <a:gd name="T1" fmla="*/ 0 h 305"/>
                <a:gd name="T2" fmla="*/ 0 w 301"/>
                <a:gd name="T3" fmla="*/ 304 h 305"/>
              </a:gdLst>
              <a:ahLst/>
              <a:cxnLst>
                <a:cxn ang="0">
                  <a:pos x="T0" y="T1"/>
                </a:cxn>
                <a:cxn ang="0">
                  <a:pos x="T2" y="T3"/>
                </a:cxn>
              </a:cxnLst>
              <a:rect l="0" t="0" r="r" b="b"/>
              <a:pathLst>
                <a:path w="301" h="305">
                  <a:moveTo>
                    <a:pt x="300" y="0"/>
                  </a:moveTo>
                  <a:cubicBezTo>
                    <a:pt x="154" y="4"/>
                    <a:pt x="4" y="156"/>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5" name="Line 231"/>
            <p:cNvSpPr>
              <a:spLocks noChangeShapeType="1"/>
            </p:cNvSpPr>
            <p:nvPr/>
          </p:nvSpPr>
          <p:spPr bwMode="auto">
            <a:xfrm flipH="1" flipV="1">
              <a:off x="4715" y="4079"/>
              <a:ext cx="17" cy="1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6" name="Line 232"/>
            <p:cNvSpPr>
              <a:spLocks noChangeShapeType="1"/>
            </p:cNvSpPr>
            <p:nvPr/>
          </p:nvSpPr>
          <p:spPr bwMode="auto">
            <a:xfrm flipH="1" flipV="1">
              <a:off x="4819" y="4149"/>
              <a:ext cx="16" cy="1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7" name="Line 233"/>
            <p:cNvSpPr>
              <a:spLocks noChangeShapeType="1"/>
            </p:cNvSpPr>
            <p:nvPr/>
          </p:nvSpPr>
          <p:spPr bwMode="auto">
            <a:xfrm flipH="1" flipV="1">
              <a:off x="4786" y="4184"/>
              <a:ext cx="20" cy="21"/>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8" name="Freeform 234"/>
            <p:cNvSpPr>
              <a:spLocks noChangeArrowheads="1"/>
            </p:cNvSpPr>
            <p:nvPr/>
          </p:nvSpPr>
          <p:spPr bwMode="auto">
            <a:xfrm>
              <a:off x="4786" y="4151"/>
              <a:ext cx="68" cy="68"/>
            </a:xfrm>
            <a:custGeom>
              <a:avLst/>
              <a:gdLst>
                <a:gd name="T0" fmla="*/ 302 w 303"/>
                <a:gd name="T1" fmla="*/ 0 h 305"/>
                <a:gd name="T2" fmla="*/ 0 w 303"/>
                <a:gd name="T3" fmla="*/ 304 h 305"/>
              </a:gdLst>
              <a:ahLst/>
              <a:cxnLst>
                <a:cxn ang="0">
                  <a:pos x="T0" y="T1"/>
                </a:cxn>
                <a:cxn ang="0">
                  <a:pos x="T2" y="T3"/>
                </a:cxn>
              </a:cxnLst>
              <a:rect l="0" t="0" r="r" b="b"/>
              <a:pathLst>
                <a:path w="303" h="305">
                  <a:moveTo>
                    <a:pt x="302" y="0"/>
                  </a:moveTo>
                  <a:cubicBezTo>
                    <a:pt x="155" y="5"/>
                    <a:pt x="5" y="158"/>
                    <a:pt x="0" y="304"/>
                  </a:cubicBez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19" name="Freeform 235"/>
            <p:cNvSpPr>
              <a:spLocks noChangeArrowheads="1"/>
            </p:cNvSpPr>
            <p:nvPr/>
          </p:nvSpPr>
          <p:spPr bwMode="auto">
            <a:xfrm>
              <a:off x="4691" y="4080"/>
              <a:ext cx="24" cy="77"/>
            </a:xfrm>
            <a:custGeom>
              <a:avLst/>
              <a:gdLst>
                <a:gd name="T0" fmla="*/ 110 w 111"/>
                <a:gd name="T1" fmla="*/ 0 h 343"/>
                <a:gd name="T2" fmla="*/ 110 w 111"/>
                <a:gd name="T3" fmla="*/ 342 h 343"/>
                <a:gd name="T4" fmla="*/ 0 w 111"/>
                <a:gd name="T5" fmla="*/ 342 h 343"/>
              </a:gdLst>
              <a:ahLst/>
              <a:cxnLst>
                <a:cxn ang="0">
                  <a:pos x="T0" y="T1"/>
                </a:cxn>
                <a:cxn ang="0">
                  <a:pos x="T2" y="T3"/>
                </a:cxn>
                <a:cxn ang="0">
                  <a:pos x="T4" y="T5"/>
                </a:cxn>
              </a:cxnLst>
              <a:rect l="0" t="0" r="r" b="b"/>
              <a:pathLst>
                <a:path w="111" h="343">
                  <a:moveTo>
                    <a:pt x="110" y="0"/>
                  </a:moveTo>
                  <a:lnTo>
                    <a:pt x="110" y="342"/>
                  </a:lnTo>
                  <a:lnTo>
                    <a:pt x="0" y="342"/>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20" name="Freeform 236"/>
            <p:cNvSpPr>
              <a:spLocks noChangeArrowheads="1"/>
            </p:cNvSpPr>
            <p:nvPr/>
          </p:nvSpPr>
          <p:spPr bwMode="auto">
            <a:xfrm>
              <a:off x="4716" y="4057"/>
              <a:ext cx="86" cy="22"/>
            </a:xfrm>
            <a:custGeom>
              <a:avLst/>
              <a:gdLst>
                <a:gd name="T0" fmla="*/ 0 w 384"/>
                <a:gd name="T1" fmla="*/ 100 h 101"/>
                <a:gd name="T2" fmla="*/ 383 w 384"/>
                <a:gd name="T3" fmla="*/ 99 h 101"/>
                <a:gd name="T4" fmla="*/ 383 w 384"/>
                <a:gd name="T5" fmla="*/ 0 h 101"/>
              </a:gdLst>
              <a:ahLst/>
              <a:cxnLst>
                <a:cxn ang="0">
                  <a:pos x="T0" y="T1"/>
                </a:cxn>
                <a:cxn ang="0">
                  <a:pos x="T2" y="T3"/>
                </a:cxn>
                <a:cxn ang="0">
                  <a:pos x="T4" y="T5"/>
                </a:cxn>
              </a:cxnLst>
              <a:rect l="0" t="0" r="r" b="b"/>
              <a:pathLst>
                <a:path w="384" h="101">
                  <a:moveTo>
                    <a:pt x="0" y="100"/>
                  </a:moveTo>
                  <a:lnTo>
                    <a:pt x="383" y="99"/>
                  </a:lnTo>
                  <a:lnTo>
                    <a:pt x="383" y="0"/>
                  </a:lnTo>
                </a:path>
              </a:pathLst>
            </a:custGeom>
            <a:noFill/>
            <a:ln w="90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21" name="Line 237"/>
            <p:cNvSpPr>
              <a:spLocks noChangeShapeType="1"/>
            </p:cNvSpPr>
            <p:nvPr/>
          </p:nvSpPr>
          <p:spPr bwMode="auto">
            <a:xfrm flipH="1">
              <a:off x="4834" y="4164"/>
              <a:ext cx="77" cy="0"/>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22" name="Line 238"/>
            <p:cNvSpPr>
              <a:spLocks noChangeShapeType="1"/>
            </p:cNvSpPr>
            <p:nvPr/>
          </p:nvSpPr>
          <p:spPr bwMode="auto">
            <a:xfrm flipV="1">
              <a:off x="4806" y="4204"/>
              <a:ext cx="0" cy="5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07526" fontAlgn="base" hangingPunct="0">
                <a:lnSpc>
                  <a:spcPct val="93000"/>
                </a:lnSpc>
                <a:spcBef>
                  <a:spcPct val="0"/>
                </a:spcBef>
                <a:spcAft>
                  <a:spcPct val="0"/>
                </a:spcAft>
                <a:buClr>
                  <a:srgbClr val="000000"/>
                </a:buClr>
                <a:buSzPct val="100000"/>
              </a:pPr>
              <a:endParaRPr lang="en-US" sz="1633">
                <a:solidFill>
                  <a:srgbClr val="000000"/>
                </a:solidFill>
              </a:endParaRPr>
            </a:p>
          </p:txBody>
        </p:sp>
        <p:sp>
          <p:nvSpPr>
            <p:cNvPr id="16623" name="Text Box 239"/>
            <p:cNvSpPr txBox="1">
              <a:spLocks noChangeArrowheads="1"/>
            </p:cNvSpPr>
            <p:nvPr/>
          </p:nvSpPr>
          <p:spPr bwMode="auto">
            <a:xfrm rot="2700000">
              <a:off x="4729" y="4117"/>
              <a:ext cx="89" cy="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000" rIns="0" bIns="0" anchor="ctr"/>
            <a:lstStyle/>
            <a:p>
              <a:pPr defTabSz="407526" fontAlgn="base" hangingPunct="0">
                <a:lnSpc>
                  <a:spcPct val="93000"/>
                </a:lnSpc>
                <a:spcBef>
                  <a:spcPct val="0"/>
                </a:spcBef>
                <a:spcAft>
                  <a:spcPct val="0"/>
                </a:spcAft>
                <a:buClr>
                  <a:srgbClr val="000000"/>
                </a:buClr>
                <a:buSzPct val="100000"/>
              </a:pPr>
              <a:r>
                <a:rPr lang="en-US" sz="454" b="1">
                  <a:solidFill>
                    <a:srgbClr val="000000"/>
                  </a:solidFill>
                </a:rPr>
                <a:t>XOR</a:t>
              </a:r>
            </a:p>
          </p:txBody>
        </p:sp>
      </p:grpSp>
    </p:spTree>
    <p:extLst>
      <p:ext uri="{BB962C8B-B14F-4D97-AF65-F5344CB8AC3E}">
        <p14:creationId xmlns:p14="http://schemas.microsoft.com/office/powerpoint/2010/main" val="41107870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16385"/>
                                        </p:tgtEl>
                                        <p:attrNameLst>
                                          <p:attrName>style.visibility</p:attrName>
                                        </p:attrNameLst>
                                      </p:cBhvr>
                                      <p:to>
                                        <p:strVal val="visible"/>
                                      </p:to>
                                    </p:set>
                                    <p:anim calcmode="lin" valueType="num">
                                      <p:cBhvr additive="repl">
                                        <p:cTn id="7" dur="500" fill="hold"/>
                                        <p:tgtEl>
                                          <p:spTgt spid="16385"/>
                                        </p:tgtEl>
                                        <p:attrNameLst>
                                          <p:attrName>ppt_w</p:attrName>
                                        </p:attrNameLst>
                                      </p:cBhvr>
                                      <p:tavLst>
                                        <p:tav tm="100000">
                                          <p:val>
                                            <p:strVal val="0"/>
                                          </p:val>
                                        </p:tav>
                                        <p:tav>
                                          <p:val>
                                            <p:strVal val="#ppt_w"/>
                                          </p:val>
                                        </p:tav>
                                      </p:tavLst>
                                    </p:anim>
                                    <p:anim calcmode="lin" valueType="num">
                                      <p:cBhvr additive="repl">
                                        <p:cTn id="8" dur="500" fill="hold"/>
                                        <p:tgtEl>
                                          <p:spTgt spid="16385"/>
                                        </p:tgtEl>
                                        <p:attrNameLst>
                                          <p:attrName>ppt_h</p:attrName>
                                        </p:attrNameLst>
                                      </p:cBhvr>
                                      <p:tavLst>
                                        <p:tav tm="100000">
                                          <p:val>
                                            <p:strVal val="0"/>
                                          </p:val>
                                        </p:tav>
                                        <p:tav>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16453"/>
                                        </p:tgtEl>
                                        <p:attrNameLst>
                                          <p:attrName>style.visibility</p:attrName>
                                        </p:attrNameLst>
                                      </p:cBhvr>
                                      <p:to>
                                        <p:strVal val="visible"/>
                                      </p:to>
                                    </p:set>
                                    <p:anim calcmode="lin" valueType="num">
                                      <p:cBhvr additive="repl">
                                        <p:cTn id="13" dur="500" fill="hold"/>
                                        <p:tgtEl>
                                          <p:spTgt spid="16453"/>
                                        </p:tgtEl>
                                        <p:attrNameLst>
                                          <p:attrName>ppt_x</p:attrName>
                                        </p:attrNameLst>
                                      </p:cBhvr>
                                      <p:tavLst>
                                        <p:tav tm="100000">
                                          <p:val>
                                            <p:strVal val="0-#ppt_w/2"/>
                                          </p:val>
                                        </p:tav>
                                        <p:tav>
                                          <p:val>
                                            <p:strVal val="#ppt_x"/>
                                          </p:val>
                                        </p:tav>
                                      </p:tavLst>
                                    </p:anim>
                                    <p:anim calcmode="lin" valueType="num">
                                      <p:cBhvr additive="repl">
                                        <p:cTn id="14" dur="500" fill="hold"/>
                                        <p:tgtEl>
                                          <p:spTgt spid="16453"/>
                                        </p:tgtEl>
                                        <p:attrNameLst>
                                          <p:attrName>ppt_y</p:attrName>
                                        </p:attrNameLst>
                                      </p:cBhvr>
                                      <p:tavLst>
                                        <p:tav tm="100000">
                                          <p:val>
                                            <p:strVal val="#ppt_y"/>
                                          </p:val>
                                        </p:tav>
                                        <p:tav>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additive="repl">
                                        <p:cTn id="17" dur="1" fill="hold">
                                          <p:stCondLst>
                                            <p:cond delay="0"/>
                                          </p:stCondLst>
                                        </p:cTn>
                                        <p:tgtEl>
                                          <p:spTgt spid="16441"/>
                                        </p:tgtEl>
                                        <p:attrNameLst>
                                          <p:attrName>style.visibility</p:attrName>
                                        </p:attrNameLst>
                                      </p:cBhvr>
                                      <p:to>
                                        <p:strVal val="visible"/>
                                      </p:to>
                                    </p:set>
                                    <p:anim calcmode="lin" valueType="num">
                                      <p:cBhvr additive="repl">
                                        <p:cTn id="18" dur="500" fill="hold"/>
                                        <p:tgtEl>
                                          <p:spTgt spid="16441"/>
                                        </p:tgtEl>
                                        <p:attrNameLst>
                                          <p:attrName>ppt_x</p:attrName>
                                        </p:attrNameLst>
                                      </p:cBhvr>
                                      <p:tavLst>
                                        <p:tav tm="100000">
                                          <p:val>
                                            <p:strVal val="0-#ppt_w/2"/>
                                          </p:val>
                                        </p:tav>
                                        <p:tav>
                                          <p:val>
                                            <p:strVal val="#ppt_x"/>
                                          </p:val>
                                        </p:tav>
                                      </p:tavLst>
                                    </p:anim>
                                    <p:anim calcmode="lin" valueType="num">
                                      <p:cBhvr additive="repl">
                                        <p:cTn id="19" dur="500" fill="hold"/>
                                        <p:tgtEl>
                                          <p:spTgt spid="16441"/>
                                        </p:tgtEl>
                                        <p:attrNameLst>
                                          <p:attrName>ppt_y</p:attrName>
                                        </p:attrNameLst>
                                      </p:cBhvr>
                                      <p:tavLst>
                                        <p:tav tm="100000">
                                          <p:val>
                                            <p:strVal val="#ppt_y"/>
                                          </p:val>
                                        </p:tav>
                                        <p:tav>
                                          <p:val>
                                            <p:strVal val="#ppt_y"/>
                                          </p:val>
                                        </p:tav>
                                      </p:tavLst>
                                    </p:anim>
                                  </p:childTnLst>
                                </p:cTn>
                              </p:par>
                            </p:childTnLst>
                          </p:cTn>
                        </p:par>
                        <p:par>
                          <p:cTn id="20" fill="hold" nodeType="afterGroup">
                            <p:stCondLst>
                              <p:cond delay="1000"/>
                            </p:stCondLst>
                            <p:childTnLst>
                              <p:par>
                                <p:cTn id="21" presetID="2" presetClass="entr" presetSubtype="1" fill="hold" nodeType="afterEffect">
                                  <p:stCondLst>
                                    <p:cond delay="0"/>
                                  </p:stCondLst>
                                  <p:childTnLst>
                                    <p:set>
                                      <p:cBhvr additive="repl">
                                        <p:cTn id="22" dur="1" fill="hold">
                                          <p:stCondLst>
                                            <p:cond delay="0"/>
                                          </p:stCondLst>
                                        </p:cTn>
                                        <p:tgtEl>
                                          <p:spTgt spid="16417"/>
                                        </p:tgtEl>
                                        <p:attrNameLst>
                                          <p:attrName>style.visibility</p:attrName>
                                        </p:attrNameLst>
                                      </p:cBhvr>
                                      <p:to>
                                        <p:strVal val="visible"/>
                                      </p:to>
                                    </p:set>
                                    <p:anim calcmode="lin" valueType="num">
                                      <p:cBhvr additive="repl">
                                        <p:cTn id="23" dur="500" fill="hold"/>
                                        <p:tgtEl>
                                          <p:spTgt spid="16417"/>
                                        </p:tgtEl>
                                        <p:attrNameLst>
                                          <p:attrName>ppt_x</p:attrName>
                                        </p:attrNameLst>
                                      </p:cBhvr>
                                      <p:tavLst>
                                        <p:tav tm="100000">
                                          <p:val>
                                            <p:strVal val="#ppt_x"/>
                                          </p:val>
                                        </p:tav>
                                        <p:tav>
                                          <p:val>
                                            <p:strVal val="#ppt_x"/>
                                          </p:val>
                                        </p:tav>
                                      </p:tavLst>
                                    </p:anim>
                                    <p:anim calcmode="lin" valueType="num">
                                      <p:cBhvr additive="repl">
                                        <p:cTn id="24" dur="500" fill="hold"/>
                                        <p:tgtEl>
                                          <p:spTgt spid="16417"/>
                                        </p:tgtEl>
                                        <p:attrNameLst>
                                          <p:attrName>ppt_y</p:attrName>
                                        </p:attrNameLst>
                                      </p:cBhvr>
                                      <p:tavLst>
                                        <p:tav tm="100000">
                                          <p:val>
                                            <p:strVal val="0-#ppt_h/2"/>
                                          </p:val>
                                        </p:tav>
                                        <p:tav>
                                          <p:val>
                                            <p:strVal val="#ppt_y"/>
                                          </p:val>
                                        </p:tav>
                                      </p:tavLst>
                                    </p:anim>
                                  </p:childTnLst>
                                </p:cTn>
                              </p:par>
                            </p:childTnLst>
                          </p:cTn>
                        </p:par>
                        <p:par>
                          <p:cTn id="25" fill="hold" nodeType="afterGroup">
                            <p:stCondLst>
                              <p:cond delay="1500"/>
                            </p:stCondLst>
                            <p:childTnLst>
                              <p:par>
                                <p:cTn id="26" presetID="2" presetClass="entr" presetSubtype="8" fill="hold" nodeType="afterEffect">
                                  <p:stCondLst>
                                    <p:cond delay="0"/>
                                  </p:stCondLst>
                                  <p:childTnLst>
                                    <p:set>
                                      <p:cBhvr additive="repl">
                                        <p:cTn id="27" dur="1" fill="hold">
                                          <p:stCondLst>
                                            <p:cond delay="0"/>
                                          </p:stCondLst>
                                        </p:cTn>
                                        <p:tgtEl>
                                          <p:spTgt spid="16405"/>
                                        </p:tgtEl>
                                        <p:attrNameLst>
                                          <p:attrName>style.visibility</p:attrName>
                                        </p:attrNameLst>
                                      </p:cBhvr>
                                      <p:to>
                                        <p:strVal val="visible"/>
                                      </p:to>
                                    </p:set>
                                    <p:anim calcmode="lin" valueType="num">
                                      <p:cBhvr additive="repl">
                                        <p:cTn id="28" dur="500" fill="hold"/>
                                        <p:tgtEl>
                                          <p:spTgt spid="16405"/>
                                        </p:tgtEl>
                                        <p:attrNameLst>
                                          <p:attrName>ppt_x</p:attrName>
                                        </p:attrNameLst>
                                      </p:cBhvr>
                                      <p:tavLst>
                                        <p:tav tm="100000">
                                          <p:val>
                                            <p:strVal val="0-#ppt_w/2"/>
                                          </p:val>
                                        </p:tav>
                                        <p:tav>
                                          <p:val>
                                            <p:strVal val="#ppt_x"/>
                                          </p:val>
                                        </p:tav>
                                      </p:tavLst>
                                    </p:anim>
                                    <p:anim calcmode="lin" valueType="num">
                                      <p:cBhvr additive="repl">
                                        <p:cTn id="29" dur="500" fill="hold"/>
                                        <p:tgtEl>
                                          <p:spTgt spid="16405"/>
                                        </p:tgtEl>
                                        <p:attrNameLst>
                                          <p:attrName>ppt_y</p:attrName>
                                        </p:attrNameLst>
                                      </p:cBhvr>
                                      <p:tavLst>
                                        <p:tav tm="100000">
                                          <p:val>
                                            <p:strVal val="#ppt_y"/>
                                          </p:val>
                                        </p:tav>
                                        <p:tav>
                                          <p:val>
                                            <p:strVal val="#ppt_y"/>
                                          </p:val>
                                        </p:tav>
                                      </p:tavLst>
                                    </p:anim>
                                  </p:childTnLst>
                                </p:cTn>
                              </p:par>
                            </p:childTnLst>
                          </p:cTn>
                        </p:par>
                        <p:par>
                          <p:cTn id="30" fill="hold" nodeType="afterGroup">
                            <p:stCondLst>
                              <p:cond delay="2000"/>
                            </p:stCondLst>
                            <p:childTnLst>
                              <p:par>
                                <p:cTn id="31" presetID="2" presetClass="entr" presetSubtype="1" fill="hold" nodeType="afterEffect">
                                  <p:stCondLst>
                                    <p:cond delay="0"/>
                                  </p:stCondLst>
                                  <p:childTnLst>
                                    <p:set>
                                      <p:cBhvr additive="repl">
                                        <p:cTn id="32" dur="1" fill="hold">
                                          <p:stCondLst>
                                            <p:cond delay="0"/>
                                          </p:stCondLst>
                                        </p:cTn>
                                        <p:tgtEl>
                                          <p:spTgt spid="16429"/>
                                        </p:tgtEl>
                                        <p:attrNameLst>
                                          <p:attrName>style.visibility</p:attrName>
                                        </p:attrNameLst>
                                      </p:cBhvr>
                                      <p:to>
                                        <p:strVal val="visible"/>
                                      </p:to>
                                    </p:set>
                                    <p:anim calcmode="lin" valueType="num">
                                      <p:cBhvr additive="repl">
                                        <p:cTn id="33" dur="500" fill="hold"/>
                                        <p:tgtEl>
                                          <p:spTgt spid="16429"/>
                                        </p:tgtEl>
                                        <p:attrNameLst>
                                          <p:attrName>ppt_x</p:attrName>
                                        </p:attrNameLst>
                                      </p:cBhvr>
                                      <p:tavLst>
                                        <p:tav tm="100000">
                                          <p:val>
                                            <p:strVal val="#ppt_x"/>
                                          </p:val>
                                        </p:tav>
                                        <p:tav>
                                          <p:val>
                                            <p:strVal val="#ppt_x"/>
                                          </p:val>
                                        </p:tav>
                                      </p:tavLst>
                                    </p:anim>
                                    <p:anim calcmode="lin" valueType="num">
                                      <p:cBhvr additive="repl">
                                        <p:cTn id="34" dur="500" fill="hold"/>
                                        <p:tgtEl>
                                          <p:spTgt spid="16429"/>
                                        </p:tgtEl>
                                        <p:attrNameLst>
                                          <p:attrName>ppt_y</p:attrName>
                                        </p:attrNameLst>
                                      </p:cBhvr>
                                      <p:tavLst>
                                        <p:tav tm="100000">
                                          <p:val>
                                            <p:strVal val="0-#ppt_h/2"/>
                                          </p:val>
                                        </p:tav>
                                        <p:tav>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9" fill="hold" nodeType="clickEffect">
                                  <p:stCondLst>
                                    <p:cond delay="0"/>
                                  </p:stCondLst>
                                  <p:childTnLst>
                                    <p:set>
                                      <p:cBhvr additive="repl">
                                        <p:cTn id="38" dur="1" fill="hold">
                                          <p:stCondLst>
                                            <p:cond delay="0"/>
                                          </p:stCondLst>
                                        </p:cTn>
                                        <p:tgtEl>
                                          <p:spTgt spid="16395"/>
                                        </p:tgtEl>
                                        <p:attrNameLst>
                                          <p:attrName>style.visibility</p:attrName>
                                        </p:attrNameLst>
                                      </p:cBhvr>
                                      <p:to>
                                        <p:strVal val="visible"/>
                                      </p:to>
                                    </p:set>
                                    <p:anim calcmode="lin" valueType="num">
                                      <p:cBhvr additive="repl">
                                        <p:cTn id="39" dur="500" fill="hold"/>
                                        <p:tgtEl>
                                          <p:spTgt spid="16395"/>
                                        </p:tgtEl>
                                        <p:attrNameLst>
                                          <p:attrName>ppt_x</p:attrName>
                                        </p:attrNameLst>
                                      </p:cBhvr>
                                      <p:tavLst>
                                        <p:tav tm="100000">
                                          <p:val>
                                            <p:strVal val="0-#ppt_w/2"/>
                                          </p:val>
                                        </p:tav>
                                        <p:tav>
                                          <p:val>
                                            <p:strVal val="#ppt_x"/>
                                          </p:val>
                                        </p:tav>
                                      </p:tavLst>
                                    </p:anim>
                                    <p:anim calcmode="lin" valueType="num">
                                      <p:cBhvr additive="repl">
                                        <p:cTn id="40" dur="500" fill="hold"/>
                                        <p:tgtEl>
                                          <p:spTgt spid="16395"/>
                                        </p:tgtEl>
                                        <p:attrNameLst>
                                          <p:attrName>ppt_y</p:attrName>
                                        </p:attrNameLst>
                                      </p:cBhvr>
                                      <p:tavLst>
                                        <p:tav tm="100000">
                                          <p:val>
                                            <p:strVal val="0-#ppt_h/2"/>
                                          </p:val>
                                        </p:tav>
                                        <p:tav>
                                          <p:val>
                                            <p:strVal val="#ppt_y"/>
                                          </p:val>
                                        </p:tav>
                                      </p:tavLst>
                                    </p:anim>
                                  </p:childTnLst>
                                </p:cTn>
                              </p:par>
                            </p:childTnLst>
                          </p:cTn>
                        </p:par>
                        <p:par>
                          <p:cTn id="41" fill="hold" nodeType="afterGroup">
                            <p:stCondLst>
                              <p:cond delay="500"/>
                            </p:stCondLst>
                            <p:childTnLst>
                              <p:par>
                                <p:cTn id="42" presetID="10" presetClass="entr" fill="hold" nodeType="afterEffect">
                                  <p:stCondLst>
                                    <p:cond delay="500"/>
                                  </p:stCondLst>
                                  <p:childTnLst>
                                    <p:set>
                                      <p:cBhvr additive="repl">
                                        <p:cTn id="43" dur="0" fill="hold">
                                          <p:stCondLst>
                                            <p:cond delay="0"/>
                                          </p:stCondLst>
                                        </p:cTn>
                                        <p:tgtEl>
                                          <p:spTgt spid="16465"/>
                                        </p:tgtEl>
                                        <p:attrNameLst>
                                          <p:attrName>style.visibility</p:attrName>
                                        </p:attrNameLst>
                                      </p:cBhvr>
                                      <p:to>
                                        <p:strVal val="visible"/>
                                      </p:to>
                                    </p:set>
                                    <p:animEffect transition="in" filter="fade">
                                      <p:cBhvr additive="repl">
                                        <p:cTn id="44" dur="1000"/>
                                        <p:tgtEl>
                                          <p:spTgt spid="1646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fill="hold" nodeType="clickEffect">
                                  <p:stCondLst>
                                    <p:cond delay="0"/>
                                  </p:stCondLst>
                                  <p:childTnLst>
                                    <p:set>
                                      <p:cBhvr additive="repl">
                                        <p:cTn id="48" dur="1" fill="hold">
                                          <p:stCondLst>
                                            <p:cond delay="0"/>
                                          </p:stCondLst>
                                        </p:cTn>
                                        <p:tgtEl>
                                          <p:spTgt spid="16558"/>
                                        </p:tgtEl>
                                        <p:attrNameLst>
                                          <p:attrName>style.visibility</p:attrName>
                                        </p:attrNameLst>
                                      </p:cBhvr>
                                      <p:to>
                                        <p:strVal val="visible"/>
                                      </p:to>
                                    </p:set>
                                  </p:childTnLst>
                                </p:cTn>
                              </p:par>
                              <p:par>
                                <p:cTn id="49" presetID="47" presetClass="entr" decel="100000" fill="hold" nodeType="withEffect">
                                  <p:stCondLst>
                                    <p:cond delay="0"/>
                                  </p:stCondLst>
                                  <p:childTnLst>
                                    <p:set>
                                      <p:cBhvr additive="repl">
                                        <p:cTn id="50" dur="1" fill="hold">
                                          <p:stCondLst>
                                            <p:cond delay="0"/>
                                          </p:stCondLst>
                                        </p:cTn>
                                        <p:tgtEl>
                                          <p:spTgt spid="16559"/>
                                        </p:tgtEl>
                                        <p:attrNameLst>
                                          <p:attrName>style.visibility</p:attrName>
                                        </p:attrNameLst>
                                      </p:cBhvr>
                                      <p:to>
                                        <p:strVal val="visible"/>
                                      </p:to>
                                    </p:set>
                                    <p:animEffect transition="in" filter="fade">
                                      <p:cBhvr additive="repl">
                                        <p:cTn id="51" dur="1000"/>
                                        <p:tgtEl>
                                          <p:spTgt spid="16559"/>
                                        </p:tgtEl>
                                      </p:cBhvr>
                                    </p:animEffect>
                                    <p:anim calcmode="lin" valueType="num">
                                      <p:cBhvr additive="repl">
                                        <p:cTn id="52" dur="1000" fill="hold"/>
                                        <p:tgtEl>
                                          <p:spTgt spid="16559"/>
                                        </p:tgtEl>
                                        <p:attrNameLst>
                                          <p:attrName>ppt_x</p:attrName>
                                        </p:attrNameLst>
                                      </p:cBhvr>
                                      <p:tavLst>
                                        <p:tav tm="100000">
                                          <p:val>
                                            <p:strVal val="#ppt_x"/>
                                          </p:val>
                                        </p:tav>
                                        <p:tav>
                                          <p:val>
                                            <p:strVal val="#ppt_x"/>
                                          </p:val>
                                        </p:tav>
                                      </p:tavLst>
                                    </p:anim>
                                    <p:anim calcmode="lin" valueType="num">
                                      <p:cBhvr additive="repl">
                                        <p:cTn id="53" dur="1000" fill="hold"/>
                                        <p:tgtEl>
                                          <p:spTgt spid="16559"/>
                                        </p:tgtEl>
                                        <p:attrNameLst>
                                          <p:attrName>ppt_y</p:attrName>
                                        </p:attrNameLst>
                                      </p:cBhvr>
                                      <p:tavLst>
                                        <p:tav tm="100000">
                                          <p:val>
                                            <p:strVal val="#ppt_y-.1"/>
                                          </p:val>
                                        </p:tav>
                                        <p:tav>
                                          <p:val>
                                            <p:strVal val="#ppt_y"/>
                                          </p:val>
                                        </p:tav>
                                      </p:tavLst>
                                    </p:anim>
                                  </p:childTnLst>
                                </p:cTn>
                              </p:par>
                              <p:par>
                                <p:cTn id="54" presetID="47" presetClass="entr" decel="100000" fill="hold" nodeType="withEffect">
                                  <p:stCondLst>
                                    <p:cond delay="0"/>
                                  </p:stCondLst>
                                  <p:childTnLst>
                                    <p:set>
                                      <p:cBhvr additive="repl">
                                        <p:cTn id="55" dur="1" fill="hold">
                                          <p:stCondLst>
                                            <p:cond delay="0"/>
                                          </p:stCondLst>
                                        </p:cTn>
                                        <p:tgtEl>
                                          <p:spTgt spid="16572"/>
                                        </p:tgtEl>
                                        <p:attrNameLst>
                                          <p:attrName>style.visibility</p:attrName>
                                        </p:attrNameLst>
                                      </p:cBhvr>
                                      <p:to>
                                        <p:strVal val="visible"/>
                                      </p:to>
                                    </p:set>
                                    <p:animEffect transition="in" filter="fade">
                                      <p:cBhvr additive="repl">
                                        <p:cTn id="56" dur="1000"/>
                                        <p:tgtEl>
                                          <p:spTgt spid="16572"/>
                                        </p:tgtEl>
                                      </p:cBhvr>
                                    </p:animEffect>
                                    <p:anim calcmode="lin" valueType="num">
                                      <p:cBhvr additive="repl">
                                        <p:cTn id="57" dur="1000" fill="hold"/>
                                        <p:tgtEl>
                                          <p:spTgt spid="16572"/>
                                        </p:tgtEl>
                                        <p:attrNameLst>
                                          <p:attrName>ppt_x</p:attrName>
                                        </p:attrNameLst>
                                      </p:cBhvr>
                                      <p:tavLst>
                                        <p:tav tm="100000">
                                          <p:val>
                                            <p:strVal val="#ppt_x"/>
                                          </p:val>
                                        </p:tav>
                                        <p:tav>
                                          <p:val>
                                            <p:strVal val="#ppt_x"/>
                                          </p:val>
                                        </p:tav>
                                      </p:tavLst>
                                    </p:anim>
                                    <p:anim calcmode="lin" valueType="num">
                                      <p:cBhvr additive="repl">
                                        <p:cTn id="58" dur="1000" fill="hold"/>
                                        <p:tgtEl>
                                          <p:spTgt spid="16572"/>
                                        </p:tgtEl>
                                        <p:attrNameLst>
                                          <p:attrName>ppt_y</p:attrName>
                                        </p:attrNameLst>
                                      </p:cBhvr>
                                      <p:tavLst>
                                        <p:tav tm="100000">
                                          <p:val>
                                            <p:strVal val="#ppt_y-.1"/>
                                          </p:val>
                                        </p:tav>
                                        <p:tav>
                                          <p:val>
                                            <p:strVal val="#ppt_y"/>
                                          </p:val>
                                        </p:tav>
                                      </p:tavLst>
                                    </p:anim>
                                  </p:childTnLst>
                                </p:cTn>
                              </p:par>
                              <p:par>
                                <p:cTn id="59" presetID="47" presetClass="entr" decel="100000" fill="hold" nodeType="withEffect">
                                  <p:stCondLst>
                                    <p:cond delay="0"/>
                                  </p:stCondLst>
                                  <p:childTnLst>
                                    <p:set>
                                      <p:cBhvr additive="repl">
                                        <p:cTn id="60" dur="1" fill="hold">
                                          <p:stCondLst>
                                            <p:cond delay="0"/>
                                          </p:stCondLst>
                                        </p:cTn>
                                        <p:tgtEl>
                                          <p:spTgt spid="16585"/>
                                        </p:tgtEl>
                                        <p:attrNameLst>
                                          <p:attrName>style.visibility</p:attrName>
                                        </p:attrNameLst>
                                      </p:cBhvr>
                                      <p:to>
                                        <p:strVal val="visible"/>
                                      </p:to>
                                    </p:set>
                                    <p:animEffect transition="in" filter="fade">
                                      <p:cBhvr additive="repl">
                                        <p:cTn id="61" dur="1000"/>
                                        <p:tgtEl>
                                          <p:spTgt spid="16585"/>
                                        </p:tgtEl>
                                      </p:cBhvr>
                                    </p:animEffect>
                                    <p:anim calcmode="lin" valueType="num">
                                      <p:cBhvr additive="repl">
                                        <p:cTn id="62" dur="1000" fill="hold"/>
                                        <p:tgtEl>
                                          <p:spTgt spid="16585"/>
                                        </p:tgtEl>
                                        <p:attrNameLst>
                                          <p:attrName>ppt_x</p:attrName>
                                        </p:attrNameLst>
                                      </p:cBhvr>
                                      <p:tavLst>
                                        <p:tav tm="100000">
                                          <p:val>
                                            <p:strVal val="#ppt_x"/>
                                          </p:val>
                                        </p:tav>
                                        <p:tav>
                                          <p:val>
                                            <p:strVal val="#ppt_x"/>
                                          </p:val>
                                        </p:tav>
                                      </p:tavLst>
                                    </p:anim>
                                    <p:anim calcmode="lin" valueType="num">
                                      <p:cBhvr additive="repl">
                                        <p:cTn id="63" dur="1000" fill="hold"/>
                                        <p:tgtEl>
                                          <p:spTgt spid="16585"/>
                                        </p:tgtEl>
                                        <p:attrNameLst>
                                          <p:attrName>ppt_y</p:attrName>
                                        </p:attrNameLst>
                                      </p:cBhvr>
                                      <p:tavLst>
                                        <p:tav tm="100000">
                                          <p:val>
                                            <p:strVal val="#ppt_y-.1"/>
                                          </p:val>
                                        </p:tav>
                                        <p:tav>
                                          <p:val>
                                            <p:strVal val="#ppt_y"/>
                                          </p:val>
                                        </p:tav>
                                      </p:tavLst>
                                    </p:anim>
                                  </p:childTnLst>
                                </p:cTn>
                              </p:par>
                              <p:par>
                                <p:cTn id="64" presetID="47" presetClass="entr" decel="100000" fill="hold" nodeType="withEffect">
                                  <p:stCondLst>
                                    <p:cond delay="0"/>
                                  </p:stCondLst>
                                  <p:childTnLst>
                                    <p:set>
                                      <p:cBhvr additive="repl">
                                        <p:cTn id="65" dur="1" fill="hold">
                                          <p:stCondLst>
                                            <p:cond delay="0"/>
                                          </p:stCondLst>
                                        </p:cTn>
                                        <p:tgtEl>
                                          <p:spTgt spid="16598"/>
                                        </p:tgtEl>
                                        <p:attrNameLst>
                                          <p:attrName>style.visibility</p:attrName>
                                        </p:attrNameLst>
                                      </p:cBhvr>
                                      <p:to>
                                        <p:strVal val="visible"/>
                                      </p:to>
                                    </p:set>
                                    <p:animEffect transition="in" filter="fade">
                                      <p:cBhvr additive="repl">
                                        <p:cTn id="66" dur="1000"/>
                                        <p:tgtEl>
                                          <p:spTgt spid="16598"/>
                                        </p:tgtEl>
                                      </p:cBhvr>
                                    </p:animEffect>
                                    <p:anim calcmode="lin" valueType="num">
                                      <p:cBhvr additive="repl">
                                        <p:cTn id="67" dur="1000" fill="hold"/>
                                        <p:tgtEl>
                                          <p:spTgt spid="16598"/>
                                        </p:tgtEl>
                                        <p:attrNameLst>
                                          <p:attrName>ppt_x</p:attrName>
                                        </p:attrNameLst>
                                      </p:cBhvr>
                                      <p:tavLst>
                                        <p:tav tm="100000">
                                          <p:val>
                                            <p:strVal val="#ppt_x"/>
                                          </p:val>
                                        </p:tav>
                                        <p:tav>
                                          <p:val>
                                            <p:strVal val="#ppt_x"/>
                                          </p:val>
                                        </p:tav>
                                      </p:tavLst>
                                    </p:anim>
                                    <p:anim calcmode="lin" valueType="num">
                                      <p:cBhvr additive="repl">
                                        <p:cTn id="68" dur="1000" fill="hold"/>
                                        <p:tgtEl>
                                          <p:spTgt spid="16598"/>
                                        </p:tgtEl>
                                        <p:attrNameLst>
                                          <p:attrName>ppt_y</p:attrName>
                                        </p:attrNameLst>
                                      </p:cBhvr>
                                      <p:tavLst>
                                        <p:tav tm="100000">
                                          <p:val>
                                            <p:strVal val="#ppt_y-.1"/>
                                          </p:val>
                                        </p:tav>
                                        <p:tav>
                                          <p:val>
                                            <p:strVal val="#ppt_y"/>
                                          </p:val>
                                        </p:tav>
                                      </p:tavLst>
                                    </p:anim>
                                  </p:childTnLst>
                                </p:cTn>
                              </p:par>
                              <p:par>
                                <p:cTn id="69" presetID="47" presetClass="entr" decel="100000" fill="hold" nodeType="withEffect">
                                  <p:stCondLst>
                                    <p:cond delay="0"/>
                                  </p:stCondLst>
                                  <p:childTnLst>
                                    <p:set>
                                      <p:cBhvr additive="repl">
                                        <p:cTn id="70" dur="1" fill="hold">
                                          <p:stCondLst>
                                            <p:cond delay="0"/>
                                          </p:stCondLst>
                                        </p:cTn>
                                        <p:tgtEl>
                                          <p:spTgt spid="16611"/>
                                        </p:tgtEl>
                                        <p:attrNameLst>
                                          <p:attrName>style.visibility</p:attrName>
                                        </p:attrNameLst>
                                      </p:cBhvr>
                                      <p:to>
                                        <p:strVal val="visible"/>
                                      </p:to>
                                    </p:set>
                                    <p:animEffect transition="in" filter="fade">
                                      <p:cBhvr additive="repl">
                                        <p:cTn id="71" dur="1000"/>
                                        <p:tgtEl>
                                          <p:spTgt spid="16611"/>
                                        </p:tgtEl>
                                      </p:cBhvr>
                                    </p:animEffect>
                                    <p:anim calcmode="lin" valueType="num">
                                      <p:cBhvr additive="repl">
                                        <p:cTn id="72" dur="1000" fill="hold"/>
                                        <p:tgtEl>
                                          <p:spTgt spid="16611"/>
                                        </p:tgtEl>
                                        <p:attrNameLst>
                                          <p:attrName>ppt_x</p:attrName>
                                        </p:attrNameLst>
                                      </p:cBhvr>
                                      <p:tavLst>
                                        <p:tav tm="100000">
                                          <p:val>
                                            <p:strVal val="#ppt_x"/>
                                          </p:val>
                                        </p:tav>
                                        <p:tav>
                                          <p:val>
                                            <p:strVal val="#ppt_x"/>
                                          </p:val>
                                        </p:tav>
                                      </p:tavLst>
                                    </p:anim>
                                    <p:anim calcmode="lin" valueType="num">
                                      <p:cBhvr additive="repl">
                                        <p:cTn id="73" dur="1000" fill="hold"/>
                                        <p:tgtEl>
                                          <p:spTgt spid="16611"/>
                                        </p:tgtEl>
                                        <p:attrNameLst>
                                          <p:attrName>ppt_y</p:attrName>
                                        </p:attrNameLst>
                                      </p:cBhvr>
                                      <p:tavLst>
                                        <p:tav tm="100000">
                                          <p:val>
                                            <p:strVal val="#ppt_y-.1"/>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443198"/>
          </a:xfrm>
        </p:spPr>
        <p:txBody>
          <a:bodyPr/>
          <a:lstStyle/>
          <a:p>
            <a:pPr algn="just"/>
            <a:r>
              <a:rPr lang="en-US" dirty="0"/>
              <a:t>An Introduction to Tile-Based Self-Assembly</a:t>
            </a:r>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Self-Assembly</a:t>
            </a:r>
            <a:endParaRPr lang="en-US" dirty="0"/>
          </a:p>
        </p:txBody>
      </p:sp>
      <p:sp>
        <p:nvSpPr>
          <p:cNvPr id="3" name="Content Placeholder 2"/>
          <p:cNvSpPr>
            <a:spLocks noGrp="1"/>
          </p:cNvSpPr>
          <p:nvPr>
            <p:ph idx="1"/>
          </p:nvPr>
        </p:nvSpPr>
        <p:spPr>
          <a:xfrm>
            <a:off x="114300" y="1143000"/>
            <a:ext cx="8915400" cy="3299365"/>
          </a:xfrm>
        </p:spPr>
        <p:txBody>
          <a:bodyPr/>
          <a:lstStyle/>
          <a:p>
            <a:pPr algn="just"/>
            <a:r>
              <a:rPr lang="en-US" dirty="0"/>
              <a:t>Self-assembly is the process by which a collection of relatively simple components, beginning in a </a:t>
            </a:r>
            <a:r>
              <a:rPr lang="en-US" dirty="0" smtClean="0"/>
              <a:t>disorganized state</a:t>
            </a:r>
            <a:r>
              <a:rPr lang="en-US" dirty="0"/>
              <a:t>, </a:t>
            </a:r>
            <a:r>
              <a:rPr lang="en-US" b="1" dirty="0"/>
              <a:t>spontaneously and without external guidance coalesce </a:t>
            </a:r>
            <a:r>
              <a:rPr lang="en-US" dirty="0"/>
              <a:t>to form more complex structures</a:t>
            </a:r>
            <a:r>
              <a:rPr lang="en-US" dirty="0" smtClean="0"/>
              <a:t>.</a:t>
            </a:r>
          </a:p>
          <a:p>
            <a:pPr marL="0" indent="0" algn="just">
              <a:buNone/>
            </a:pPr>
            <a:endParaRPr lang="en-US" dirty="0"/>
          </a:p>
          <a:p>
            <a:pPr algn="just"/>
            <a:r>
              <a:rPr lang="en-US" dirty="0" smtClean="0"/>
              <a:t>Examples : Atoms bind to form Molecules</a:t>
            </a:r>
            <a:endParaRPr lang="en-US" dirty="0"/>
          </a:p>
        </p:txBody>
      </p:sp>
    </p:spTree>
    <p:extLst>
      <p:ext uri="{BB962C8B-B14F-4D97-AF65-F5344CB8AC3E}">
        <p14:creationId xmlns:p14="http://schemas.microsoft.com/office/powerpoint/2010/main" val="4556234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Self-Assembly Model</a:t>
            </a:r>
            <a:endParaRPr lang="en-US" dirty="0"/>
          </a:p>
        </p:txBody>
      </p:sp>
      <p:sp>
        <p:nvSpPr>
          <p:cNvPr id="3" name="Content Placeholder 2"/>
          <p:cNvSpPr>
            <a:spLocks noGrp="1"/>
          </p:cNvSpPr>
          <p:nvPr>
            <p:ph idx="1"/>
          </p:nvPr>
        </p:nvSpPr>
        <p:spPr>
          <a:xfrm>
            <a:off x="114300" y="1295400"/>
            <a:ext cx="8915400" cy="4776692"/>
          </a:xfrm>
        </p:spPr>
        <p:txBody>
          <a:bodyPr/>
          <a:lstStyle/>
          <a:p>
            <a:pPr algn="just"/>
            <a:r>
              <a:rPr lang="en-US" dirty="0"/>
              <a:t>Constructive </a:t>
            </a:r>
            <a:r>
              <a:rPr lang="en-US" dirty="0" smtClean="0"/>
              <a:t>Model</a:t>
            </a:r>
          </a:p>
          <a:p>
            <a:pPr algn="just"/>
            <a:endParaRPr lang="en-US" dirty="0"/>
          </a:p>
          <a:p>
            <a:pPr algn="just"/>
            <a:r>
              <a:rPr lang="en-US" dirty="0" smtClean="0"/>
              <a:t>Models of Self Assembly:</a:t>
            </a:r>
          </a:p>
          <a:p>
            <a:pPr marL="514350" indent="-514350" algn="just">
              <a:buFont typeface="+mj-lt"/>
              <a:buAutoNum type="arabicPeriod"/>
            </a:pPr>
            <a:r>
              <a:rPr lang="en-US" dirty="0"/>
              <a:t> </a:t>
            </a:r>
            <a:r>
              <a:rPr lang="en-US" dirty="0" smtClean="0"/>
              <a:t>    Linear Self Assembly (</a:t>
            </a:r>
            <a:r>
              <a:rPr lang="en-US" dirty="0" err="1" smtClean="0"/>
              <a:t>Adleman</a:t>
            </a:r>
            <a:r>
              <a:rPr lang="en-US" dirty="0" smtClean="0"/>
              <a:t>)</a:t>
            </a:r>
          </a:p>
          <a:p>
            <a:pPr marL="514350" indent="-514350" algn="just">
              <a:buFont typeface="+mj-lt"/>
              <a:buAutoNum type="arabicPeriod"/>
            </a:pPr>
            <a:r>
              <a:rPr lang="en-US" dirty="0"/>
              <a:t> </a:t>
            </a:r>
            <a:r>
              <a:rPr lang="en-US" dirty="0" smtClean="0"/>
              <a:t>    Tile Assembly Model (</a:t>
            </a:r>
            <a:r>
              <a:rPr lang="en-US" dirty="0" err="1" smtClean="0"/>
              <a:t>Winfree</a:t>
            </a:r>
            <a:r>
              <a:rPr lang="en-US" dirty="0" smtClean="0"/>
              <a:t>)</a:t>
            </a:r>
          </a:p>
          <a:p>
            <a:pPr algn="just"/>
            <a:endParaRPr lang="en-US" dirty="0"/>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208950632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pPr algn="ctr"/>
            <a:r>
              <a:rPr lang="en-US" dirty="0" smtClean="0"/>
              <a:t>Comparison of 1D &amp; 2D Self Assembly</a:t>
            </a:r>
            <a:endParaRPr lang="en-US" dirty="0"/>
          </a:p>
        </p:txBody>
      </p:sp>
      <p:sp>
        <p:nvSpPr>
          <p:cNvPr id="3" name="Content Placeholder 2"/>
          <p:cNvSpPr>
            <a:spLocks noGrp="1"/>
          </p:cNvSpPr>
          <p:nvPr>
            <p:ph idx="1"/>
          </p:nvPr>
        </p:nvSpPr>
        <p:spPr>
          <a:xfrm>
            <a:off x="114300" y="2133600"/>
            <a:ext cx="8915400" cy="2068259"/>
          </a:xfrm>
        </p:spPr>
        <p:txBody>
          <a:bodyPr/>
          <a:lstStyle/>
          <a:p>
            <a:pPr marL="0" indent="0" algn="just">
              <a:buNone/>
            </a:pPr>
            <a:endParaRPr lang="en-US" dirty="0"/>
          </a:p>
          <a:p>
            <a:pPr algn="just"/>
            <a:endParaRPr lang="en-US" dirty="0" smtClean="0"/>
          </a:p>
          <a:p>
            <a:pPr algn="just"/>
            <a:endParaRPr lang="en-US" dirty="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11370"/>
              </p:ext>
            </p:extLst>
          </p:nvPr>
        </p:nvGraphicFramePr>
        <p:xfrm>
          <a:off x="990600" y="2286000"/>
          <a:ext cx="7391400" cy="2003786"/>
        </p:xfrm>
        <a:graphic>
          <a:graphicData uri="http://schemas.openxmlformats.org/drawingml/2006/table">
            <a:tbl>
              <a:tblPr firstRow="1" bandRow="1">
                <a:tableStyleId>{21E4AEA4-8DFA-4A89-87EB-49C32662AFE0}</a:tableStyleId>
              </a:tblPr>
              <a:tblGrid>
                <a:gridCol w="3814916"/>
                <a:gridCol w="3576484"/>
              </a:tblGrid>
              <a:tr h="609600">
                <a:tc>
                  <a:txBody>
                    <a:bodyPr/>
                    <a:lstStyle/>
                    <a:p>
                      <a:pPr algn="ctr"/>
                      <a:r>
                        <a:rPr lang="en-US" dirty="0" smtClean="0"/>
                        <a:t>1D Algorithmic Self-Assembly</a:t>
                      </a:r>
                      <a:endParaRPr lang="en-US" dirty="0"/>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dirty="0" smtClean="0"/>
                        <a:t>2D Algorithmic Self-Assembly</a:t>
                      </a:r>
                      <a:endParaRPr lang="en-US" dirty="0"/>
                    </a:p>
                  </a:txBody>
                  <a:tcPr anchor="ctr"/>
                </a:tc>
              </a:tr>
              <a:tr h="882751">
                <a:tc>
                  <a:txBody>
                    <a:bodyPr/>
                    <a:lstStyle/>
                    <a:p>
                      <a:pPr algn="l"/>
                      <a:r>
                        <a:rPr lang="en-US" dirty="0" smtClean="0"/>
                        <a:t>Only limited to</a:t>
                      </a:r>
                      <a:r>
                        <a:rPr lang="en-US" baseline="0" dirty="0" smtClean="0"/>
                        <a:t> simple computations</a:t>
                      </a:r>
                      <a:endParaRPr lang="en-US" dirty="0"/>
                    </a:p>
                  </a:txBody>
                  <a:tcPr anchor="ctr"/>
                </a:tc>
                <a:tc>
                  <a:txBody>
                    <a:bodyPr/>
                    <a:lstStyle/>
                    <a:p>
                      <a:pPr algn="l"/>
                      <a:r>
                        <a:rPr lang="en-US" dirty="0" smtClean="0"/>
                        <a:t>In addition to computation provides capabilities</a:t>
                      </a:r>
                      <a:r>
                        <a:rPr lang="en-US" baseline="0" dirty="0" smtClean="0"/>
                        <a:t> for construction.</a:t>
                      </a:r>
                      <a:endParaRPr lang="en-US" dirty="0"/>
                    </a:p>
                  </a:txBody>
                  <a:tcPr anchor="ctr"/>
                </a:tc>
              </a:tr>
              <a:tr h="511435">
                <a:tc>
                  <a:txBody>
                    <a:bodyPr/>
                    <a:lstStyle/>
                    <a:p>
                      <a:pPr algn="l"/>
                      <a:r>
                        <a:rPr lang="en-US" dirty="0" smtClean="0"/>
                        <a:t>Less</a:t>
                      </a:r>
                      <a:r>
                        <a:rPr lang="en-US" baseline="0" dirty="0" smtClean="0"/>
                        <a:t> Experimentally Challenging</a:t>
                      </a:r>
                      <a:endParaRPr lang="en-US" dirty="0"/>
                    </a:p>
                  </a:txBody>
                  <a:tcPr anchor="ctr"/>
                </a:tc>
                <a:tc>
                  <a:txBody>
                    <a:bodyPr/>
                    <a:lstStyle/>
                    <a:p>
                      <a:pPr algn="l"/>
                      <a:r>
                        <a:rPr lang="en-US" dirty="0" smtClean="0"/>
                        <a:t> More Experimentally Challenging</a:t>
                      </a:r>
                      <a:endParaRPr lang="en-US" dirty="0"/>
                    </a:p>
                  </a:txBody>
                  <a:tcPr anchor="ctr"/>
                </a:tc>
              </a:tr>
            </a:tbl>
          </a:graphicData>
        </a:graphic>
      </p:graphicFrame>
    </p:spTree>
    <p:extLst>
      <p:ext uri="{BB962C8B-B14F-4D97-AF65-F5344CB8AC3E}">
        <p14:creationId xmlns:p14="http://schemas.microsoft.com/office/powerpoint/2010/main" val="1525455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2 versions of Tile Assembly Model</a:t>
            </a:r>
            <a:endParaRPr lang="en-US" dirty="0"/>
          </a:p>
        </p:txBody>
      </p:sp>
      <p:sp>
        <p:nvSpPr>
          <p:cNvPr id="3" name="Content Placeholder 2"/>
          <p:cNvSpPr>
            <a:spLocks noGrp="1"/>
          </p:cNvSpPr>
          <p:nvPr>
            <p:ph idx="1"/>
          </p:nvPr>
        </p:nvSpPr>
        <p:spPr>
          <a:xfrm>
            <a:off x="114300" y="2133600"/>
            <a:ext cx="8915400" cy="2068259"/>
          </a:xfrm>
        </p:spPr>
        <p:txBody>
          <a:bodyPr/>
          <a:lstStyle/>
          <a:p>
            <a:pPr marL="0" indent="0" algn="just">
              <a:buNone/>
            </a:pPr>
            <a:endParaRPr lang="en-US" dirty="0"/>
          </a:p>
          <a:p>
            <a:pPr algn="just"/>
            <a:endParaRPr lang="en-US" dirty="0" smtClean="0"/>
          </a:p>
          <a:p>
            <a:pPr algn="just"/>
            <a:endParaRPr lang="en-US" dirty="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4146072"/>
              </p:ext>
            </p:extLst>
          </p:nvPr>
        </p:nvGraphicFramePr>
        <p:xfrm>
          <a:off x="990600" y="2286000"/>
          <a:ext cx="7391400" cy="2681071"/>
        </p:xfrm>
        <a:graphic>
          <a:graphicData uri="http://schemas.openxmlformats.org/drawingml/2006/table">
            <a:tbl>
              <a:tblPr firstRow="1" bandRow="1">
                <a:tableStyleId>{21E4AEA4-8DFA-4A89-87EB-49C32662AFE0}</a:tableStyleId>
              </a:tblPr>
              <a:tblGrid>
                <a:gridCol w="3733800"/>
                <a:gridCol w="3657600"/>
              </a:tblGrid>
              <a:tr h="609600">
                <a:tc>
                  <a:txBody>
                    <a:bodyPr/>
                    <a:lstStyle/>
                    <a:p>
                      <a:pPr algn="ctr"/>
                      <a:r>
                        <a:rPr lang="en-US" dirty="0" smtClean="0"/>
                        <a:t>abstract Tile Assembly Model (</a:t>
                      </a:r>
                      <a:r>
                        <a:rPr lang="en-US" dirty="0" err="1" smtClean="0"/>
                        <a:t>aTAM</a:t>
                      </a:r>
                      <a:r>
                        <a:rPr lang="en-US" dirty="0" smtClean="0"/>
                        <a:t>)</a:t>
                      </a:r>
                      <a:endParaRPr lang="en-US" dirty="0"/>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dirty="0" smtClean="0"/>
                        <a:t>Kinetic Tile Assembly Model (</a:t>
                      </a:r>
                      <a:r>
                        <a:rPr lang="en-US" dirty="0" err="1" smtClean="0"/>
                        <a:t>kTAM</a:t>
                      </a:r>
                      <a:r>
                        <a:rPr lang="en-US" dirty="0" smtClean="0"/>
                        <a:t>)</a:t>
                      </a:r>
                      <a:endParaRPr lang="en-US" dirty="0"/>
                    </a:p>
                  </a:txBody>
                  <a:tcPr anchor="ctr"/>
                </a:tc>
              </a:tr>
              <a:tr h="882751">
                <a:tc>
                  <a:txBody>
                    <a:bodyPr/>
                    <a:lstStyle/>
                    <a:p>
                      <a:pPr algn="l"/>
                      <a:r>
                        <a:rPr lang="en-US" dirty="0" smtClean="0"/>
                        <a:t>Provides a high level of abstraction</a:t>
                      </a:r>
                      <a:endParaRPr lang="en-US" dirty="0"/>
                    </a:p>
                  </a:txBody>
                  <a:tcPr anchor="ctr"/>
                </a:tc>
                <a:tc>
                  <a:txBody>
                    <a:bodyPr/>
                    <a:lstStyle/>
                    <a:p>
                      <a:pPr algn="l"/>
                      <a:r>
                        <a:rPr lang="en-US" dirty="0" smtClean="0"/>
                        <a:t>Injects more of physical reality of chemical kinetics</a:t>
                      </a:r>
                      <a:endParaRPr lang="en-US" dirty="0"/>
                    </a:p>
                  </a:txBody>
                  <a:tcPr anchor="ctr"/>
                </a:tc>
              </a:tr>
              <a:tr h="511435">
                <a:tc>
                  <a:txBody>
                    <a:bodyPr/>
                    <a:lstStyle/>
                    <a:p>
                      <a:pPr algn="l"/>
                      <a:r>
                        <a:rPr lang="en-US" dirty="0" smtClean="0"/>
                        <a:t>Ignores the possibility of errors</a:t>
                      </a:r>
                      <a:endParaRPr lang="en-US" dirty="0"/>
                    </a:p>
                  </a:txBody>
                  <a:tcPr anchor="ctr"/>
                </a:tc>
                <a:tc>
                  <a:txBody>
                    <a:bodyPr/>
                    <a:lstStyle/>
                    <a:p>
                      <a:pPr algn="l"/>
                      <a:r>
                        <a:rPr lang="en-US" dirty="0" smtClean="0"/>
                        <a:t>Allows for the study of causes of errors and potential mechanisms for detecting, preventing and/or</a:t>
                      </a:r>
                      <a:r>
                        <a:rPr lang="en-US" baseline="0" dirty="0" smtClean="0"/>
                        <a:t> correcting them</a:t>
                      </a:r>
                      <a:endParaRPr lang="en-US" dirty="0"/>
                    </a:p>
                  </a:txBody>
                  <a:tcPr anchor="ctr"/>
                </a:tc>
              </a:tr>
            </a:tbl>
          </a:graphicData>
        </a:graphic>
      </p:graphicFrame>
    </p:spTree>
    <p:extLst>
      <p:ext uri="{BB962C8B-B14F-4D97-AF65-F5344CB8AC3E}">
        <p14:creationId xmlns:p14="http://schemas.microsoft.com/office/powerpoint/2010/main" val="13288313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Wang Tiling</a:t>
            </a:r>
            <a:endParaRPr lang="en-US" dirty="0"/>
          </a:p>
        </p:txBody>
      </p:sp>
      <p:sp>
        <p:nvSpPr>
          <p:cNvPr id="3" name="Content Placeholder 2"/>
          <p:cNvSpPr>
            <a:spLocks noGrp="1"/>
          </p:cNvSpPr>
          <p:nvPr>
            <p:ph idx="1"/>
          </p:nvPr>
        </p:nvSpPr>
        <p:spPr>
          <a:xfrm>
            <a:off x="114300" y="1066800"/>
            <a:ext cx="8915400" cy="4481227"/>
          </a:xfrm>
        </p:spPr>
        <p:txBody>
          <a:bodyPr/>
          <a:lstStyle/>
          <a:p>
            <a:pPr marL="0" indent="0" algn="just">
              <a:buNone/>
            </a:pPr>
            <a:endParaRPr lang="en-US" dirty="0"/>
          </a:p>
          <a:p>
            <a:pPr algn="just"/>
            <a:r>
              <a:rPr lang="en-US" dirty="0" smtClean="0"/>
              <a:t>Wang tiles are equally sized, 2-D unit squares which have colors on each edge</a:t>
            </a:r>
          </a:p>
          <a:p>
            <a:pPr algn="just"/>
            <a:endParaRPr lang="en-US" dirty="0"/>
          </a:p>
          <a:p>
            <a:pPr algn="just"/>
            <a:r>
              <a:rPr lang="en-US" dirty="0" smtClean="0"/>
              <a:t>Tiles can be arranged side by side with edges aligned such that adjoining edges have matching colors  (</a:t>
            </a:r>
            <a:r>
              <a:rPr lang="en-US" b="1" dirty="0" smtClean="0"/>
              <a:t>without rotation or flipping</a:t>
            </a:r>
            <a:r>
              <a:rPr lang="en-US" dirty="0" smtClean="0"/>
              <a:t>)</a:t>
            </a:r>
          </a:p>
          <a:p>
            <a:pPr algn="just"/>
            <a:endParaRPr lang="en-US" dirty="0"/>
          </a:p>
          <a:p>
            <a:pPr algn="just"/>
            <a:endParaRPr lang="en-US" dirty="0"/>
          </a:p>
        </p:txBody>
      </p:sp>
    </p:spTree>
    <p:extLst>
      <p:ext uri="{BB962C8B-B14F-4D97-AF65-F5344CB8AC3E}">
        <p14:creationId xmlns:p14="http://schemas.microsoft.com/office/powerpoint/2010/main" val="3559262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err="1" smtClean="0"/>
              <a:t>aTAM</a:t>
            </a:r>
            <a:r>
              <a:rPr lang="en-US" dirty="0" smtClean="0"/>
              <a:t> Definition</a:t>
            </a:r>
            <a:endParaRPr lang="en-US" dirty="0"/>
          </a:p>
        </p:txBody>
      </p:sp>
      <p:sp>
        <p:nvSpPr>
          <p:cNvPr id="3" name="Content Placeholder 2"/>
          <p:cNvSpPr>
            <a:spLocks noGrp="1"/>
          </p:cNvSpPr>
          <p:nvPr>
            <p:ph idx="1"/>
          </p:nvPr>
        </p:nvSpPr>
        <p:spPr>
          <a:xfrm>
            <a:off x="114300" y="1143000"/>
            <a:ext cx="8915400" cy="5866221"/>
          </a:xfrm>
        </p:spPr>
        <p:txBody>
          <a:bodyPr/>
          <a:lstStyle/>
          <a:p>
            <a:pPr algn="just"/>
            <a:r>
              <a:rPr lang="en-US" sz="2800" dirty="0" err="1" smtClean="0"/>
              <a:t>aTAM</a:t>
            </a:r>
            <a:r>
              <a:rPr lang="en-US" sz="2800" dirty="0" smtClean="0"/>
              <a:t> is based on and is similar in </a:t>
            </a:r>
            <a:r>
              <a:rPr lang="en-US" sz="2800" dirty="0"/>
              <a:t>some aspect to Wang tiling </a:t>
            </a:r>
            <a:endParaRPr lang="en-US" sz="2800" dirty="0" smtClean="0"/>
          </a:p>
          <a:p>
            <a:pPr marL="0" indent="0" algn="just">
              <a:buNone/>
            </a:pPr>
            <a:endParaRPr lang="en-US" sz="2800" dirty="0" smtClean="0"/>
          </a:p>
          <a:p>
            <a:pPr algn="just"/>
            <a:r>
              <a:rPr lang="en-US" sz="2800" dirty="0" smtClean="0"/>
              <a:t>Initial assembly (</a:t>
            </a:r>
            <a:r>
              <a:rPr lang="en-US" sz="2800" b="1" dirty="0" smtClean="0"/>
              <a:t>seed</a:t>
            </a:r>
            <a:r>
              <a:rPr lang="en-US" sz="2800" dirty="0" smtClean="0"/>
              <a:t>) grows into a resultant structure</a:t>
            </a:r>
          </a:p>
          <a:p>
            <a:pPr marL="0" indent="0" algn="just">
              <a:buNone/>
            </a:pPr>
            <a:endParaRPr lang="en-US" sz="2800" dirty="0" smtClean="0"/>
          </a:p>
          <a:p>
            <a:pPr algn="just"/>
            <a:r>
              <a:rPr lang="en-US" sz="2800" dirty="0" smtClean="0"/>
              <a:t>Each colored edge is associated with a positive integer </a:t>
            </a:r>
            <a:r>
              <a:rPr lang="en-US" sz="2800" b="1" dirty="0" smtClean="0"/>
              <a:t>strength </a:t>
            </a:r>
            <a:r>
              <a:rPr lang="en-US" sz="2800" dirty="0" smtClean="0"/>
              <a:t>value</a:t>
            </a:r>
          </a:p>
          <a:p>
            <a:pPr marL="0" indent="0" algn="just">
              <a:buNone/>
            </a:pPr>
            <a:endParaRPr lang="en-US" sz="2800" dirty="0" smtClean="0"/>
          </a:p>
          <a:p>
            <a:pPr algn="just"/>
            <a:r>
              <a:rPr lang="en-US" sz="2800" dirty="0" smtClean="0"/>
              <a:t>Starting with preformed seed assembly , additional tiles can attach as long as the sum of the strengths of bonds meets a system wide threshold </a:t>
            </a:r>
            <a:r>
              <a:rPr lang="en-US" sz="2800" b="1" dirty="0" smtClean="0"/>
              <a:t>(temperature)</a:t>
            </a:r>
          </a:p>
          <a:p>
            <a:pPr algn="just"/>
            <a:endParaRPr lang="en-US" dirty="0" smtClean="0"/>
          </a:p>
          <a:p>
            <a:pPr algn="just"/>
            <a:endParaRPr lang="en-US" dirty="0"/>
          </a:p>
        </p:txBody>
      </p:sp>
    </p:spTree>
    <p:extLst>
      <p:ext uri="{BB962C8B-B14F-4D97-AF65-F5344CB8AC3E}">
        <p14:creationId xmlns:p14="http://schemas.microsoft.com/office/powerpoint/2010/main" val="42122443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err="1" smtClean="0"/>
              <a:t>aTAM</a:t>
            </a:r>
            <a:r>
              <a:rPr lang="en-US" dirty="0" smtClean="0"/>
              <a:t> Definition</a:t>
            </a:r>
            <a:endParaRPr lang="en-US" dirty="0"/>
          </a:p>
        </p:txBody>
      </p:sp>
      <p:sp>
        <p:nvSpPr>
          <p:cNvPr id="3" name="Content Placeholder 2"/>
          <p:cNvSpPr>
            <a:spLocks noGrp="1"/>
          </p:cNvSpPr>
          <p:nvPr>
            <p:ph idx="1"/>
          </p:nvPr>
        </p:nvSpPr>
        <p:spPr>
          <a:xfrm>
            <a:off x="114300" y="1143000"/>
            <a:ext cx="8915400" cy="5780044"/>
          </a:xfrm>
        </p:spPr>
        <p:txBody>
          <a:bodyPr/>
          <a:lstStyle/>
          <a:p>
            <a:pPr algn="just"/>
            <a:r>
              <a:rPr lang="en-US" sz="2800" dirty="0" smtClean="0"/>
              <a:t>An assembly is </a:t>
            </a:r>
            <a:r>
              <a:rPr lang="el-GR" sz="2800" b="1" dirty="0" smtClean="0">
                <a:latin typeface="Cambria Math" panose="02040503050406030204" pitchFamily="18" charset="0"/>
                <a:ea typeface="Cambria Math" panose="02040503050406030204" pitchFamily="18" charset="0"/>
              </a:rPr>
              <a:t>τ</a:t>
            </a:r>
            <a:r>
              <a:rPr lang="en-US" sz="2800" b="1" dirty="0" smtClean="0">
                <a:latin typeface="Cambria Math" panose="02040503050406030204" pitchFamily="18" charset="0"/>
                <a:ea typeface="Cambria Math" panose="02040503050406030204" pitchFamily="18" charset="0"/>
              </a:rPr>
              <a:t>-stable </a:t>
            </a:r>
            <a:r>
              <a:rPr lang="en-US" sz="2800" dirty="0" smtClean="0">
                <a:latin typeface="Cambria Math" panose="02040503050406030204" pitchFamily="18" charset="0"/>
                <a:ea typeface="Cambria Math" panose="02040503050406030204" pitchFamily="18" charset="0"/>
              </a:rPr>
              <a:t>if it cannot be broken up into smaller assemblies without breaking bonds of total strength </a:t>
            </a:r>
            <a:r>
              <a:rPr lang="en-US" sz="2800" dirty="0" err="1" smtClean="0">
                <a:latin typeface="Cambria Math" panose="02040503050406030204" pitchFamily="18" charset="0"/>
                <a:ea typeface="Cambria Math" panose="02040503050406030204" pitchFamily="18" charset="0"/>
              </a:rPr>
              <a:t>atleast</a:t>
            </a:r>
            <a:r>
              <a:rPr lang="en-US" sz="2800" dirty="0">
                <a:latin typeface="Cambria Math" panose="02040503050406030204" pitchFamily="18" charset="0"/>
                <a:ea typeface="Cambria Math" panose="02040503050406030204" pitchFamily="18" charset="0"/>
              </a:rPr>
              <a:t> </a:t>
            </a:r>
            <a:r>
              <a:rPr lang="el-GR" sz="2800" dirty="0">
                <a:latin typeface="Cambria Math" panose="02040503050406030204" pitchFamily="18" charset="0"/>
                <a:ea typeface="Cambria Math" panose="02040503050406030204" pitchFamily="18" charset="0"/>
              </a:rPr>
              <a:t>τ</a:t>
            </a:r>
            <a:endParaRPr lang="en-US" sz="2800" dirty="0" smtClean="0"/>
          </a:p>
          <a:p>
            <a:pPr marL="0" indent="0" algn="just">
              <a:buNone/>
            </a:pPr>
            <a:endParaRPr lang="en-US" sz="2800" dirty="0" smtClean="0"/>
          </a:p>
          <a:p>
            <a:pPr algn="just"/>
            <a:r>
              <a:rPr lang="en-US" sz="2800" dirty="0" smtClean="0"/>
              <a:t>Self-Assembly begins with a seed assembly </a:t>
            </a:r>
            <a:r>
              <a:rPr lang="el-GR" sz="2800" dirty="0" smtClean="0"/>
              <a:t>σ</a:t>
            </a:r>
            <a:r>
              <a:rPr lang="en-US" sz="2800" dirty="0" smtClean="0"/>
              <a:t> and proceeds asynchronously with tiles adsorbing one at a time to the existing assembly preserving the </a:t>
            </a:r>
            <a:r>
              <a:rPr lang="el-GR" sz="2800" dirty="0" smtClean="0">
                <a:latin typeface="Cambria Math" panose="02040503050406030204" pitchFamily="18" charset="0"/>
                <a:ea typeface="Cambria Math" panose="02040503050406030204" pitchFamily="18" charset="0"/>
              </a:rPr>
              <a:t>τ</a:t>
            </a:r>
            <a:r>
              <a:rPr lang="en-US" sz="2800" dirty="0" smtClean="0">
                <a:latin typeface="Cambria Math" panose="02040503050406030204" pitchFamily="18" charset="0"/>
                <a:ea typeface="Cambria Math" panose="02040503050406030204" pitchFamily="18" charset="0"/>
              </a:rPr>
              <a:t>-stability</a:t>
            </a:r>
          </a:p>
          <a:p>
            <a:pPr algn="just"/>
            <a:endParaRPr lang="en-US" sz="2800" b="1" dirty="0">
              <a:latin typeface="Cambria Math" panose="02040503050406030204" pitchFamily="18" charset="0"/>
              <a:ea typeface="Cambria Math" panose="02040503050406030204" pitchFamily="18" charset="0"/>
            </a:endParaRPr>
          </a:p>
          <a:p>
            <a:pPr algn="just"/>
            <a:r>
              <a:rPr lang="en-US" sz="2800" dirty="0" smtClean="0">
                <a:latin typeface="Cambria Math" panose="02040503050406030204" pitchFamily="18" charset="0"/>
                <a:ea typeface="Cambria Math" panose="02040503050406030204" pitchFamily="18" charset="0"/>
              </a:rPr>
              <a:t>An assembly is </a:t>
            </a:r>
            <a:r>
              <a:rPr lang="en-US" sz="2800" b="1" dirty="0" smtClean="0">
                <a:latin typeface="Cambria Math" panose="02040503050406030204" pitchFamily="18" charset="0"/>
                <a:ea typeface="Cambria Math" panose="02040503050406030204" pitchFamily="18" charset="0"/>
              </a:rPr>
              <a:t>terminal</a:t>
            </a:r>
            <a:r>
              <a:rPr lang="en-US" sz="2800" dirty="0" smtClean="0">
                <a:latin typeface="Cambria Math" panose="02040503050406030204" pitchFamily="18" charset="0"/>
                <a:ea typeface="Cambria Math" panose="02040503050406030204" pitchFamily="18" charset="0"/>
              </a:rPr>
              <a:t> , if no tile can be </a:t>
            </a:r>
            <a:r>
              <a:rPr lang="el-GR" sz="2800" dirty="0">
                <a:latin typeface="Cambria Math" panose="02040503050406030204" pitchFamily="18" charset="0"/>
                <a:ea typeface="Cambria Math" panose="02040503050406030204" pitchFamily="18" charset="0"/>
              </a:rPr>
              <a:t>τ</a:t>
            </a:r>
            <a:r>
              <a:rPr lang="en-US" sz="2800" dirty="0" smtClean="0">
                <a:latin typeface="Cambria Math" panose="02040503050406030204" pitchFamily="18" charset="0"/>
                <a:ea typeface="Cambria Math" panose="02040503050406030204" pitchFamily="18" charset="0"/>
              </a:rPr>
              <a:t>-stably added to it</a:t>
            </a:r>
            <a:endParaRPr lang="en-US" sz="2800" dirty="0">
              <a:latin typeface="Cambria Math" panose="02040503050406030204" pitchFamily="18" charset="0"/>
              <a:ea typeface="Cambria Math" panose="02040503050406030204" pitchFamily="18" charset="0"/>
            </a:endParaRPr>
          </a:p>
          <a:p>
            <a:pPr algn="just"/>
            <a:endParaRPr lang="en-US" sz="2800" dirty="0" smtClean="0"/>
          </a:p>
          <a:p>
            <a:pPr algn="just"/>
            <a:endParaRPr lang="en-US" dirty="0" smtClean="0"/>
          </a:p>
          <a:p>
            <a:pPr algn="just"/>
            <a:endParaRPr lang="en-US" dirty="0"/>
          </a:p>
        </p:txBody>
      </p:sp>
    </p:spTree>
    <p:extLst>
      <p:ext uri="{BB962C8B-B14F-4D97-AF65-F5344CB8AC3E}">
        <p14:creationId xmlns:p14="http://schemas.microsoft.com/office/powerpoint/2010/main" val="23202993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err="1" smtClean="0"/>
              <a:t>aTAM</a:t>
            </a:r>
            <a:r>
              <a:rPr lang="en-US" dirty="0" smtClean="0"/>
              <a:t> Definition</a:t>
            </a:r>
            <a:endParaRPr lang="en-US" dirty="0"/>
          </a:p>
        </p:txBody>
      </p:sp>
      <p:sp>
        <p:nvSpPr>
          <p:cNvPr id="3" name="Content Placeholder 2"/>
          <p:cNvSpPr>
            <a:spLocks noGrp="1"/>
          </p:cNvSpPr>
          <p:nvPr>
            <p:ph idx="1"/>
          </p:nvPr>
        </p:nvSpPr>
        <p:spPr>
          <a:xfrm>
            <a:off x="114300" y="1143000"/>
            <a:ext cx="8915400" cy="3416320"/>
          </a:xfrm>
        </p:spPr>
        <p:txBody>
          <a:bodyPr/>
          <a:lstStyle/>
          <a:p>
            <a:pPr algn="just"/>
            <a:r>
              <a:rPr lang="en-US" sz="2800" dirty="0" smtClean="0"/>
              <a:t>A Tile Assembly System (TAS) is an ordered triple                 			</a:t>
            </a:r>
          </a:p>
          <a:p>
            <a:pPr marL="0" indent="0" algn="just">
              <a:buNone/>
            </a:pPr>
            <a:r>
              <a:rPr lang="en-US" sz="2800" dirty="0">
                <a:latin typeface="Blackadder ITC" panose="04020505051007020D02" pitchFamily="82" charset="0"/>
              </a:rPr>
              <a:t>	</a:t>
            </a:r>
            <a:r>
              <a:rPr lang="en-US" sz="2800" dirty="0" smtClean="0">
                <a:latin typeface="Blackadder ITC" panose="04020505051007020D02" pitchFamily="82" charset="0"/>
              </a:rPr>
              <a:t>			T</a:t>
            </a:r>
            <a:r>
              <a:rPr lang="en-US" sz="2800" dirty="0" smtClean="0"/>
              <a:t> =(T,</a:t>
            </a:r>
            <a:r>
              <a:rPr lang="el-GR" sz="2800" dirty="0" smtClean="0"/>
              <a:t>σ</a:t>
            </a:r>
            <a:r>
              <a:rPr lang="el-GR"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a:t>
            </a:r>
            <a:r>
              <a:rPr lang="el-GR" sz="2800" dirty="0" smtClean="0">
                <a:latin typeface="Cambria Math" panose="02040503050406030204" pitchFamily="18" charset="0"/>
                <a:ea typeface="Cambria Math" panose="02040503050406030204" pitchFamily="18" charset="0"/>
              </a:rPr>
              <a:t>τ</a:t>
            </a:r>
            <a:r>
              <a:rPr lang="en-US" sz="2800" dirty="0" smtClean="0">
                <a:latin typeface="Cambria Math" panose="02040503050406030204" pitchFamily="18" charset="0"/>
                <a:ea typeface="Cambria Math" panose="02040503050406030204" pitchFamily="18" charset="0"/>
              </a:rPr>
              <a:t>)</a:t>
            </a:r>
            <a:endParaRPr lang="en-US" sz="2800" dirty="0">
              <a:latin typeface="Cambria Math" panose="02040503050406030204" pitchFamily="18" charset="0"/>
              <a:ea typeface="Cambria Math" panose="02040503050406030204" pitchFamily="18" charset="0"/>
            </a:endParaRPr>
          </a:p>
          <a:p>
            <a:pPr marL="0" indent="0" algn="just">
              <a:buNone/>
            </a:pPr>
            <a:endParaRPr lang="en-US" dirty="0" smtClean="0"/>
          </a:p>
          <a:p>
            <a:pPr algn="just"/>
            <a:r>
              <a:rPr lang="en-US" dirty="0" smtClean="0"/>
              <a:t>T – finite set of tile types </a:t>
            </a:r>
          </a:p>
          <a:p>
            <a:pPr algn="just"/>
            <a:r>
              <a:rPr lang="el-GR" dirty="0" smtClean="0"/>
              <a:t>σ</a:t>
            </a:r>
            <a:r>
              <a:rPr lang="en-US" dirty="0" smtClean="0"/>
              <a:t> – seed assembly</a:t>
            </a:r>
          </a:p>
          <a:p>
            <a:pPr algn="just"/>
            <a:r>
              <a:rPr lang="el-GR" dirty="0" smtClean="0">
                <a:latin typeface="Cambria Math" panose="02040503050406030204" pitchFamily="18" charset="0"/>
                <a:ea typeface="Cambria Math" panose="02040503050406030204" pitchFamily="18" charset="0"/>
              </a:rPr>
              <a:t>τ</a:t>
            </a:r>
            <a:r>
              <a:rPr lang="en-US" dirty="0" smtClean="0">
                <a:latin typeface="Cambria Math" panose="02040503050406030204" pitchFamily="18" charset="0"/>
                <a:ea typeface="Cambria Math" panose="02040503050406030204" pitchFamily="18" charset="0"/>
              </a:rPr>
              <a:t> – total strength for </a:t>
            </a:r>
            <a:r>
              <a:rPr lang="el-GR" dirty="0" smtClean="0">
                <a:latin typeface="Cambria Math" panose="02040503050406030204" pitchFamily="18" charset="0"/>
                <a:ea typeface="Cambria Math" panose="02040503050406030204" pitchFamily="18" charset="0"/>
              </a:rPr>
              <a:t>τ</a:t>
            </a:r>
            <a:r>
              <a:rPr lang="en-US" dirty="0" smtClean="0">
                <a:latin typeface="Cambria Math" panose="02040503050406030204" pitchFamily="18" charset="0"/>
                <a:ea typeface="Cambria Math" panose="02040503050406030204" pitchFamily="18" charset="0"/>
              </a:rPr>
              <a:t>-stability</a:t>
            </a:r>
            <a:endParaRPr lang="en-US" dirty="0"/>
          </a:p>
        </p:txBody>
      </p:sp>
    </p:spTree>
    <p:extLst>
      <p:ext uri="{BB962C8B-B14F-4D97-AF65-F5344CB8AC3E}">
        <p14:creationId xmlns:p14="http://schemas.microsoft.com/office/powerpoint/2010/main" val="31726512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cs typeface="Arial Unicode MS" panose="020B060402020202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cs typeface="Arial Unicode MS" panose="020B060402020202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7212</TotalTime>
  <Words>604</Words>
  <Application>Microsoft Office PowerPoint</Application>
  <PresentationFormat>On-screen Show (4:3)</PresentationFormat>
  <Paragraphs>147</Paragraphs>
  <Slides>16</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16</vt:i4>
      </vt:variant>
    </vt:vector>
  </HeadingPairs>
  <TitlesOfParts>
    <vt:vector size="28" baseType="lpstr">
      <vt:lpstr>Arial Unicode MS</vt:lpstr>
      <vt:lpstr>Arial</vt:lpstr>
      <vt:lpstr>Blackadder ITC</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Office Theme</vt:lpstr>
      <vt:lpstr>Self-Assembly Model</vt:lpstr>
      <vt:lpstr>Self-Assembly</vt:lpstr>
      <vt:lpstr>Self-Assembly Model</vt:lpstr>
      <vt:lpstr>Comparison of 1D &amp; 2D Self Assembly</vt:lpstr>
      <vt:lpstr>2 versions of Tile Assembly Model</vt:lpstr>
      <vt:lpstr>Wang Tiling</vt:lpstr>
      <vt:lpstr>aTAM Definition</vt:lpstr>
      <vt:lpstr>aTAM Definition</vt:lpstr>
      <vt:lpstr>aTAM Definition</vt:lpstr>
      <vt:lpstr>aTAM Tile Type Example</vt:lpstr>
      <vt:lpstr>aTAM v/s Wang Tiling</vt:lpstr>
      <vt:lpstr>aTAM Example</vt:lpstr>
      <vt:lpstr>aTAM Example</vt:lpstr>
      <vt:lpstr>aTAM Example</vt:lpstr>
      <vt:lpstr>Temperature 2 tile set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1441</cp:revision>
  <dcterms:created xsi:type="dcterms:W3CDTF">2016-05-11T06:01:51Z</dcterms:created>
  <dcterms:modified xsi:type="dcterms:W3CDTF">2017-09-04T14:07:18Z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