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notesSlides/notesSlide1.xml" ContentType="application/vnd.openxmlformats-officedocument.presentationml.notesSlide+xml"/>
  <Override PartName="/ppt/theme/themeOverride5.xml" ContentType="application/vnd.openxmlformats-officedocument.themeOverride+xml"/>
  <Override PartName="/ppt/notesSlides/notesSlide2.xml" ContentType="application/vnd.openxmlformats-officedocument.presentationml.notesSlide+xml"/>
  <Override PartName="/ppt/theme/themeOverride6.xml" ContentType="application/vnd.openxmlformats-officedocument.themeOverride+xml"/>
  <Override PartName="/ppt/notesSlides/notesSlide3.xml" ContentType="application/vnd.openxmlformats-officedocument.presentationml.notesSlide+xml"/>
  <Override PartName="/ppt/theme/themeOverride7.xml" ContentType="application/vnd.openxmlformats-officedocument.themeOverride+xml"/>
  <Override PartName="/ppt/theme/themeOverride8.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 id="2147483676" r:id="rId4"/>
  </p:sldMasterIdLst>
  <p:notesMasterIdLst>
    <p:notesMasterId r:id="rId14"/>
  </p:notesMasterIdLst>
  <p:handoutMasterIdLst>
    <p:handoutMasterId r:id="rId15"/>
  </p:handoutMasterIdLst>
  <p:sldIdLst>
    <p:sldId id="356" r:id="rId5"/>
    <p:sldId id="357" r:id="rId6"/>
    <p:sldId id="358" r:id="rId7"/>
    <p:sldId id="359" r:id="rId8"/>
    <p:sldId id="257" r:id="rId9"/>
    <p:sldId id="354" r:id="rId10"/>
    <p:sldId id="361" r:id="rId11"/>
    <p:sldId id="355" r:id="rId12"/>
    <p:sldId id="36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7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38" autoAdjust="0"/>
    <p:restoredTop sz="94434" autoAdjust="0"/>
  </p:normalViewPr>
  <p:slideViewPr>
    <p:cSldViewPr>
      <p:cViewPr varScale="1">
        <p:scale>
          <a:sx n="70" d="100"/>
          <a:sy n="70" d="100"/>
        </p:scale>
        <p:origin x="133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slideMaster" Target="slideMasters/slideMaster2.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3.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E58609-9C0A-4361-953D-2FB3C0BEB247}" type="datetimeFigureOut">
              <a:rPr lang="en-US" smtClean="0"/>
              <a:t>7/31/2017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DB7ABF-22F2-4BE9-93B3-D4DE4FA49BD0}" type="slidenum">
              <a:rPr lang="en-US" smtClean="0"/>
              <a:t>‹#›</a:t>
            </a:fld>
            <a:endParaRPr lang="en-US"/>
          </a:p>
        </p:txBody>
      </p:sp>
    </p:spTree>
    <p:extLst>
      <p:ext uri="{BB962C8B-B14F-4D97-AF65-F5344CB8AC3E}">
        <p14:creationId xmlns:p14="http://schemas.microsoft.com/office/powerpoint/2010/main" val="18676651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0F3E1A-F44A-4BDC-BFDE-3CE901F7CC0B}" type="datetimeFigureOut">
              <a:rPr lang="en-US" smtClean="0"/>
              <a:t>7/31/2017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BE1359-2DA2-4102-8E5F-3C314329F386}" type="slidenum">
              <a:rPr lang="en-US" smtClean="0"/>
              <a:t>‹#›</a:t>
            </a:fld>
            <a:endParaRPr lang="en-US"/>
          </a:p>
        </p:txBody>
      </p:sp>
    </p:spTree>
    <p:extLst>
      <p:ext uri="{BB962C8B-B14F-4D97-AF65-F5344CB8AC3E}">
        <p14:creationId xmlns:p14="http://schemas.microsoft.com/office/powerpoint/2010/main" val="2517829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7/31/2017 3:10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5</a:t>
            </a:fld>
            <a:endParaRPr lang="en-US" dirty="0"/>
          </a:p>
        </p:txBody>
      </p:sp>
    </p:spTree>
    <p:extLst>
      <p:ext uri="{BB962C8B-B14F-4D97-AF65-F5344CB8AC3E}">
        <p14:creationId xmlns:p14="http://schemas.microsoft.com/office/powerpoint/2010/main" val="1997124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Transition</a:t>
            </a:r>
            <a:r>
              <a:rPr lang="en-US" baseline="0" dirty="0" smtClean="0"/>
              <a:t> table for a NFA </a:t>
            </a:r>
          </a:p>
          <a:p>
            <a:pPr marL="228600" indent="-228600">
              <a:buAutoNum type="arabicParenR"/>
            </a:pPr>
            <a:r>
              <a:rPr lang="en-US" baseline="0" dirty="0" smtClean="0"/>
              <a:t>Extended Transition Function</a:t>
            </a:r>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58BE1359-2DA2-4102-8E5F-3C314329F386}" type="slidenum">
              <a:rPr lang="en-US" smtClean="0"/>
              <a:t>6</a:t>
            </a:fld>
            <a:endParaRPr lang="en-US"/>
          </a:p>
        </p:txBody>
      </p:sp>
    </p:spTree>
    <p:extLst>
      <p:ext uri="{BB962C8B-B14F-4D97-AF65-F5344CB8AC3E}">
        <p14:creationId xmlns:p14="http://schemas.microsoft.com/office/powerpoint/2010/main" val="427048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Transition</a:t>
            </a:r>
            <a:r>
              <a:rPr lang="en-US" baseline="0" dirty="0" smtClean="0"/>
              <a:t> table for a NFA </a:t>
            </a:r>
          </a:p>
          <a:p>
            <a:pPr marL="228600" indent="-228600">
              <a:buAutoNum type="arabicParenR"/>
            </a:pPr>
            <a:r>
              <a:rPr lang="en-US" baseline="0" dirty="0" smtClean="0"/>
              <a:t>Extended Transition Function</a:t>
            </a:r>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58BE1359-2DA2-4102-8E5F-3C314329F386}" type="slidenum">
              <a:rPr lang="en-US" smtClean="0"/>
              <a:t>7</a:t>
            </a:fld>
            <a:endParaRPr lang="en-US"/>
          </a:p>
        </p:txBody>
      </p:sp>
    </p:spTree>
    <p:extLst>
      <p:ext uri="{BB962C8B-B14F-4D97-AF65-F5344CB8AC3E}">
        <p14:creationId xmlns:p14="http://schemas.microsoft.com/office/powerpoint/2010/main" val="3035106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31 July 2017</a:t>
            </a:fld>
            <a:endParaRPr lang="en-US" dirty="0">
              <a:solidFill>
                <a:schemeClr val="bg1">
                  <a:lumMod val="75000"/>
                </a:scheme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31 July 2017</a:t>
            </a:fld>
            <a:endParaRPr lang="en-US" dirty="0">
              <a:solidFill>
                <a:srgbClr val="FFFFFF">
                  <a:lumMod val="75000"/>
                </a:srgb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05213758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
        <p:nvSpPr>
          <p:cNvPr id="6" name="TextBox 5"/>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31 July 2017</a:t>
            </a:fld>
            <a:endParaRPr lang="en-US" dirty="0">
              <a:solidFill>
                <a:srgbClr val="FFFFFF">
                  <a:lumMod val="75000"/>
                </a:srgbClr>
              </a:solidFill>
            </a:endParaRPr>
          </a:p>
        </p:txBody>
      </p:sp>
      <p:sp>
        <p:nvSpPr>
          <p:cNvPr id="8" name="TextBox 7"/>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08102741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31 July 2017</a:t>
            </a:fld>
            <a:endParaRPr lang="en-US" dirty="0">
              <a:solidFill>
                <a:srgbClr val="FFFFFF">
                  <a:lumMod val="75000"/>
                </a:srgbClr>
              </a:solidFill>
            </a:endParaRPr>
          </a:p>
        </p:txBody>
      </p:sp>
      <p:sp>
        <p:nvSpPr>
          <p:cNvPr id="7" name="TextBox 6"/>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46640383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31 July 2017</a:t>
            </a:fld>
            <a:endParaRPr lang="en-US" dirty="0">
              <a:solidFill>
                <a:srgbClr val="FFFFFF">
                  <a:lumMod val="75000"/>
                </a:srgb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358242229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09483500"/>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322018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
        <p:nvSpPr>
          <p:cNvPr id="6" name="TextBox 5"/>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31 July 2017</a:t>
            </a:fld>
            <a:endParaRPr lang="en-US" dirty="0">
              <a:solidFill>
                <a:schemeClr val="bg1">
                  <a:lumMod val="75000"/>
                </a:schemeClr>
              </a:solidFill>
            </a:endParaRPr>
          </a:p>
        </p:txBody>
      </p:sp>
      <p:sp>
        <p:nvSpPr>
          <p:cNvPr id="8" name="TextBox 7"/>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2"/>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31 July 2017</a:t>
            </a:fld>
            <a:endParaRPr lang="en-US" dirty="0">
              <a:solidFill>
                <a:srgbClr val="FFFFFF">
                  <a:lumMod val="75000"/>
                </a:srgbClr>
              </a:solidFill>
            </a:endParaRPr>
          </a:p>
        </p:txBody>
      </p:sp>
    </p:spTree>
    <p:extLst>
      <p:ext uri="{BB962C8B-B14F-4D97-AF65-F5344CB8AC3E}">
        <p14:creationId xmlns:p14="http://schemas.microsoft.com/office/powerpoint/2010/main" val="4171342429"/>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6999156"/>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455774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83492680"/>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extLst>
      <p:ext uri="{BB962C8B-B14F-4D97-AF65-F5344CB8AC3E}">
        <p14:creationId xmlns:p14="http://schemas.microsoft.com/office/powerpoint/2010/main" val="348216395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extLst>
      <p:ext uri="{BB962C8B-B14F-4D97-AF65-F5344CB8AC3E}">
        <p14:creationId xmlns:p14="http://schemas.microsoft.com/office/powerpoint/2010/main" val="74827634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31 July 2017</a:t>
            </a:fld>
            <a:endParaRPr lang="en-US" dirty="0">
              <a:solidFill>
                <a:schemeClr val="bg1">
                  <a:lumMod val="75000"/>
                </a:schemeClr>
              </a:solidFill>
            </a:endParaRPr>
          </a:p>
        </p:txBody>
      </p:sp>
      <p:sp>
        <p:nvSpPr>
          <p:cNvPr id="7" name="TextBox 6"/>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31 July 2017</a:t>
            </a:fld>
            <a:endParaRPr lang="en-US" dirty="0">
              <a:solidFill>
                <a:schemeClr val="bg1">
                  <a:lumMod val="75000"/>
                </a:scheme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2"/>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31 July 2017</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3.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2.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p:nvPicPr>
        <p:blipFill>
          <a:blip r:embed="rId14"/>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3"/>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p:nvPicPr>
        <p:blipFill>
          <a:blip r:embed="rId14"/>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4542279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4.xml"/><Relationship Id="rId1" Type="http://schemas.openxmlformats.org/officeDocument/2006/relationships/themeOverride" Target="../theme/themeOverride1.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2.xml"/><Relationship Id="rId5" Type="http://schemas.openxmlformats.org/officeDocument/2006/relationships/image" Target="../media/image7.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3.xml"/><Relationship Id="rId5" Type="http://schemas.openxmlformats.org/officeDocument/2006/relationships/image" Target="../media/image8.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hemeOverride" Target="../theme/themeOverride5.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1.png"/><Relationship Id="rId2" Type="http://schemas.openxmlformats.org/officeDocument/2006/relationships/slideLayout" Target="../slideLayouts/slideLayout4.xml"/><Relationship Id="rId1" Type="http://schemas.openxmlformats.org/officeDocument/2006/relationships/themeOverride" Target="../theme/themeOverride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8.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381000" y="230188"/>
                <a:ext cx="8382000" cy="702500"/>
              </a:xfrm>
            </p:spPr>
            <p:txBody>
              <a:bodyPr/>
              <a:lstStyle/>
              <a:p>
                <a:pPr algn="ctr"/>
                <a:r>
                  <a:rPr lang="en-US" dirty="0" smtClean="0"/>
                  <a:t>Extended Transition Function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e>
                    </m:acc>
                    <m:r>
                      <a:rPr lang="en-US" b="0" i="1" smtClean="0">
                        <a:latin typeface="Cambria Math" panose="02040503050406030204" pitchFamily="18" charset="0"/>
                      </a:rPr>
                      <m:t>)</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381000" y="230188"/>
                <a:ext cx="8382000" cy="702500"/>
              </a:xfrm>
              <a:blipFill rotWithShape="0">
                <a:blip r:embed="rId3"/>
                <a:stretch>
                  <a:fillRect t="-4348" b="-5217"/>
                </a:stretch>
              </a:blipFill>
            </p:spPr>
            <p:txBody>
              <a:bodyPr/>
              <a:lstStyle/>
              <a:p>
                <a:r>
                  <a:rPr lang="en-US">
                    <a:noFill/>
                  </a:rPr>
                  <a:t> </a:t>
                </a:r>
              </a:p>
            </p:txBody>
          </p:sp>
        </mc:Fallback>
      </mc:AlternateContent>
      <p:sp>
        <p:nvSpPr>
          <p:cNvPr id="3" name="Content Placeholder 2"/>
          <p:cNvSpPr>
            <a:spLocks noGrp="1"/>
          </p:cNvSpPr>
          <p:nvPr>
            <p:ph idx="1"/>
          </p:nvPr>
        </p:nvSpPr>
        <p:spPr>
          <a:xfrm>
            <a:off x="381000" y="1412875"/>
            <a:ext cx="8382000" cy="984885"/>
          </a:xfrm>
        </p:spPr>
        <p:txBody>
          <a:bodyPr/>
          <a:lstStyle/>
          <a:p>
            <a:endParaRPr lang="en-US" dirty="0" smtClean="0"/>
          </a:p>
          <a:p>
            <a:pPr marL="0" indent="0">
              <a:buNone/>
            </a:pPr>
            <a:endParaRPr lang="en-US" dirty="0"/>
          </a:p>
        </p:txBody>
      </p:sp>
      <mc:AlternateContent xmlns:mc="http://schemas.openxmlformats.org/markup-compatibility/2006" xmlns:a14="http://schemas.microsoft.com/office/drawing/2010/main">
        <mc:Choice Requires="a14">
          <p:sp>
            <p:nvSpPr>
              <p:cNvPr id="5" name="Content Placeholder 2"/>
              <p:cNvSpPr txBox="1">
                <a:spLocks/>
              </p:cNvSpPr>
              <p:nvPr/>
            </p:nvSpPr>
            <p:spPr>
              <a:xfrm>
                <a:off x="114300" y="1143000"/>
                <a:ext cx="8915400" cy="5866286"/>
              </a:xfrm>
              <a:prstGeom prst="rect">
                <a:avLst/>
              </a:prstGeom>
            </p:spPr>
            <p:txBody>
              <a:bodyPr vert="horz" lIns="0" tIns="0" rIns="0" bIns="0" rtlCol="0">
                <a:spAutoFit/>
              </a:bodyPr>
              <a:lstStyle>
                <a:lvl1pPr marL="396875" indent="-396875" algn="l" defTabSz="914363" rtl="0" eaLnBrk="1" latinLnBrk="0" hangingPunct="1">
                  <a:lnSpc>
                    <a:spcPct val="90000"/>
                  </a:lnSpc>
                  <a:spcBef>
                    <a:spcPct val="20000"/>
                  </a:spcBef>
                  <a:buFontTx/>
                  <a:buBlip>
                    <a:blip r:embed="rId4"/>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5"/>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5"/>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5"/>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5"/>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Tx/>
                  <a:buNone/>
                </a:pPr>
                <a:r>
                  <a:rPr lang="en-US" dirty="0" smtClean="0">
                    <a:solidFill>
                      <a:srgbClr val="000000"/>
                    </a:solidFill>
                  </a:rPr>
                  <a:t>Accepts a state and a string and returns a state.</a:t>
                </a:r>
              </a:p>
              <a:p>
                <a:pPr marL="0" indent="0" algn="just">
                  <a:buFontTx/>
                  <a:buNone/>
                </a:pPr>
                <a:r>
                  <a:rPr lang="en-US" dirty="0">
                    <a:solidFill>
                      <a:srgbClr val="000000"/>
                    </a:solidFill>
                  </a:rPr>
                  <a:t> </a:t>
                </a:r>
                <a:r>
                  <a:rPr lang="en-US" dirty="0" smtClean="0">
                    <a:solidFill>
                      <a:srgbClr val="000000"/>
                    </a:solidFill>
                  </a:rPr>
                  <a:t>                             </a:t>
                </a:r>
                <a14:m>
                  <m:oMath xmlns:m="http://schemas.openxmlformats.org/officeDocument/2006/math">
                    <m:acc>
                      <m:accPr>
                        <m:chr m:val="̂"/>
                        <m:ctrlPr>
                          <a:rPr lang="en-US" i="1" smtClean="0">
                            <a:solidFill>
                              <a:srgbClr val="000000"/>
                            </a:solidFill>
                            <a:latin typeface="Cambria Math" panose="02040503050406030204" pitchFamily="18" charset="0"/>
                          </a:rPr>
                        </m:ctrlPr>
                      </m:accPr>
                      <m:e>
                        <m:r>
                          <a:rPr lang="en-US" i="1" smtClean="0">
                            <a:solidFill>
                              <a:srgbClr val="000000"/>
                            </a:solidFill>
                            <a:latin typeface="Cambria Math" panose="02040503050406030204" pitchFamily="18" charset="0"/>
                            <a:ea typeface="Cambria Math" panose="02040503050406030204" pitchFamily="18" charset="0"/>
                          </a:rPr>
                          <m:t>𝜕</m:t>
                        </m:r>
                        <m:r>
                          <a:rPr lang="en-US" i="1" smtClean="0">
                            <a:solidFill>
                              <a:srgbClr val="000000"/>
                            </a:solidFill>
                            <a:latin typeface="Cambria Math" panose="02040503050406030204" pitchFamily="18" charset="0"/>
                            <a:ea typeface="Cambria Math" panose="02040503050406030204" pitchFamily="18" charset="0"/>
                          </a:rPr>
                          <m:t> </m:t>
                        </m:r>
                      </m:e>
                    </m:acc>
                  </m:oMath>
                </a14:m>
                <a:r>
                  <a:rPr lang="en-US" dirty="0" smtClean="0">
                    <a:solidFill>
                      <a:srgbClr val="000000"/>
                    </a:solidFill>
                  </a:rPr>
                  <a:t>(</a:t>
                </a:r>
                <a14:m>
                  <m:oMath xmlns:m="http://schemas.openxmlformats.org/officeDocument/2006/math">
                    <m:sSub>
                      <m:sSubPr>
                        <m:ctrlPr>
                          <a:rPr lang="en-US" i="1" dirty="0" smtClean="0">
                            <a:solidFill>
                              <a:srgbClr val="000000"/>
                            </a:solidFill>
                            <a:latin typeface="Cambria Math" panose="02040503050406030204" pitchFamily="18" charset="0"/>
                          </a:rPr>
                        </m:ctrlPr>
                      </m:sSubPr>
                      <m:e>
                        <m:r>
                          <a:rPr lang="en-US" i="1" dirty="0" smtClean="0">
                            <a:solidFill>
                              <a:srgbClr val="000000"/>
                            </a:solidFill>
                            <a:latin typeface="Cambria Math" panose="02040503050406030204" pitchFamily="18" charset="0"/>
                          </a:rPr>
                          <m:t>𝑞</m:t>
                        </m:r>
                      </m:e>
                      <m:sub>
                        <m:r>
                          <a:rPr lang="en-US" i="1" dirty="0" smtClean="0">
                            <a:solidFill>
                              <a:srgbClr val="000000"/>
                            </a:solidFill>
                            <a:latin typeface="Cambria Math" panose="02040503050406030204" pitchFamily="18" charset="0"/>
                          </a:rPr>
                          <m:t>0</m:t>
                        </m:r>
                      </m:sub>
                    </m:sSub>
                    <m:r>
                      <a:rPr lang="en-US" i="1" dirty="0" smtClean="0">
                        <a:solidFill>
                          <a:srgbClr val="000000"/>
                        </a:solidFill>
                        <a:latin typeface="Cambria Math" panose="02040503050406030204" pitchFamily="18" charset="0"/>
                      </a:rPr>
                      <m:t>, </m:t>
                    </m:r>
                    <m:r>
                      <a:rPr lang="en-US" i="1" dirty="0" smtClean="0">
                        <a:solidFill>
                          <a:srgbClr val="000000"/>
                        </a:solidFill>
                        <a:latin typeface="Cambria Math" panose="02040503050406030204" pitchFamily="18" charset="0"/>
                      </a:rPr>
                      <m:t>𝑤</m:t>
                    </m:r>
                    <m:r>
                      <a:rPr lang="en-US" i="1" dirty="0" smtClean="0">
                        <a:solidFill>
                          <a:srgbClr val="000000"/>
                        </a:solidFill>
                        <a:latin typeface="Cambria Math" panose="02040503050406030204" pitchFamily="18" charset="0"/>
                      </a:rPr>
                      <m:t>)=</m:t>
                    </m:r>
                    <m:r>
                      <a:rPr lang="en-US" i="1" dirty="0" smtClean="0">
                        <a:solidFill>
                          <a:srgbClr val="000000"/>
                        </a:solidFill>
                        <a:latin typeface="Cambria Math" panose="02040503050406030204" pitchFamily="18" charset="0"/>
                      </a:rPr>
                      <m:t>𝑞</m:t>
                    </m:r>
                    <m:r>
                      <a:rPr lang="en-US" i="1" dirty="0" smtClean="0">
                        <a:solidFill>
                          <a:srgbClr val="000000"/>
                        </a:solidFill>
                        <a:latin typeface="Cambria Math" panose="02040503050406030204" pitchFamily="18" charset="0"/>
                      </a:rPr>
                      <m:t> ∈</m:t>
                    </m:r>
                    <m:r>
                      <a:rPr lang="en-US" i="1" dirty="0" smtClean="0">
                        <a:solidFill>
                          <a:srgbClr val="000000"/>
                        </a:solidFill>
                        <a:latin typeface="Cambria Math" panose="02040503050406030204" pitchFamily="18" charset="0"/>
                        <a:ea typeface="Cambria Math" panose="02040503050406030204" pitchFamily="18" charset="0"/>
                      </a:rPr>
                      <m:t>𝑄</m:t>
                    </m:r>
                  </m:oMath>
                </a14:m>
                <a:endParaRPr lang="en-US" dirty="0" smtClean="0">
                  <a:solidFill>
                    <a:srgbClr val="000000"/>
                  </a:solidFill>
                </a:endParaRPr>
              </a:p>
              <a:p>
                <a:pPr marL="0" indent="0" algn="just">
                  <a:buFontTx/>
                  <a:buNone/>
                </a:pPr>
                <a:r>
                  <a:rPr lang="en-US" dirty="0" smtClean="0">
                    <a:solidFill>
                      <a:srgbClr val="000000"/>
                    </a:solidFill>
                  </a:rPr>
                  <a:t>Suppose w = </a:t>
                </a:r>
                <a:r>
                  <a:rPr lang="en-US" dirty="0" err="1" smtClean="0">
                    <a:solidFill>
                      <a:srgbClr val="000000"/>
                    </a:solidFill>
                  </a:rPr>
                  <a:t>xa</a:t>
                </a:r>
                <a:r>
                  <a:rPr lang="en-US" dirty="0" smtClean="0">
                    <a:solidFill>
                      <a:srgbClr val="000000"/>
                    </a:solidFill>
                  </a:rPr>
                  <a:t> where a is the last symbol of w and x is a string consisting of all symbols but the last, then</a:t>
                </a:r>
              </a:p>
              <a:p>
                <a:pPr marL="0" indent="0" algn="just">
                  <a:buFontTx/>
                  <a:buNone/>
                </a:pPr>
                <a14:m>
                  <m:oMath xmlns:m="http://schemas.openxmlformats.org/officeDocument/2006/math">
                    <m:r>
                      <a:rPr lang="en-US" i="1" smtClean="0">
                        <a:solidFill>
                          <a:srgbClr val="000000"/>
                        </a:solidFill>
                        <a:latin typeface="Cambria Math" panose="02040503050406030204" pitchFamily="18" charset="0"/>
                      </a:rPr>
                      <m:t>                             </m:t>
                    </m:r>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ea typeface="Cambria Math" panose="02040503050406030204" pitchFamily="18" charset="0"/>
                          </a:rPr>
                          <m:t>𝜕</m:t>
                        </m:r>
                        <m:r>
                          <a:rPr lang="en-US" i="1">
                            <a:solidFill>
                              <a:srgbClr val="000000"/>
                            </a:solidFill>
                            <a:latin typeface="Cambria Math" panose="02040503050406030204" pitchFamily="18" charset="0"/>
                            <a:ea typeface="Cambria Math" panose="02040503050406030204" pitchFamily="18" charset="0"/>
                          </a:rPr>
                          <m:t> </m:t>
                        </m:r>
                      </m:e>
                    </m:acc>
                  </m:oMath>
                </a14:m>
                <a:r>
                  <a:rPr lang="en-US" dirty="0">
                    <a:solidFill>
                      <a:srgbClr val="000000"/>
                    </a:solidFill>
                  </a:rPr>
                  <a:t>(</a:t>
                </a:r>
                <a14:m>
                  <m:oMath xmlns:m="http://schemas.openxmlformats.org/officeDocument/2006/math">
                    <m:sSub>
                      <m:sSubPr>
                        <m:ctrlPr>
                          <a:rPr lang="en-US" i="1" dirty="0">
                            <a:solidFill>
                              <a:srgbClr val="000000"/>
                            </a:solidFill>
                            <a:latin typeface="Cambria Math" panose="02040503050406030204" pitchFamily="18" charset="0"/>
                          </a:rPr>
                        </m:ctrlPr>
                      </m:sSubPr>
                      <m:e>
                        <m:r>
                          <a:rPr lang="en-US" i="1" dirty="0">
                            <a:solidFill>
                              <a:srgbClr val="000000"/>
                            </a:solidFill>
                            <a:latin typeface="Cambria Math" panose="02040503050406030204" pitchFamily="18" charset="0"/>
                          </a:rPr>
                          <m:t>𝑞</m:t>
                        </m:r>
                      </m:e>
                      <m:sub>
                        <m:r>
                          <a:rPr lang="en-US" i="1" dirty="0">
                            <a:solidFill>
                              <a:srgbClr val="000000"/>
                            </a:solidFill>
                            <a:latin typeface="Cambria Math" panose="02040503050406030204" pitchFamily="18" charset="0"/>
                          </a:rPr>
                          <m:t>0</m:t>
                        </m:r>
                      </m:sub>
                    </m:sSub>
                    <m:r>
                      <a:rPr lang="en-US" i="1" dirty="0">
                        <a:solidFill>
                          <a:srgbClr val="000000"/>
                        </a:solidFill>
                        <a:latin typeface="Cambria Math" panose="02040503050406030204" pitchFamily="18" charset="0"/>
                      </a:rPr>
                      <m:t>, </m:t>
                    </m:r>
                    <m:r>
                      <a:rPr lang="en-US" i="1" dirty="0">
                        <a:solidFill>
                          <a:srgbClr val="000000"/>
                        </a:solidFill>
                        <a:latin typeface="Cambria Math" panose="02040503050406030204" pitchFamily="18" charset="0"/>
                      </a:rPr>
                      <m:t>𝑤</m:t>
                    </m:r>
                    <m:r>
                      <a:rPr lang="en-US" i="1" dirty="0">
                        <a:solidFill>
                          <a:srgbClr val="000000"/>
                        </a:solidFill>
                        <a:latin typeface="Cambria Math" panose="02040503050406030204" pitchFamily="18" charset="0"/>
                      </a:rPr>
                      <m:t>)=</m:t>
                    </m:r>
                    <m:r>
                      <m:rPr>
                        <m:sty m:val="p"/>
                      </m:rPr>
                      <a:rPr lang="el-GR" i="1" dirty="0" smtClean="0">
                        <a:solidFill>
                          <a:srgbClr val="000000"/>
                        </a:solidFill>
                        <a:latin typeface="Cambria Math" panose="02040503050406030204" pitchFamily="18" charset="0"/>
                        <a:ea typeface="Cambria Math" panose="02040503050406030204" pitchFamily="18" charset="0"/>
                      </a:rPr>
                      <m:t>δ</m:t>
                    </m:r>
                    <m:d>
                      <m:dPr>
                        <m:ctrlPr>
                          <a:rPr lang="en-US" i="1" dirty="0" smtClean="0">
                            <a:solidFill>
                              <a:srgbClr val="000000"/>
                            </a:solidFill>
                            <a:latin typeface="Cambria Math" panose="02040503050406030204" pitchFamily="18" charset="0"/>
                            <a:ea typeface="Cambria Math" panose="02040503050406030204" pitchFamily="18" charset="0"/>
                          </a:rPr>
                        </m:ctrlPr>
                      </m:dPr>
                      <m:e>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ea typeface="Cambria Math" panose="02040503050406030204" pitchFamily="18" charset="0"/>
                              </a:rPr>
                              <m:t>𝜕</m:t>
                            </m:r>
                            <m:r>
                              <a:rPr lang="en-US" i="1">
                                <a:solidFill>
                                  <a:srgbClr val="000000"/>
                                </a:solidFill>
                                <a:latin typeface="Cambria Math" panose="02040503050406030204" pitchFamily="18" charset="0"/>
                                <a:ea typeface="Cambria Math" panose="02040503050406030204" pitchFamily="18" charset="0"/>
                              </a:rPr>
                              <m:t> </m:t>
                            </m:r>
                          </m:e>
                        </m:acc>
                        <m:r>
                          <m:rPr>
                            <m:nor/>
                          </m:rPr>
                          <a:rPr lang="en-US" dirty="0">
                            <a:solidFill>
                              <a:srgbClr val="000000"/>
                            </a:solidFill>
                          </a:rPr>
                          <m:t>(</m:t>
                        </m:r>
                        <m:sSub>
                          <m:sSubPr>
                            <m:ctrlPr>
                              <a:rPr lang="en-US" i="1" dirty="0">
                                <a:solidFill>
                                  <a:srgbClr val="000000"/>
                                </a:solidFill>
                                <a:latin typeface="Cambria Math" panose="02040503050406030204" pitchFamily="18" charset="0"/>
                              </a:rPr>
                            </m:ctrlPr>
                          </m:sSubPr>
                          <m:e>
                            <m:r>
                              <a:rPr lang="en-US" i="1" dirty="0">
                                <a:solidFill>
                                  <a:srgbClr val="000000"/>
                                </a:solidFill>
                                <a:latin typeface="Cambria Math" panose="02040503050406030204" pitchFamily="18" charset="0"/>
                              </a:rPr>
                              <m:t>𝑞</m:t>
                            </m:r>
                          </m:e>
                          <m:sub>
                            <m:r>
                              <a:rPr lang="en-US" i="1" dirty="0">
                                <a:solidFill>
                                  <a:srgbClr val="000000"/>
                                </a:solidFill>
                                <a:latin typeface="Cambria Math" panose="02040503050406030204" pitchFamily="18" charset="0"/>
                              </a:rPr>
                              <m:t>0</m:t>
                            </m:r>
                          </m:sub>
                        </m:sSub>
                        <m:r>
                          <a:rPr lang="en-US" i="1" dirty="0">
                            <a:solidFill>
                              <a:srgbClr val="000000"/>
                            </a:solidFill>
                            <a:latin typeface="Cambria Math" panose="02040503050406030204" pitchFamily="18" charset="0"/>
                          </a:rPr>
                          <m:t>, </m:t>
                        </m:r>
                        <m:r>
                          <a:rPr lang="en-US" i="1" dirty="0" smtClean="0">
                            <a:solidFill>
                              <a:srgbClr val="000000"/>
                            </a:solidFill>
                            <a:latin typeface="Cambria Math" panose="02040503050406030204" pitchFamily="18" charset="0"/>
                          </a:rPr>
                          <m:t>𝑥</m:t>
                        </m:r>
                        <m:r>
                          <a:rPr lang="en-US" i="1" dirty="0" smtClean="0">
                            <a:solidFill>
                              <a:srgbClr val="000000"/>
                            </a:solidFill>
                            <a:latin typeface="Cambria Math" panose="02040503050406030204" pitchFamily="18" charset="0"/>
                          </a:rPr>
                          <m:t>),</m:t>
                        </m:r>
                        <m:r>
                          <a:rPr lang="en-US" i="1" dirty="0" smtClean="0">
                            <a:solidFill>
                              <a:srgbClr val="000000"/>
                            </a:solidFill>
                            <a:latin typeface="Cambria Math" panose="02040503050406030204" pitchFamily="18" charset="0"/>
                          </a:rPr>
                          <m:t>𝑎</m:t>
                        </m:r>
                      </m:e>
                    </m:d>
                  </m:oMath>
                </a14:m>
                <a:endParaRPr lang="en-US" dirty="0" smtClean="0">
                  <a:solidFill>
                    <a:srgbClr val="000000"/>
                  </a:solidFill>
                </a:endParaRPr>
              </a:p>
              <a:p>
                <a:pPr marL="0" indent="0" algn="just">
                  <a:buFontTx/>
                  <a:buNone/>
                </a:pPr>
                <a:endParaRPr lang="en-US" dirty="0">
                  <a:solidFill>
                    <a:srgbClr val="000000"/>
                  </a:solidFill>
                </a:endParaRPr>
              </a:p>
              <a:p>
                <a:pPr marL="0" indent="0" algn="just">
                  <a:buFontTx/>
                  <a:buNone/>
                </a:pPr>
                <a:r>
                  <a:rPr lang="en-US" b="1" u="sng" dirty="0" smtClean="0">
                    <a:solidFill>
                      <a:srgbClr val="000000"/>
                    </a:solidFill>
                  </a:rPr>
                  <a:t>Note:</a:t>
                </a:r>
                <a:r>
                  <a:rPr lang="en-US" b="1" dirty="0" smtClean="0">
                    <a:solidFill>
                      <a:srgbClr val="000000"/>
                    </a:solidFill>
                  </a:rPr>
                  <a:t>          </a:t>
                </a:r>
                <a14:m>
                  <m:oMath xmlns:m="http://schemas.openxmlformats.org/officeDocument/2006/math">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ea typeface="Cambria Math" panose="02040503050406030204" pitchFamily="18" charset="0"/>
                          </a:rPr>
                          <m:t>𝜕</m:t>
                        </m:r>
                        <m:r>
                          <a:rPr lang="en-US" i="1">
                            <a:solidFill>
                              <a:srgbClr val="000000"/>
                            </a:solidFill>
                            <a:latin typeface="Cambria Math" panose="02040503050406030204" pitchFamily="18" charset="0"/>
                            <a:ea typeface="Cambria Math" panose="02040503050406030204" pitchFamily="18" charset="0"/>
                          </a:rPr>
                          <m:t> </m:t>
                        </m:r>
                      </m:e>
                    </m:acc>
                  </m:oMath>
                </a14:m>
                <a:r>
                  <a:rPr lang="en-US" dirty="0">
                    <a:solidFill>
                      <a:srgbClr val="000000"/>
                    </a:solidFill>
                  </a:rPr>
                  <a:t>(</a:t>
                </a:r>
                <a:r>
                  <a:rPr lang="en-US" dirty="0" smtClean="0">
                    <a:solidFill>
                      <a:srgbClr val="000000"/>
                    </a:solidFill>
                  </a:rPr>
                  <a:t>q</a:t>
                </a:r>
                <a14:m>
                  <m:oMath xmlns:m="http://schemas.openxmlformats.org/officeDocument/2006/math">
                    <m:r>
                      <a:rPr lang="en-US" i="1" dirty="0">
                        <a:solidFill>
                          <a:srgbClr val="000000"/>
                        </a:solidFill>
                        <a:latin typeface="Cambria Math" panose="02040503050406030204" pitchFamily="18" charset="0"/>
                      </a:rPr>
                      <m:t>,</m:t>
                    </m:r>
                    <m:r>
                      <a:rPr lang="en-US" i="1" dirty="0">
                        <a:solidFill>
                          <a:srgbClr val="000000"/>
                        </a:solidFill>
                        <a:latin typeface="Cambria Math" panose="02040503050406030204" pitchFamily="18" charset="0"/>
                        <a:ea typeface="Cambria Math" panose="02040503050406030204" pitchFamily="18" charset="0"/>
                      </a:rPr>
                      <m:t>∈</m:t>
                    </m:r>
                    <m:r>
                      <a:rPr lang="en-US" i="1" dirty="0">
                        <a:solidFill>
                          <a:srgbClr val="000000"/>
                        </a:solidFill>
                        <a:latin typeface="Cambria Math" panose="02040503050406030204" pitchFamily="18" charset="0"/>
                      </a:rPr>
                      <m:t>)=</m:t>
                    </m:r>
                  </m:oMath>
                </a14:m>
                <a:r>
                  <a:rPr lang="en-US" dirty="0" smtClean="0">
                    <a:solidFill>
                      <a:srgbClr val="000000"/>
                    </a:solidFill>
                  </a:rPr>
                  <a:t> q</a:t>
                </a:r>
                <a:endParaRPr lang="en-US" dirty="0">
                  <a:solidFill>
                    <a:srgbClr val="000000"/>
                  </a:solidFill>
                </a:endParaRPr>
              </a:p>
              <a:p>
                <a:pPr marL="0" indent="0" algn="just">
                  <a:buFontTx/>
                  <a:buNone/>
                </a:pPr>
                <a:endParaRPr lang="en-US" dirty="0" smtClean="0">
                  <a:solidFill>
                    <a:srgbClr val="000000"/>
                  </a:solidFill>
                </a:endParaRPr>
              </a:p>
              <a:p>
                <a:pPr marL="0" indent="0" algn="just">
                  <a:buFontTx/>
                  <a:buNone/>
                </a:pPr>
                <a:endParaRPr lang="en-US" dirty="0" smtClean="0">
                  <a:solidFill>
                    <a:srgbClr val="000000"/>
                  </a:solidFill>
                </a:endParaRPr>
              </a:p>
              <a:p>
                <a:pPr marL="0" indent="0" algn="just">
                  <a:buFontTx/>
                  <a:buNone/>
                </a:pPr>
                <a:endParaRPr lang="en-US" dirty="0" smtClean="0">
                  <a:solidFill>
                    <a:srgbClr val="000000"/>
                  </a:solidFill>
                </a:endParaRPr>
              </a:p>
              <a:p>
                <a:pPr marL="0" indent="0" algn="just">
                  <a:buFontTx/>
                  <a:buNone/>
                </a:pPr>
                <a:r>
                  <a:rPr lang="en-US" dirty="0" smtClean="0">
                    <a:solidFill>
                      <a:srgbClr val="000000"/>
                    </a:solidFill>
                  </a:rPr>
                  <a:t>    </a:t>
                </a:r>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114300" y="1143000"/>
                <a:ext cx="8915400" cy="5866286"/>
              </a:xfrm>
              <a:prstGeom prst="rect">
                <a:avLst/>
              </a:prstGeom>
              <a:blipFill rotWithShape="0">
                <a:blip r:embed="rId6"/>
                <a:stretch>
                  <a:fillRect l="-2804" t="-3015" r="-2804"/>
                </a:stretch>
              </a:blipFill>
            </p:spPr>
            <p:txBody>
              <a:bodyPr/>
              <a:lstStyle/>
              <a:p>
                <a:r>
                  <a:rPr lang="en-US">
                    <a:noFill/>
                  </a:rPr>
                  <a:t> </a:t>
                </a:r>
              </a:p>
            </p:txBody>
          </p:sp>
        </mc:Fallback>
      </mc:AlternateContent>
    </p:spTree>
    <p:extLst>
      <p:ext uri="{BB962C8B-B14F-4D97-AF65-F5344CB8AC3E}">
        <p14:creationId xmlns:p14="http://schemas.microsoft.com/office/powerpoint/2010/main" val="314974335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Deterministic Finite Automata</a:t>
            </a:r>
            <a:endParaRPr lang="en-US" dirty="0"/>
          </a:p>
        </p:txBody>
      </p:sp>
      <mc:AlternateContent xmlns:mc="http://schemas.openxmlformats.org/markup-compatibility/2006" xmlns:a14="http://schemas.microsoft.com/office/drawing/2010/main">
        <mc:Choice Requires="a14">
          <p:sp>
            <p:nvSpPr>
              <p:cNvPr id="5" name="Content Placeholder 2"/>
              <p:cNvSpPr txBox="1">
                <a:spLocks/>
              </p:cNvSpPr>
              <p:nvPr/>
            </p:nvSpPr>
            <p:spPr>
              <a:xfrm>
                <a:off x="206991" y="1524000"/>
                <a:ext cx="8915400" cy="3182281"/>
              </a:xfrm>
              <a:prstGeom prst="rect">
                <a:avLst/>
              </a:prstGeom>
            </p:spPr>
            <p:txBody>
              <a:bodyPr vert="horz"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Tx/>
                  <a:buNone/>
                </a:pPr>
                <a:r>
                  <a:rPr lang="en-US" dirty="0" smtClean="0">
                    <a:solidFill>
                      <a:srgbClr val="000000"/>
                    </a:solidFill>
                  </a:rPr>
                  <a:t>Design a DFA to accept the language </a:t>
                </a:r>
              </a:p>
              <a:p>
                <a:pPr marL="0" indent="0" algn="just">
                  <a:buFontTx/>
                  <a:buNone/>
                </a:pPr>
                <a:r>
                  <a:rPr lang="en-US" b="1" dirty="0">
                    <a:solidFill>
                      <a:srgbClr val="000000"/>
                    </a:solidFill>
                  </a:rPr>
                  <a:t> </a:t>
                </a:r>
                <a:r>
                  <a:rPr lang="en-US" b="1" dirty="0" smtClean="0">
                    <a:solidFill>
                      <a:srgbClr val="000000"/>
                    </a:solidFill>
                  </a:rPr>
                  <a:t>      L = { w | w is even length and begins with 01 }</a:t>
                </a:r>
              </a:p>
              <a:p>
                <a:pPr marL="0" indent="0" algn="just">
                  <a:buFontTx/>
                  <a:buNone/>
                </a:pPr>
                <a:r>
                  <a:rPr lang="en-US" dirty="0" smtClean="0">
                    <a:solidFill>
                      <a:srgbClr val="000000"/>
                    </a:solidFill>
                  </a:rPr>
                  <a:t>Compute </a:t>
                </a:r>
                <a14:m>
                  <m:oMath xmlns:m="http://schemas.openxmlformats.org/officeDocument/2006/math">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ea typeface="Cambria Math" panose="02040503050406030204" pitchFamily="18" charset="0"/>
                          </a:rPr>
                          <m:t>𝜕</m:t>
                        </m:r>
                        <m:r>
                          <a:rPr lang="en-US" i="1">
                            <a:solidFill>
                              <a:srgbClr val="000000"/>
                            </a:solidFill>
                            <a:latin typeface="Cambria Math" panose="02040503050406030204" pitchFamily="18" charset="0"/>
                            <a:ea typeface="Cambria Math" panose="02040503050406030204" pitchFamily="18" charset="0"/>
                          </a:rPr>
                          <m:t> </m:t>
                        </m:r>
                      </m:e>
                    </m:acc>
                  </m:oMath>
                </a14:m>
                <a:r>
                  <a:rPr lang="en-US" dirty="0">
                    <a:solidFill>
                      <a:srgbClr val="000000"/>
                    </a:solidFill>
                  </a:rPr>
                  <a:t>(</a:t>
                </a:r>
                <a14:m>
                  <m:oMath xmlns:m="http://schemas.openxmlformats.org/officeDocument/2006/math">
                    <m:sSub>
                      <m:sSubPr>
                        <m:ctrlPr>
                          <a:rPr lang="en-US" i="1" dirty="0" smtClean="0">
                            <a:solidFill>
                              <a:srgbClr val="000000"/>
                            </a:solidFill>
                            <a:latin typeface="Cambria Math" panose="02040503050406030204" pitchFamily="18" charset="0"/>
                          </a:rPr>
                        </m:ctrlPr>
                      </m:sSubPr>
                      <m:e>
                        <m:r>
                          <a:rPr lang="en-US" i="1" dirty="0" smtClean="0">
                            <a:solidFill>
                              <a:srgbClr val="000000"/>
                            </a:solidFill>
                            <a:latin typeface="Cambria Math" panose="02040503050406030204" pitchFamily="18" charset="0"/>
                          </a:rPr>
                          <m:t>𝑞</m:t>
                        </m:r>
                      </m:e>
                      <m:sub>
                        <m:r>
                          <a:rPr lang="en-US" i="1" dirty="0" smtClean="0">
                            <a:solidFill>
                              <a:srgbClr val="000000"/>
                            </a:solidFill>
                            <a:latin typeface="Cambria Math" panose="02040503050406030204" pitchFamily="18" charset="0"/>
                          </a:rPr>
                          <m:t>0</m:t>
                        </m:r>
                      </m:sub>
                    </m:sSub>
                    <m:r>
                      <a:rPr lang="en-US" i="1" dirty="0">
                        <a:solidFill>
                          <a:srgbClr val="000000"/>
                        </a:solidFill>
                        <a:latin typeface="Cambria Math" panose="02040503050406030204" pitchFamily="18" charset="0"/>
                      </a:rPr>
                      <m:t>,</m:t>
                    </m:r>
                    <m:r>
                      <a:rPr lang="en-US" i="1" dirty="0" smtClean="0">
                        <a:solidFill>
                          <a:srgbClr val="000000"/>
                        </a:solidFill>
                        <a:latin typeface="Cambria Math" panose="02040503050406030204" pitchFamily="18" charset="0"/>
                      </a:rPr>
                      <m:t>011101</m:t>
                    </m:r>
                    <m:r>
                      <a:rPr lang="en-US" i="1" dirty="0">
                        <a:solidFill>
                          <a:srgbClr val="000000"/>
                        </a:solidFill>
                        <a:latin typeface="Cambria Math" panose="02040503050406030204" pitchFamily="18" charset="0"/>
                      </a:rPr>
                      <m:t>)</m:t>
                    </m:r>
                  </m:oMath>
                </a14:m>
                <a:endParaRPr lang="en-US" dirty="0" smtClean="0">
                  <a:solidFill>
                    <a:srgbClr val="000000"/>
                  </a:solidFill>
                </a:endParaRPr>
              </a:p>
              <a:p>
                <a:pPr marL="0" indent="0" algn="just">
                  <a:buFontTx/>
                  <a:buNone/>
                </a:pPr>
                <a:endParaRPr lang="en-US" dirty="0">
                  <a:solidFill>
                    <a:srgbClr val="000000"/>
                  </a:solidFill>
                </a:endParaRPr>
              </a:p>
              <a:p>
                <a:pPr marL="0" indent="0" algn="just">
                  <a:buFontTx/>
                  <a:buNone/>
                </a:pPr>
                <a:endParaRPr lang="en-US" dirty="0" smtClean="0">
                  <a:solidFill>
                    <a:srgbClr val="000000"/>
                  </a:solidFill>
                </a:endParaRPr>
              </a:p>
              <a:p>
                <a:pPr marL="0" indent="0" algn="just">
                  <a:buFontTx/>
                  <a:buNone/>
                </a:pPr>
                <a:endParaRPr lang="en-US" dirty="0" smtClean="0">
                  <a:solidFill>
                    <a:srgbClr val="000000"/>
                  </a:solidFill>
                </a:endParaRPr>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206991" y="1524000"/>
                <a:ext cx="8915400" cy="3182281"/>
              </a:xfrm>
              <a:prstGeom prst="rect">
                <a:avLst/>
              </a:prstGeom>
              <a:blipFill rotWithShape="0">
                <a:blip r:embed="rId5"/>
                <a:stretch>
                  <a:fillRect l="-2804" t="-5364"/>
                </a:stretch>
              </a:blipFill>
            </p:spPr>
            <p:txBody>
              <a:bodyPr/>
              <a:lstStyle/>
              <a:p>
                <a:r>
                  <a:rPr lang="en-US">
                    <a:noFill/>
                  </a:rPr>
                  <a:t> </a:t>
                </a:r>
              </a:p>
            </p:txBody>
          </p:sp>
        </mc:Fallback>
      </mc:AlternateContent>
    </p:spTree>
    <p:extLst>
      <p:ext uri="{BB962C8B-B14F-4D97-AF65-F5344CB8AC3E}">
        <p14:creationId xmlns:p14="http://schemas.microsoft.com/office/powerpoint/2010/main" val="212133858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pPr algn="ctr"/>
            <a:r>
              <a:rPr lang="en-US" dirty="0" smtClean="0"/>
              <a:t>Language of DFA</a:t>
            </a:r>
            <a:endParaRPr lang="en-US" dirty="0"/>
          </a:p>
        </p:txBody>
      </p:sp>
      <mc:AlternateContent xmlns:mc="http://schemas.openxmlformats.org/markup-compatibility/2006" xmlns:a14="http://schemas.microsoft.com/office/drawing/2010/main">
        <mc:Choice Requires="a14">
          <p:sp>
            <p:nvSpPr>
              <p:cNvPr id="5" name="Content Placeholder 2"/>
              <p:cNvSpPr txBox="1">
                <a:spLocks/>
              </p:cNvSpPr>
              <p:nvPr/>
            </p:nvSpPr>
            <p:spPr>
              <a:xfrm>
                <a:off x="114300" y="1524000"/>
                <a:ext cx="8915400" cy="3182281"/>
              </a:xfrm>
              <a:prstGeom prst="rect">
                <a:avLst/>
              </a:prstGeom>
            </p:spPr>
            <p:txBody>
              <a:bodyPr vert="horz"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Tx/>
                  <a:buNone/>
                </a:pPr>
                <a:r>
                  <a:rPr lang="en-US" dirty="0" smtClean="0">
                    <a:solidFill>
                      <a:srgbClr val="000000"/>
                    </a:solidFill>
                  </a:rPr>
                  <a:t>The language of a DFA  </a:t>
                </a:r>
                <a:r>
                  <a:rPr lang="en-US" b="1" dirty="0" smtClean="0">
                    <a:solidFill>
                      <a:srgbClr val="000000"/>
                    </a:solidFill>
                  </a:rPr>
                  <a:t>A </a:t>
                </a:r>
                <a:r>
                  <a:rPr lang="en-US" b="1" dirty="0">
                    <a:solidFill>
                      <a:srgbClr val="000000"/>
                    </a:solidFill>
                  </a:rPr>
                  <a:t>= (Q,</a:t>
                </a:r>
                <a:r>
                  <a:rPr lang="en-US" b="1" dirty="0">
                    <a:solidFill>
                      <a:srgbClr val="000000"/>
                    </a:solidFill>
                    <a:ea typeface="Cambria Math" panose="02040503050406030204" pitchFamily="18" charset="0"/>
                  </a:rPr>
                  <a:t> </a:t>
                </a:r>
                <a14:m>
                  <m:oMath xmlns:m="http://schemas.openxmlformats.org/officeDocument/2006/math">
                    <m:r>
                      <m:rPr>
                        <m:nor/>
                      </m:rPr>
                      <a:rPr lang="en-US" b="1" dirty="0">
                        <a:solidFill>
                          <a:srgbClr val="000000"/>
                        </a:solidFill>
                        <a:latin typeface="Cambria Math" panose="02040503050406030204" pitchFamily="18" charset="0"/>
                        <a:ea typeface="Cambria Math" panose="02040503050406030204" pitchFamily="18" charset="0"/>
                      </a:rPr>
                      <m:t>∑</m:t>
                    </m:r>
                  </m:oMath>
                </a14:m>
                <a:r>
                  <a:rPr lang="en-US" b="1" dirty="0">
                    <a:solidFill>
                      <a:srgbClr val="000000"/>
                    </a:solidFill>
                  </a:rPr>
                  <a:t>, </a:t>
                </a:r>
                <a:r>
                  <a:rPr lang="el-GR" b="1" dirty="0">
                    <a:solidFill>
                      <a:srgbClr val="000000"/>
                    </a:solidFill>
                    <a:latin typeface="Cambria Math" panose="02040503050406030204" pitchFamily="18" charset="0"/>
                    <a:ea typeface="Cambria Math" panose="02040503050406030204" pitchFamily="18" charset="0"/>
                  </a:rPr>
                  <a:t>δ</a:t>
                </a:r>
                <a:r>
                  <a:rPr lang="en-US" b="1" dirty="0">
                    <a:solidFill>
                      <a:srgbClr val="000000"/>
                    </a:solidFill>
                    <a:latin typeface="Cambria Math" panose="02040503050406030204" pitchFamily="18" charset="0"/>
                    <a:ea typeface="Cambria Math" panose="02040503050406030204" pitchFamily="18" charset="0"/>
                  </a:rPr>
                  <a:t>, </a:t>
                </a:r>
                <a14:m>
                  <m:oMath xmlns:m="http://schemas.openxmlformats.org/officeDocument/2006/math">
                    <m:sSub>
                      <m:sSubPr>
                        <m:ctrlPr>
                          <a:rPr lang="en-US" b="1" i="1">
                            <a:solidFill>
                              <a:srgbClr val="000000"/>
                            </a:solidFill>
                            <a:latin typeface="Cambria Math" panose="02040503050406030204" pitchFamily="18" charset="0"/>
                            <a:ea typeface="Cambria Math" panose="02040503050406030204" pitchFamily="18" charset="0"/>
                          </a:rPr>
                        </m:ctrlPr>
                      </m:sSubPr>
                      <m:e>
                        <m:r>
                          <a:rPr lang="en-US" b="1" i="1">
                            <a:solidFill>
                              <a:srgbClr val="000000"/>
                            </a:solidFill>
                            <a:latin typeface="Cambria Math" panose="02040503050406030204" pitchFamily="18" charset="0"/>
                            <a:ea typeface="Cambria Math" panose="02040503050406030204" pitchFamily="18" charset="0"/>
                          </a:rPr>
                          <m:t>𝒒</m:t>
                        </m:r>
                      </m:e>
                      <m:sub>
                        <m:r>
                          <a:rPr lang="en-US" b="1" i="1">
                            <a:solidFill>
                              <a:srgbClr val="000000"/>
                            </a:solidFill>
                            <a:latin typeface="Cambria Math" panose="02040503050406030204" pitchFamily="18" charset="0"/>
                            <a:ea typeface="Cambria Math" panose="02040503050406030204" pitchFamily="18" charset="0"/>
                          </a:rPr>
                          <m:t>𝟎</m:t>
                        </m:r>
                      </m:sub>
                    </m:sSub>
                    <m:r>
                      <a:rPr lang="en-US" b="1" i="1">
                        <a:solidFill>
                          <a:srgbClr val="000000"/>
                        </a:solidFill>
                        <a:latin typeface="Cambria Math" panose="02040503050406030204" pitchFamily="18" charset="0"/>
                        <a:ea typeface="Cambria Math" panose="02040503050406030204" pitchFamily="18" charset="0"/>
                      </a:rPr>
                      <m:t>, </m:t>
                    </m:r>
                    <m:r>
                      <a:rPr lang="en-US" b="1" i="1">
                        <a:solidFill>
                          <a:srgbClr val="000000"/>
                        </a:solidFill>
                        <a:latin typeface="Cambria Math" panose="02040503050406030204" pitchFamily="18" charset="0"/>
                        <a:ea typeface="Cambria Math" panose="02040503050406030204" pitchFamily="18" charset="0"/>
                      </a:rPr>
                      <m:t>𝑭</m:t>
                    </m:r>
                    <m:r>
                      <a:rPr lang="en-US" b="1" i="1">
                        <a:solidFill>
                          <a:srgbClr val="000000"/>
                        </a:solidFill>
                        <a:latin typeface="Cambria Math" panose="02040503050406030204" pitchFamily="18" charset="0"/>
                        <a:ea typeface="Cambria Math" panose="02040503050406030204" pitchFamily="18" charset="0"/>
                      </a:rPr>
                      <m:t>)</m:t>
                    </m:r>
                  </m:oMath>
                </a14:m>
                <a:r>
                  <a:rPr lang="en-US" b="1" dirty="0" smtClean="0">
                    <a:solidFill>
                      <a:srgbClr val="000000"/>
                    </a:solidFill>
                  </a:rPr>
                  <a:t> </a:t>
                </a:r>
                <a:r>
                  <a:rPr lang="en-US" dirty="0" smtClean="0">
                    <a:solidFill>
                      <a:srgbClr val="000000"/>
                    </a:solidFill>
                  </a:rPr>
                  <a:t> is given as </a:t>
                </a:r>
              </a:p>
              <a:p>
                <a:pPr marL="0" indent="0" algn="just">
                  <a:buFontTx/>
                  <a:buNone/>
                </a:pPr>
                <a:r>
                  <a:rPr lang="en-US" dirty="0">
                    <a:solidFill>
                      <a:srgbClr val="000000"/>
                    </a:solidFill>
                  </a:rPr>
                  <a:t> </a:t>
                </a:r>
                <a:r>
                  <a:rPr lang="en-US" dirty="0" smtClean="0">
                    <a:solidFill>
                      <a:srgbClr val="000000"/>
                    </a:solidFill>
                  </a:rPr>
                  <a:t>                L(A) = { w |</a:t>
                </a:r>
                <a14:m>
                  <m:oMath xmlns:m="http://schemas.openxmlformats.org/officeDocument/2006/math">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ea typeface="Cambria Math" panose="02040503050406030204" pitchFamily="18" charset="0"/>
                          </a:rPr>
                          <m:t>𝜕</m:t>
                        </m:r>
                        <m:r>
                          <a:rPr lang="en-US" i="1">
                            <a:solidFill>
                              <a:srgbClr val="000000"/>
                            </a:solidFill>
                            <a:latin typeface="Cambria Math" panose="02040503050406030204" pitchFamily="18" charset="0"/>
                            <a:ea typeface="Cambria Math" panose="02040503050406030204" pitchFamily="18" charset="0"/>
                          </a:rPr>
                          <m:t> </m:t>
                        </m:r>
                      </m:e>
                    </m:acc>
                  </m:oMath>
                </a14:m>
                <a:r>
                  <a:rPr lang="en-US" dirty="0">
                    <a:solidFill>
                      <a:srgbClr val="000000"/>
                    </a:solidFill>
                  </a:rPr>
                  <a:t>(</a:t>
                </a:r>
                <a14:m>
                  <m:oMath xmlns:m="http://schemas.openxmlformats.org/officeDocument/2006/math">
                    <m:sSub>
                      <m:sSubPr>
                        <m:ctrlPr>
                          <a:rPr lang="en-US" i="1" dirty="0">
                            <a:solidFill>
                              <a:srgbClr val="000000"/>
                            </a:solidFill>
                            <a:latin typeface="Cambria Math" panose="02040503050406030204" pitchFamily="18" charset="0"/>
                          </a:rPr>
                        </m:ctrlPr>
                      </m:sSubPr>
                      <m:e>
                        <m:r>
                          <a:rPr lang="en-US" i="1" dirty="0">
                            <a:solidFill>
                              <a:srgbClr val="000000"/>
                            </a:solidFill>
                            <a:latin typeface="Cambria Math" panose="02040503050406030204" pitchFamily="18" charset="0"/>
                          </a:rPr>
                          <m:t>𝑞</m:t>
                        </m:r>
                      </m:e>
                      <m:sub>
                        <m:r>
                          <a:rPr lang="en-US" i="1" dirty="0">
                            <a:solidFill>
                              <a:srgbClr val="000000"/>
                            </a:solidFill>
                            <a:latin typeface="Cambria Math" panose="02040503050406030204" pitchFamily="18" charset="0"/>
                          </a:rPr>
                          <m:t>0</m:t>
                        </m:r>
                      </m:sub>
                    </m:sSub>
                    <m:r>
                      <a:rPr lang="en-US" i="1" dirty="0">
                        <a:solidFill>
                          <a:srgbClr val="000000"/>
                        </a:solidFill>
                        <a:latin typeface="Cambria Math" panose="02040503050406030204" pitchFamily="18" charset="0"/>
                      </a:rPr>
                      <m:t>,</m:t>
                    </m:r>
                    <m:r>
                      <a:rPr lang="en-US" i="1" dirty="0" smtClean="0">
                        <a:solidFill>
                          <a:srgbClr val="000000"/>
                        </a:solidFill>
                        <a:latin typeface="Cambria Math" panose="02040503050406030204" pitchFamily="18" charset="0"/>
                      </a:rPr>
                      <m:t>𝑤</m:t>
                    </m:r>
                    <m:r>
                      <a:rPr lang="en-US" i="1" dirty="0">
                        <a:solidFill>
                          <a:srgbClr val="000000"/>
                        </a:solidFill>
                        <a:latin typeface="Cambria Math" panose="02040503050406030204" pitchFamily="18" charset="0"/>
                      </a:rPr>
                      <m:t>)</m:t>
                    </m:r>
                    <m:r>
                      <a:rPr lang="en-US" dirty="0" smtClean="0">
                        <a:solidFill>
                          <a:srgbClr val="000000"/>
                        </a:solidFill>
                        <a:latin typeface="Cambria Math" panose="02040503050406030204" pitchFamily="18" charset="0"/>
                      </a:rPr>
                      <m:t>  </m:t>
                    </m:r>
                    <m:r>
                      <m:rPr>
                        <m:sty m:val="p"/>
                      </m:rPr>
                      <a:rPr lang="en-US" dirty="0" smtClean="0">
                        <a:solidFill>
                          <a:srgbClr val="000000"/>
                        </a:solidFill>
                        <a:latin typeface="Cambria Math" panose="02040503050406030204" pitchFamily="18" charset="0"/>
                      </a:rPr>
                      <m:t>is</m:t>
                    </m:r>
                    <m:r>
                      <a:rPr lang="en-US" dirty="0" smtClean="0">
                        <a:solidFill>
                          <a:srgbClr val="000000"/>
                        </a:solidFill>
                        <a:latin typeface="Cambria Math" panose="02040503050406030204" pitchFamily="18" charset="0"/>
                      </a:rPr>
                      <m:t> </m:t>
                    </m:r>
                    <m:r>
                      <m:rPr>
                        <m:sty m:val="p"/>
                      </m:rPr>
                      <a:rPr lang="en-US" dirty="0" smtClean="0">
                        <a:solidFill>
                          <a:srgbClr val="000000"/>
                        </a:solidFill>
                        <a:latin typeface="Cambria Math" panose="02040503050406030204" pitchFamily="18" charset="0"/>
                      </a:rPr>
                      <m:t>in</m:t>
                    </m:r>
                    <m:r>
                      <a:rPr lang="en-US" dirty="0" smtClean="0">
                        <a:solidFill>
                          <a:srgbClr val="000000"/>
                        </a:solidFill>
                        <a:latin typeface="Cambria Math" panose="02040503050406030204" pitchFamily="18" charset="0"/>
                      </a:rPr>
                      <m:t> </m:t>
                    </m:r>
                    <m:r>
                      <m:rPr>
                        <m:sty m:val="p"/>
                      </m:rPr>
                      <a:rPr lang="en-US" dirty="0" smtClean="0">
                        <a:solidFill>
                          <a:srgbClr val="000000"/>
                        </a:solidFill>
                        <a:latin typeface="Cambria Math" panose="02040503050406030204" pitchFamily="18" charset="0"/>
                      </a:rPr>
                      <m:t>F</m:t>
                    </m:r>
                    <m:r>
                      <a:rPr lang="en-US" dirty="0" smtClean="0">
                        <a:solidFill>
                          <a:srgbClr val="000000"/>
                        </a:solidFill>
                        <a:latin typeface="Cambria Math" panose="02040503050406030204" pitchFamily="18" charset="0"/>
                      </a:rPr>
                      <m:t> </m:t>
                    </m:r>
                  </m:oMath>
                </a14:m>
                <a:r>
                  <a:rPr lang="en-US" dirty="0" smtClean="0">
                    <a:solidFill>
                      <a:srgbClr val="000000"/>
                    </a:solidFill>
                  </a:rPr>
                  <a:t>}</a:t>
                </a:r>
              </a:p>
              <a:p>
                <a:pPr marL="0" indent="0" algn="just">
                  <a:buFontTx/>
                  <a:buNone/>
                </a:pPr>
                <a:endParaRPr lang="en-US" dirty="0" smtClean="0">
                  <a:solidFill>
                    <a:srgbClr val="000000"/>
                  </a:solidFill>
                </a:endParaRPr>
              </a:p>
              <a:p>
                <a:pPr marL="0" indent="0" algn="just">
                  <a:buFontTx/>
                  <a:buNone/>
                </a:pPr>
                <a:r>
                  <a:rPr lang="en-US" dirty="0" smtClean="0">
                    <a:solidFill>
                      <a:srgbClr val="000000"/>
                    </a:solidFill>
                  </a:rPr>
                  <a:t>If L is L(A) for some DFA A, then we say that,</a:t>
                </a:r>
              </a:p>
              <a:p>
                <a:pPr marL="0" indent="0" algn="ctr">
                  <a:buFontTx/>
                  <a:buNone/>
                </a:pPr>
                <a:r>
                  <a:rPr lang="en-US" b="1" dirty="0" smtClean="0">
                    <a:solidFill>
                      <a:srgbClr val="000000"/>
                    </a:solidFill>
                  </a:rPr>
                  <a:t>L is a regular Language</a:t>
                </a:r>
              </a:p>
              <a:p>
                <a:pPr marL="0" indent="0" algn="just">
                  <a:buFontTx/>
                  <a:buNone/>
                </a:pPr>
                <a:endParaRPr lang="en-US" dirty="0" smtClean="0">
                  <a:solidFill>
                    <a:srgbClr val="000000"/>
                  </a:solidFill>
                </a:endParaRPr>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114300" y="1524000"/>
                <a:ext cx="8915400" cy="3182281"/>
              </a:xfrm>
              <a:prstGeom prst="rect">
                <a:avLst/>
              </a:prstGeom>
              <a:blipFill rotWithShape="0">
                <a:blip r:embed="rId5"/>
                <a:stretch>
                  <a:fillRect l="-2804" t="-5747" r="-1915"/>
                </a:stretch>
              </a:blipFill>
            </p:spPr>
            <p:txBody>
              <a:bodyPr/>
              <a:lstStyle/>
              <a:p>
                <a:r>
                  <a:rPr lang="en-US">
                    <a:noFill/>
                  </a:rPr>
                  <a:t> </a:t>
                </a:r>
              </a:p>
            </p:txBody>
          </p:sp>
        </mc:Fallback>
      </mc:AlternateContent>
    </p:spTree>
    <p:extLst>
      <p:ext uri="{BB962C8B-B14F-4D97-AF65-F5344CB8AC3E}">
        <p14:creationId xmlns:p14="http://schemas.microsoft.com/office/powerpoint/2010/main" val="271176759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pPr algn="ctr"/>
            <a:r>
              <a:rPr lang="en-US" dirty="0" smtClean="0"/>
              <a:t>An Example</a:t>
            </a:r>
            <a:endParaRPr lang="en-US" dirty="0"/>
          </a:p>
        </p:txBody>
      </p:sp>
      <p:sp>
        <p:nvSpPr>
          <p:cNvPr id="5" name="Content Placeholder 2"/>
          <p:cNvSpPr txBox="1">
            <a:spLocks/>
          </p:cNvSpPr>
          <p:nvPr/>
        </p:nvSpPr>
        <p:spPr>
          <a:xfrm>
            <a:off x="114300" y="1524000"/>
            <a:ext cx="8915400" cy="1428083"/>
          </a:xfrm>
          <a:prstGeom prst="rect">
            <a:avLst/>
          </a:prstGeom>
        </p:spPr>
        <p:txBody>
          <a:bodyPr vert="horz"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Tx/>
              <a:buNone/>
            </a:pPr>
            <a:r>
              <a:rPr lang="en-US" dirty="0" smtClean="0">
                <a:solidFill>
                  <a:srgbClr val="000000"/>
                </a:solidFill>
              </a:rPr>
              <a:t>Draw a DFA to accept a language of strings having 1 in the second last position</a:t>
            </a:r>
            <a:endParaRPr lang="en-US" b="1" dirty="0" smtClean="0">
              <a:solidFill>
                <a:srgbClr val="000000"/>
              </a:solidFill>
            </a:endParaRPr>
          </a:p>
          <a:p>
            <a:pPr marL="0" indent="0" algn="just">
              <a:buFontTx/>
              <a:buNone/>
            </a:pPr>
            <a:endParaRPr lang="en-US" dirty="0" smtClean="0">
              <a:solidFill>
                <a:srgbClr val="000000"/>
              </a:solidFill>
            </a:endParaRPr>
          </a:p>
        </p:txBody>
      </p:sp>
    </p:spTree>
    <p:extLst>
      <p:ext uri="{BB962C8B-B14F-4D97-AF65-F5344CB8AC3E}">
        <p14:creationId xmlns:p14="http://schemas.microsoft.com/office/powerpoint/2010/main" val="132551638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790700"/>
            <a:ext cx="8458200" cy="1447800"/>
          </a:xfrm>
        </p:spPr>
        <p:txBody>
          <a:bodyPr/>
          <a:lstStyle/>
          <a:p>
            <a:pPr algn="ctr"/>
            <a:r>
              <a:rPr lang="en-IN" dirty="0" smtClean="0">
                <a:latin typeface="Times New Roman" pitchFamily="18" charset="0"/>
                <a:cs typeface="Times New Roman" pitchFamily="18" charset="0"/>
              </a:rPr>
              <a:t>Nondeterministic Finite Automata</a:t>
            </a:r>
            <a:endParaRPr lang="en-US" dirty="0"/>
          </a:p>
        </p:txBody>
      </p:sp>
      <p:sp>
        <p:nvSpPr>
          <p:cNvPr id="6" name="Subtitle 2"/>
          <p:cNvSpPr>
            <a:spLocks noGrp="1"/>
          </p:cNvSpPr>
          <p:nvPr>
            <p:ph type="subTitle" idx="1"/>
          </p:nvPr>
        </p:nvSpPr>
        <p:spPr>
          <a:xfrm>
            <a:off x="3276600" y="3733800"/>
            <a:ext cx="2514600" cy="1728192"/>
          </a:xfrm>
        </p:spPr>
        <p:txBody>
          <a:bodyPr>
            <a:normAutofit/>
          </a:bodyPr>
          <a:lstStyle/>
          <a:p>
            <a:pPr algn="ctr"/>
            <a:r>
              <a:rPr lang="en-IN" sz="2000" dirty="0" smtClean="0">
                <a:solidFill>
                  <a:schemeClr val="tx2">
                    <a:lumMod val="75000"/>
                  </a:schemeClr>
                </a:solidFill>
                <a:latin typeface="Times New Roman" pitchFamily="18" charset="0"/>
                <a:cs typeface="Times New Roman" pitchFamily="18" charset="0"/>
              </a:rPr>
              <a:t>				</a:t>
            </a:r>
          </a:p>
          <a:p>
            <a:pPr algn="r"/>
            <a:endParaRPr lang="en-IN" sz="2000" dirty="0" smtClean="0">
              <a:solidFill>
                <a:schemeClr val="tx2">
                  <a:lumMod val="75000"/>
                </a:schemeClr>
              </a:solidFill>
              <a:latin typeface="Times New Roman" pitchFamily="18"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Nondeterministic Finite Automata</a:t>
            </a:r>
            <a:endParaRPr lang="en-US" dirty="0"/>
          </a:p>
        </p:txBody>
      </p:sp>
      <p:sp>
        <p:nvSpPr>
          <p:cNvPr id="3" name="Content Placeholder 2"/>
          <p:cNvSpPr>
            <a:spLocks noGrp="1"/>
          </p:cNvSpPr>
          <p:nvPr>
            <p:ph idx="1"/>
          </p:nvPr>
        </p:nvSpPr>
        <p:spPr>
          <a:xfrm>
            <a:off x="381000" y="1412875"/>
            <a:ext cx="8382000" cy="984885"/>
          </a:xfrm>
        </p:spPr>
        <p:txBody>
          <a:bodyPr/>
          <a:lstStyle/>
          <a:p>
            <a:endParaRPr lang="en-US" dirty="0" smtClean="0"/>
          </a:p>
          <a:p>
            <a:pPr marL="0" indent="0">
              <a:buNone/>
            </a:pPr>
            <a:endParaRPr lang="en-US" dirty="0"/>
          </a:p>
        </p:txBody>
      </p:sp>
      <mc:AlternateContent xmlns:mc="http://schemas.openxmlformats.org/markup-compatibility/2006" xmlns:a14="http://schemas.microsoft.com/office/drawing/2010/main">
        <mc:Choice Requires="a14">
          <p:sp>
            <p:nvSpPr>
              <p:cNvPr id="5" name="Content Placeholder 2"/>
              <p:cNvSpPr txBox="1">
                <a:spLocks/>
              </p:cNvSpPr>
              <p:nvPr/>
            </p:nvSpPr>
            <p:spPr>
              <a:xfrm>
                <a:off x="114300" y="1219200"/>
                <a:ext cx="8915400" cy="6303264"/>
              </a:xfrm>
              <a:prstGeom prst="rect">
                <a:avLst/>
              </a:prstGeom>
            </p:spPr>
            <p:txBody>
              <a:bodyPr vert="horz" lIns="0" tIns="0" rIns="0" bIns="0" rtlCol="0">
                <a:spAutoFit/>
              </a:bodyPr>
              <a:lstStyle>
                <a:lvl1pPr marL="396875" indent="-396875" algn="l" defTabSz="914363" rtl="0" eaLnBrk="1" latinLnBrk="0" hangingPunct="1">
                  <a:lnSpc>
                    <a:spcPct val="90000"/>
                  </a:lnSpc>
                  <a:spcBef>
                    <a:spcPct val="20000"/>
                  </a:spcBef>
                  <a:buFontTx/>
                  <a:buBlip>
                    <a:blip r:embed="rId4"/>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5"/>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5"/>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5"/>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5"/>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A nondeterministic FA (NFA) consists of:</a:t>
                </a:r>
              </a:p>
              <a:p>
                <a:pPr marL="514350" indent="-514350" algn="just">
                  <a:buFont typeface="+mj-lt"/>
                  <a:buAutoNum type="arabicPeriod"/>
                </a:pPr>
                <a:r>
                  <a:rPr lang="en-US" dirty="0" smtClean="0"/>
                  <a:t>A finite set of States , Q</a:t>
                </a:r>
              </a:p>
              <a:p>
                <a:pPr marL="514350" indent="-514350" algn="just">
                  <a:buFont typeface="+mj-lt"/>
                  <a:buAutoNum type="arabicPeriod"/>
                </a:pPr>
                <a:r>
                  <a:rPr lang="en-US" dirty="0" smtClean="0"/>
                  <a:t>A finite set of input symbols , </a:t>
                </a:r>
                <a14:m>
                  <m:oMath xmlns:m="http://schemas.openxmlformats.org/officeDocument/2006/math">
                    <m:r>
                      <m:rPr>
                        <m:nor/>
                      </m:rPr>
                      <a:rPr lang="en-US" dirty="0">
                        <a:latin typeface="Cambria Math" panose="02040503050406030204" pitchFamily="18" charset="0"/>
                        <a:ea typeface="Cambria Math" panose="02040503050406030204" pitchFamily="18" charset="0"/>
                      </a:rPr>
                      <m:t>∑</m:t>
                    </m:r>
                  </m:oMath>
                </a14:m>
                <a:endParaRPr lang="en-US" dirty="0" smtClean="0"/>
              </a:p>
              <a:p>
                <a:pPr marL="514350" indent="-514350" algn="just">
                  <a:buFont typeface="+mj-lt"/>
                  <a:buAutoNum type="arabicPeriod"/>
                </a:pPr>
                <a:r>
                  <a:rPr lang="en-US" dirty="0" smtClean="0"/>
                  <a:t>A transition function, </a:t>
                </a:r>
                <a:r>
                  <a:rPr lang="el-GR" dirty="0" smtClean="0">
                    <a:latin typeface="Cambria Math" panose="02040503050406030204" pitchFamily="18" charset="0"/>
                    <a:ea typeface="Cambria Math" panose="02040503050406030204" pitchFamily="18" charset="0"/>
                  </a:rPr>
                  <a:t>δ</a:t>
                </a:r>
                <a:r>
                  <a:rPr lang="en-US" dirty="0" smtClean="0">
                    <a:latin typeface="Cambria Math" panose="02040503050406030204" pitchFamily="18" charset="0"/>
                    <a:ea typeface="Cambria Math" panose="02040503050406030204" pitchFamily="18" charset="0"/>
                  </a:rPr>
                  <a:t>(</a:t>
                </a:r>
                <a:r>
                  <a:rPr lang="en-US" dirty="0" err="1" smtClean="0">
                    <a:latin typeface="Cambria Math" panose="02040503050406030204" pitchFamily="18" charset="0"/>
                    <a:ea typeface="Cambria Math" panose="02040503050406030204" pitchFamily="18" charset="0"/>
                  </a:rPr>
                  <a:t>q,a</a:t>
                </a:r>
                <a:r>
                  <a:rPr lang="en-US" dirty="0" smtClean="0">
                    <a:latin typeface="Cambria Math" panose="02040503050406030204" pitchFamily="18" charset="0"/>
                    <a:ea typeface="Cambria Math" panose="02040503050406030204" pitchFamily="18" charset="0"/>
                  </a:rPr>
                  <a:t>) that returns 0/more states</a:t>
                </a:r>
              </a:p>
              <a:p>
                <a:pPr marL="514350" indent="-514350" algn="just">
                  <a:buFont typeface="+mj-lt"/>
                  <a:buAutoNum type="arabicPeriod"/>
                </a:pPr>
                <a:r>
                  <a:rPr lang="en-US" dirty="0" smtClean="0">
                    <a:latin typeface="Cambria Math" panose="02040503050406030204" pitchFamily="18" charset="0"/>
                    <a:ea typeface="Cambria Math" panose="02040503050406030204" pitchFamily="18" charset="0"/>
                  </a:rPr>
                  <a:t>A start state, one in Q</a:t>
                </a:r>
              </a:p>
              <a:p>
                <a:pPr marL="514350" indent="-514350" algn="just">
                  <a:buFont typeface="+mj-lt"/>
                  <a:buAutoNum type="arabicPeriod"/>
                </a:pPr>
                <a:r>
                  <a:rPr lang="en-US" dirty="0" smtClean="0">
                    <a:latin typeface="Cambria Math" panose="02040503050406030204" pitchFamily="18" charset="0"/>
                    <a:ea typeface="Cambria Math" panose="02040503050406030204" pitchFamily="18" charset="0"/>
                  </a:rPr>
                  <a:t>A set of final/ accepting states, F</a:t>
                </a:r>
                <a:r>
                  <a:rPr lang="en-US" dirty="0" smtClean="0"/>
                  <a:t> </a:t>
                </a:r>
              </a:p>
              <a:p>
                <a:pPr marL="0" indent="0" algn="just">
                  <a:buNone/>
                </a:pPr>
                <a:r>
                  <a:rPr lang="en-US" b="1" dirty="0" smtClean="0"/>
                  <a:t>NFA  “A” is given as a 5 tuple notations </a:t>
                </a:r>
                <a:endParaRPr lang="en-US" b="1" dirty="0"/>
              </a:p>
              <a:p>
                <a:pPr marL="0" indent="0" algn="just">
                  <a:buNone/>
                </a:pPr>
                <a:r>
                  <a:rPr lang="en-US" b="1" dirty="0" smtClean="0"/>
                  <a:t>			A = (Q,</a:t>
                </a:r>
                <a:r>
                  <a:rPr lang="en-US" b="1" dirty="0">
                    <a:ea typeface="Cambria Math" panose="02040503050406030204" pitchFamily="18" charset="0"/>
                  </a:rPr>
                  <a:t> </a:t>
                </a:r>
                <a14:m>
                  <m:oMath xmlns:m="http://schemas.openxmlformats.org/officeDocument/2006/math">
                    <m:r>
                      <m:rPr>
                        <m:nor/>
                      </m:rPr>
                      <a:rPr lang="en-US" b="1" dirty="0">
                        <a:latin typeface="Cambria Math" panose="02040503050406030204" pitchFamily="18" charset="0"/>
                        <a:ea typeface="Cambria Math" panose="02040503050406030204" pitchFamily="18" charset="0"/>
                      </a:rPr>
                      <m:t>∑</m:t>
                    </m:r>
                  </m:oMath>
                </a14:m>
                <a:r>
                  <a:rPr lang="en-US" b="1" dirty="0" smtClean="0"/>
                  <a:t>, </a:t>
                </a:r>
                <a:r>
                  <a:rPr lang="el-GR" b="1" dirty="0" smtClean="0">
                    <a:latin typeface="Cambria Math" panose="02040503050406030204" pitchFamily="18" charset="0"/>
                    <a:ea typeface="Cambria Math" panose="02040503050406030204" pitchFamily="18" charset="0"/>
                  </a:rPr>
                  <a:t>δ</a:t>
                </a:r>
                <a:r>
                  <a:rPr lang="en-US" b="1" dirty="0" smtClean="0">
                    <a:latin typeface="Cambria Math" panose="02040503050406030204" pitchFamily="18" charset="0"/>
                    <a:ea typeface="Cambria Math" panose="02040503050406030204" pitchFamily="18" charset="0"/>
                  </a:rPr>
                  <a:t>, </a:t>
                </a:r>
                <a14:m>
                  <m:oMath xmlns:m="http://schemas.openxmlformats.org/officeDocument/2006/math">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𝒒</m:t>
                        </m:r>
                      </m:e>
                      <m:sub>
                        <m:r>
                          <a:rPr lang="en-US" b="1" i="1" smtClean="0">
                            <a:latin typeface="Cambria Math" panose="02040503050406030204" pitchFamily="18" charset="0"/>
                            <a:ea typeface="Cambria Math" panose="02040503050406030204" pitchFamily="18" charset="0"/>
                          </a:rPr>
                          <m:t>𝟎</m:t>
                        </m:r>
                      </m:sub>
                    </m:sSub>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𝑭</m:t>
                    </m:r>
                    <m:r>
                      <a:rPr lang="en-US" b="1" i="1" smtClean="0">
                        <a:latin typeface="Cambria Math" panose="02040503050406030204" pitchFamily="18" charset="0"/>
                        <a:ea typeface="Cambria Math" panose="02040503050406030204" pitchFamily="18" charset="0"/>
                      </a:rPr>
                      <m:t>)</m:t>
                    </m:r>
                  </m:oMath>
                </a14:m>
                <a:endParaRPr lang="en-US" b="1" dirty="0"/>
              </a:p>
              <a:p>
                <a:pPr marL="0" indent="0" algn="just">
                  <a:buNone/>
                </a:pPr>
                <a:endParaRPr lang="en-US" dirty="0" smtClean="0"/>
              </a:p>
              <a:p>
                <a:pPr marL="0" indent="0" algn="just">
                  <a:buFontTx/>
                  <a:buNone/>
                </a:pPr>
                <a:endParaRPr lang="en-US" dirty="0" smtClean="0"/>
              </a:p>
              <a:p>
                <a:pPr marL="0" indent="0" algn="just">
                  <a:buFontTx/>
                  <a:buNone/>
                </a:pPr>
                <a:r>
                  <a:rPr lang="en-US" dirty="0" smtClean="0"/>
                  <a:t>    </a:t>
                </a:r>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114300" y="1219200"/>
                <a:ext cx="8915400" cy="6303264"/>
              </a:xfrm>
              <a:prstGeom prst="rect">
                <a:avLst/>
              </a:prstGeom>
              <a:blipFill rotWithShape="0">
                <a:blip r:embed="rId6"/>
                <a:stretch>
                  <a:fillRect l="-2873" t="-2708" r="-2804"/>
                </a:stretch>
              </a:blipFill>
            </p:spPr>
            <p:txBody>
              <a:bodyPr/>
              <a:lstStyle/>
              <a:p>
                <a:r>
                  <a:rPr lang="en-US">
                    <a:noFill/>
                  </a:rPr>
                  <a:t> </a:t>
                </a:r>
              </a:p>
            </p:txBody>
          </p:sp>
        </mc:Fallback>
      </mc:AlternateContent>
    </p:spTree>
    <p:extLst>
      <p:ext uri="{BB962C8B-B14F-4D97-AF65-F5344CB8AC3E}">
        <p14:creationId xmlns:p14="http://schemas.microsoft.com/office/powerpoint/2010/main" val="120656029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Language of NFA</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524000" y="1754059"/>
                <a:ext cx="8382000" cy="1557221"/>
              </a:xfrm>
            </p:spPr>
            <p:txBody>
              <a:bodyPr/>
              <a:lstStyle/>
              <a:p>
                <a:endParaRPr lang="en-US" dirty="0" smtClean="0"/>
              </a:p>
              <a:p>
                <a:pPr marL="0" indent="0">
                  <a:buNone/>
                </a:pPr>
                <a:r>
                  <a:rPr lang="en-US" b="1" dirty="0" smtClean="0"/>
                  <a:t>L(A) ={ w |</a:t>
                </a:r>
                <a14:m>
                  <m:oMath xmlns:m="http://schemas.openxmlformats.org/officeDocument/2006/math">
                    <m:acc>
                      <m:accPr>
                        <m:chr m:val="̂"/>
                        <m:ctrlPr>
                          <a:rPr lang="en-US" b="1" i="1">
                            <a:solidFill>
                              <a:srgbClr val="000000"/>
                            </a:solidFill>
                            <a:latin typeface="Cambria Math" panose="02040503050406030204" pitchFamily="18" charset="0"/>
                          </a:rPr>
                        </m:ctrlPr>
                      </m:accPr>
                      <m:e>
                        <m:r>
                          <a:rPr lang="en-US" b="1" i="1">
                            <a:solidFill>
                              <a:srgbClr val="000000"/>
                            </a:solidFill>
                            <a:latin typeface="Cambria Math" panose="02040503050406030204" pitchFamily="18" charset="0"/>
                            <a:ea typeface="Cambria Math" panose="02040503050406030204" pitchFamily="18" charset="0"/>
                          </a:rPr>
                          <m:t>𝝏</m:t>
                        </m:r>
                        <m:r>
                          <a:rPr lang="en-US" b="1" i="1">
                            <a:solidFill>
                              <a:srgbClr val="000000"/>
                            </a:solidFill>
                            <a:latin typeface="Cambria Math" panose="02040503050406030204" pitchFamily="18" charset="0"/>
                            <a:ea typeface="Cambria Math" panose="02040503050406030204" pitchFamily="18" charset="0"/>
                          </a:rPr>
                          <m:t> </m:t>
                        </m:r>
                      </m:e>
                    </m:acc>
                  </m:oMath>
                </a14:m>
                <a:r>
                  <a:rPr lang="en-US" b="1" dirty="0">
                    <a:solidFill>
                      <a:srgbClr val="000000"/>
                    </a:solidFill>
                  </a:rPr>
                  <a:t>(</a:t>
                </a:r>
                <a14:m>
                  <m:oMath xmlns:m="http://schemas.openxmlformats.org/officeDocument/2006/math">
                    <m:sSub>
                      <m:sSubPr>
                        <m:ctrlPr>
                          <a:rPr lang="en-US" b="1" i="1" dirty="0">
                            <a:solidFill>
                              <a:srgbClr val="000000"/>
                            </a:solidFill>
                            <a:latin typeface="Cambria Math" panose="02040503050406030204" pitchFamily="18" charset="0"/>
                          </a:rPr>
                        </m:ctrlPr>
                      </m:sSubPr>
                      <m:e>
                        <m:r>
                          <a:rPr lang="en-US" b="1" i="1" dirty="0">
                            <a:solidFill>
                              <a:srgbClr val="000000"/>
                            </a:solidFill>
                            <a:latin typeface="Cambria Math" panose="02040503050406030204" pitchFamily="18" charset="0"/>
                          </a:rPr>
                          <m:t>𝒒</m:t>
                        </m:r>
                      </m:e>
                      <m:sub>
                        <m:r>
                          <a:rPr lang="en-US" b="1" i="1" dirty="0">
                            <a:solidFill>
                              <a:srgbClr val="000000"/>
                            </a:solidFill>
                            <a:latin typeface="Cambria Math" panose="02040503050406030204" pitchFamily="18" charset="0"/>
                          </a:rPr>
                          <m:t>𝟎</m:t>
                        </m:r>
                      </m:sub>
                    </m:sSub>
                    <m:r>
                      <a:rPr lang="en-US" b="1" i="1" dirty="0">
                        <a:solidFill>
                          <a:srgbClr val="000000"/>
                        </a:solidFill>
                        <a:latin typeface="Cambria Math" panose="02040503050406030204" pitchFamily="18" charset="0"/>
                      </a:rPr>
                      <m:t>,</m:t>
                    </m:r>
                    <m:r>
                      <a:rPr lang="en-US" b="1" i="1" dirty="0">
                        <a:solidFill>
                          <a:srgbClr val="000000"/>
                        </a:solidFill>
                        <a:latin typeface="Cambria Math" panose="02040503050406030204" pitchFamily="18" charset="0"/>
                      </a:rPr>
                      <m:t>𝒘</m:t>
                    </m:r>
                    <m:r>
                      <a:rPr lang="en-US" b="1" i="1" dirty="0">
                        <a:solidFill>
                          <a:srgbClr val="000000"/>
                        </a:solidFill>
                        <a:latin typeface="Cambria Math" panose="02040503050406030204" pitchFamily="18" charset="0"/>
                      </a:rPr>
                      <m:t>)</m:t>
                    </m:r>
                    <m:r>
                      <a:rPr lang="en-US" b="1" dirty="0">
                        <a:solidFill>
                          <a:srgbClr val="000000"/>
                        </a:solidFill>
                        <a:latin typeface="Cambria Math" panose="02040503050406030204" pitchFamily="18" charset="0"/>
                      </a:rPr>
                      <m:t> </m:t>
                    </m:r>
                  </m:oMath>
                </a14:m>
                <a:r>
                  <a:rPr lang="en-US" b="1" dirty="0" smtClean="0"/>
                  <a:t> </a:t>
                </a:r>
                <a:r>
                  <a:rPr lang="en-US" b="1" dirty="0" smtClean="0">
                    <a:sym typeface="Symbol" panose="05050102010706020507" pitchFamily="18" charset="2"/>
                  </a:rPr>
                  <a:t> F   </a:t>
                </a:r>
                <a:r>
                  <a:rPr lang="en-US" b="1" dirty="0" smtClean="0"/>
                  <a:t> }</a:t>
                </a:r>
                <a:endParaRPr lang="en-US" b="1" dirty="0" smtClean="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524000" y="1754059"/>
                <a:ext cx="8382000" cy="1557221"/>
              </a:xfrm>
              <a:blipFill rotWithShape="0">
                <a:blip r:embed="rId4"/>
                <a:stretch>
                  <a:fillRect l="-290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Content Placeholder 2"/>
              <p:cNvSpPr txBox="1">
                <a:spLocks/>
              </p:cNvSpPr>
              <p:nvPr/>
            </p:nvSpPr>
            <p:spPr>
              <a:xfrm>
                <a:off x="205854" y="1221385"/>
                <a:ext cx="8915400" cy="984885"/>
              </a:xfrm>
              <a:prstGeom prst="rect">
                <a:avLst/>
              </a:prstGeom>
            </p:spPr>
            <p:txBody>
              <a:bodyPr vert="horz" lIns="0" tIns="0" rIns="0" bIns="0" rtlCol="0">
                <a:spAutoFit/>
              </a:bodyPr>
              <a:lstStyle>
                <a:lvl1pPr marL="396875" indent="-396875" algn="l" defTabSz="914363" rtl="0" eaLnBrk="1" latinLnBrk="0" hangingPunct="1">
                  <a:lnSpc>
                    <a:spcPct val="90000"/>
                  </a:lnSpc>
                  <a:spcBef>
                    <a:spcPct val="20000"/>
                  </a:spcBef>
                  <a:buFontTx/>
                  <a:buBlip>
                    <a:blip r:embed="rId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The language of NFA  </a:t>
                </a:r>
                <a:r>
                  <a:rPr lang="en-US" b="1" dirty="0" smtClean="0"/>
                  <a:t>A </a:t>
                </a:r>
                <a:r>
                  <a:rPr lang="en-US" b="1" dirty="0"/>
                  <a:t>= (Q,</a:t>
                </a:r>
                <a:r>
                  <a:rPr lang="en-US" b="1" dirty="0">
                    <a:ea typeface="Cambria Math" panose="02040503050406030204" pitchFamily="18" charset="0"/>
                  </a:rPr>
                  <a:t> </a:t>
                </a:r>
                <a14:m>
                  <m:oMath xmlns:m="http://schemas.openxmlformats.org/officeDocument/2006/math">
                    <m:r>
                      <m:rPr>
                        <m:nor/>
                      </m:rPr>
                      <a:rPr lang="en-US" b="1" dirty="0">
                        <a:latin typeface="Cambria Math" panose="02040503050406030204" pitchFamily="18" charset="0"/>
                        <a:ea typeface="Cambria Math" panose="02040503050406030204" pitchFamily="18" charset="0"/>
                      </a:rPr>
                      <m:t>∑</m:t>
                    </m:r>
                  </m:oMath>
                </a14:m>
                <a:r>
                  <a:rPr lang="en-US" b="1" dirty="0"/>
                  <a:t>, </a:t>
                </a:r>
                <a:r>
                  <a:rPr lang="el-GR" b="1" dirty="0">
                    <a:latin typeface="Cambria Math" panose="02040503050406030204" pitchFamily="18" charset="0"/>
                    <a:ea typeface="Cambria Math" panose="02040503050406030204" pitchFamily="18" charset="0"/>
                  </a:rPr>
                  <a:t>δ</a:t>
                </a:r>
                <a:r>
                  <a:rPr lang="en-US" b="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b="1" i="1">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𝒒</m:t>
                        </m:r>
                      </m:e>
                      <m:sub>
                        <m:r>
                          <a:rPr lang="en-US" b="1" i="1">
                            <a:latin typeface="Cambria Math" panose="02040503050406030204" pitchFamily="18" charset="0"/>
                            <a:ea typeface="Cambria Math" panose="02040503050406030204" pitchFamily="18" charset="0"/>
                          </a:rPr>
                          <m:t>𝟎</m:t>
                        </m:r>
                      </m:sub>
                    </m:sSub>
                    <m:r>
                      <a:rPr lang="en-US" b="1" i="1">
                        <a:latin typeface="Cambria Math" panose="02040503050406030204" pitchFamily="18" charset="0"/>
                        <a:ea typeface="Cambria Math" panose="02040503050406030204" pitchFamily="18" charset="0"/>
                      </a:rPr>
                      <m:t>, </m:t>
                    </m:r>
                    <m:r>
                      <a:rPr lang="en-US" b="1" i="1">
                        <a:latin typeface="Cambria Math" panose="02040503050406030204" pitchFamily="18" charset="0"/>
                        <a:ea typeface="Cambria Math" panose="02040503050406030204" pitchFamily="18" charset="0"/>
                      </a:rPr>
                      <m:t>𝑭</m:t>
                    </m:r>
                    <m:r>
                      <a:rPr lang="en-US" b="1" i="1">
                        <a:latin typeface="Cambria Math" panose="02040503050406030204" pitchFamily="18" charset="0"/>
                        <a:ea typeface="Cambria Math" panose="02040503050406030204" pitchFamily="18" charset="0"/>
                      </a:rPr>
                      <m:t>)</m:t>
                    </m:r>
                  </m:oMath>
                </a14:m>
                <a:r>
                  <a:rPr lang="en-US" dirty="0" smtClean="0"/>
                  <a:t> , is L(A)</a:t>
                </a:r>
              </a:p>
              <a:p>
                <a:pPr marL="0" indent="0" algn="just">
                  <a:buFontTx/>
                  <a:buNone/>
                </a:pPr>
                <a:r>
                  <a:rPr lang="en-US" dirty="0" smtClean="0"/>
                  <a:t>    </a:t>
                </a:r>
                <a:endParaRPr lang="en-US" dirty="0" smtClean="0"/>
              </a:p>
            </p:txBody>
          </p:sp>
        </mc:Choice>
        <mc:Fallback>
          <p:sp>
            <p:nvSpPr>
              <p:cNvPr id="5" name="Content Placeholder 2"/>
              <p:cNvSpPr txBox="1">
                <a:spLocks noRot="1" noChangeAspect="1" noMove="1" noResize="1" noEditPoints="1" noAdjustHandles="1" noChangeArrowheads="1" noChangeShapeType="1" noTextEdit="1"/>
              </p:cNvSpPr>
              <p:nvPr/>
            </p:nvSpPr>
            <p:spPr>
              <a:xfrm>
                <a:off x="205854" y="1221385"/>
                <a:ext cx="8915400" cy="984885"/>
              </a:xfrm>
              <a:prstGeom prst="rect">
                <a:avLst/>
              </a:prstGeom>
              <a:blipFill rotWithShape="0">
                <a:blip r:embed="rId7"/>
                <a:stretch>
                  <a:fillRect l="-2804" t="-18519"/>
                </a:stretch>
              </a:blipFill>
            </p:spPr>
            <p:txBody>
              <a:bodyPr/>
              <a:lstStyle/>
              <a:p>
                <a:r>
                  <a:rPr lang="en-US">
                    <a:noFill/>
                  </a:rPr>
                  <a:t> </a:t>
                </a:r>
              </a:p>
            </p:txBody>
          </p:sp>
        </mc:Fallback>
      </mc:AlternateContent>
    </p:spTree>
    <p:extLst>
      <p:ext uri="{BB962C8B-B14F-4D97-AF65-F5344CB8AC3E}">
        <p14:creationId xmlns:p14="http://schemas.microsoft.com/office/powerpoint/2010/main" val="31184776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Equivalence of DFA and NFA</a:t>
            </a:r>
            <a:endParaRPr lang="en-US" dirty="0"/>
          </a:p>
        </p:txBody>
      </p:sp>
      <p:sp>
        <p:nvSpPr>
          <p:cNvPr id="3" name="Content Placeholder 2"/>
          <p:cNvSpPr>
            <a:spLocks noGrp="1"/>
          </p:cNvSpPr>
          <p:nvPr>
            <p:ph idx="1"/>
          </p:nvPr>
        </p:nvSpPr>
        <p:spPr>
          <a:xfrm>
            <a:off x="381000" y="1412875"/>
            <a:ext cx="8382000" cy="984885"/>
          </a:xfrm>
        </p:spPr>
        <p:txBody>
          <a:bodyPr/>
          <a:lstStyle/>
          <a:p>
            <a:endParaRPr lang="en-US" dirty="0" smtClean="0"/>
          </a:p>
          <a:p>
            <a:pPr marL="0" indent="0">
              <a:buNone/>
            </a:pPr>
            <a:endParaRPr lang="en-US" dirty="0"/>
          </a:p>
        </p:txBody>
      </p:sp>
      <p:sp>
        <p:nvSpPr>
          <p:cNvPr id="5" name="Content Placeholder 2"/>
          <p:cNvSpPr txBox="1">
            <a:spLocks/>
          </p:cNvSpPr>
          <p:nvPr/>
        </p:nvSpPr>
        <p:spPr>
          <a:xfrm>
            <a:off x="114300" y="1219200"/>
            <a:ext cx="8915400" cy="5761577"/>
          </a:xfrm>
          <a:prstGeom prst="rect">
            <a:avLst/>
          </a:prstGeom>
        </p:spPr>
        <p:txBody>
          <a:bodyPr vert="horz"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Clr>
                <a:schemeClr val="tx2">
                  <a:lumMod val="60000"/>
                  <a:lumOff val="40000"/>
                </a:schemeClr>
              </a:buClr>
              <a:buFont typeface="Calibri" panose="020F0502020204030204" pitchFamily="34" charset="0"/>
              <a:buChar char="●"/>
            </a:pPr>
            <a:r>
              <a:rPr lang="en-US" dirty="0" smtClean="0"/>
              <a:t>Every language that can be described by NFA can also be described by DFA</a:t>
            </a:r>
          </a:p>
          <a:p>
            <a:pPr algn="just">
              <a:buClr>
                <a:schemeClr val="tx2">
                  <a:lumMod val="60000"/>
                  <a:lumOff val="40000"/>
                </a:schemeClr>
              </a:buClr>
              <a:buFont typeface="Calibri" panose="020F0502020204030204" pitchFamily="34" charset="0"/>
              <a:buChar char="●"/>
            </a:pPr>
            <a:endParaRPr lang="en-US" dirty="0"/>
          </a:p>
          <a:p>
            <a:pPr algn="just">
              <a:buClr>
                <a:schemeClr val="tx2">
                  <a:lumMod val="60000"/>
                  <a:lumOff val="40000"/>
                </a:schemeClr>
              </a:buClr>
              <a:buFont typeface="Calibri" panose="020F0502020204030204" pitchFamily="34" charset="0"/>
              <a:buChar char="●"/>
            </a:pPr>
            <a:r>
              <a:rPr lang="en-US" dirty="0" smtClean="0"/>
              <a:t>Subset Construction</a:t>
            </a:r>
          </a:p>
          <a:p>
            <a:pPr algn="just">
              <a:buClr>
                <a:schemeClr val="tx2">
                  <a:lumMod val="60000"/>
                  <a:lumOff val="40000"/>
                </a:schemeClr>
              </a:buClr>
              <a:buFont typeface="Calibri" panose="020F0502020204030204" pitchFamily="34" charset="0"/>
              <a:buChar char="●"/>
            </a:pPr>
            <a:endParaRPr lang="en-US" dirty="0"/>
          </a:p>
          <a:p>
            <a:pPr algn="just">
              <a:buClr>
                <a:schemeClr val="tx2">
                  <a:lumMod val="60000"/>
                  <a:lumOff val="40000"/>
                </a:schemeClr>
              </a:buClr>
              <a:buFont typeface="Calibri" panose="020F0502020204030204" pitchFamily="34" charset="0"/>
              <a:buChar char="●"/>
            </a:pPr>
            <a:r>
              <a:rPr lang="en-US" dirty="0" smtClean="0"/>
              <a:t>Lazy Evaluation</a:t>
            </a:r>
          </a:p>
          <a:p>
            <a:pPr algn="just">
              <a:buFont typeface="Courier New" panose="02070309020205020404" pitchFamily="49" charset="0"/>
              <a:buChar char="o"/>
            </a:pPr>
            <a:endParaRPr lang="en-US" dirty="0"/>
          </a:p>
          <a:p>
            <a:pPr algn="just">
              <a:buFont typeface="Courier New" panose="02070309020205020404" pitchFamily="49" charset="0"/>
              <a:buChar char="o"/>
            </a:pPr>
            <a:endParaRPr lang="en-US" dirty="0" smtClean="0"/>
          </a:p>
          <a:p>
            <a:pPr marL="0" indent="0" algn="just">
              <a:buNone/>
            </a:pPr>
            <a:endParaRPr lang="en-US" dirty="0" smtClean="0"/>
          </a:p>
          <a:p>
            <a:pPr marL="0" indent="0" algn="just">
              <a:buFontTx/>
              <a:buNone/>
            </a:pPr>
            <a:endParaRPr lang="en-US" dirty="0" smtClean="0"/>
          </a:p>
          <a:p>
            <a:pPr marL="0" indent="0" algn="just">
              <a:buFontTx/>
              <a:buNone/>
            </a:pPr>
            <a:r>
              <a:rPr lang="en-US" dirty="0" smtClean="0"/>
              <a:t>    </a:t>
            </a:r>
          </a:p>
        </p:txBody>
      </p:sp>
    </p:spTree>
    <p:extLst>
      <p:ext uri="{BB962C8B-B14F-4D97-AF65-F5344CB8AC3E}">
        <p14:creationId xmlns:p14="http://schemas.microsoft.com/office/powerpoint/2010/main" val="18615998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Problems</a:t>
            </a:r>
            <a:endParaRPr lang="en-US" dirty="0"/>
          </a:p>
        </p:txBody>
      </p:sp>
      <p:sp>
        <p:nvSpPr>
          <p:cNvPr id="3" name="Content Placeholder 2"/>
          <p:cNvSpPr>
            <a:spLocks noGrp="1"/>
          </p:cNvSpPr>
          <p:nvPr>
            <p:ph idx="1"/>
          </p:nvPr>
        </p:nvSpPr>
        <p:spPr>
          <a:xfrm>
            <a:off x="381000" y="1412875"/>
            <a:ext cx="8382000" cy="984885"/>
          </a:xfrm>
        </p:spPr>
        <p:txBody>
          <a:bodyPr/>
          <a:lstStyle/>
          <a:p>
            <a:endParaRPr lang="en-US" dirty="0" smtClean="0"/>
          </a:p>
          <a:p>
            <a:pPr marL="0" indent="0">
              <a:buNone/>
            </a:pPr>
            <a:endParaRPr lang="en-US" dirty="0"/>
          </a:p>
        </p:txBody>
      </p:sp>
      <p:sp>
        <p:nvSpPr>
          <p:cNvPr id="5" name="Content Placeholder 2"/>
          <p:cNvSpPr txBox="1">
            <a:spLocks/>
          </p:cNvSpPr>
          <p:nvPr/>
        </p:nvSpPr>
        <p:spPr>
          <a:xfrm>
            <a:off x="114300" y="1219200"/>
            <a:ext cx="8915400" cy="3151632"/>
          </a:xfrm>
          <a:prstGeom prst="rect">
            <a:avLst/>
          </a:prstGeom>
        </p:spPr>
        <p:txBody>
          <a:bodyPr vert="horz"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Clr>
                <a:schemeClr val="tx2">
                  <a:lumMod val="60000"/>
                  <a:lumOff val="40000"/>
                </a:schemeClr>
              </a:buClr>
              <a:buFont typeface="Calibri" panose="020F0502020204030204" pitchFamily="34" charset="0"/>
              <a:buChar char="●"/>
            </a:pPr>
            <a:r>
              <a:rPr lang="en-US" dirty="0" smtClean="0"/>
              <a:t>Convert the following NFA to DFA using </a:t>
            </a:r>
          </a:p>
          <a:p>
            <a:pPr marL="0" indent="0" algn="just">
              <a:buClr>
                <a:schemeClr val="tx2">
                  <a:lumMod val="60000"/>
                  <a:lumOff val="40000"/>
                </a:schemeClr>
              </a:buClr>
              <a:buNone/>
            </a:pPr>
            <a:r>
              <a:rPr lang="en-US" dirty="0"/>
              <a:t> </a:t>
            </a:r>
            <a:r>
              <a:rPr lang="en-US" dirty="0" smtClean="0"/>
              <a:t>   </a:t>
            </a:r>
            <a:r>
              <a:rPr lang="en-US" dirty="0" err="1" smtClean="0"/>
              <a:t>i</a:t>
            </a:r>
            <a:r>
              <a:rPr lang="en-US" dirty="0" smtClean="0"/>
              <a:t>)  Subset Method  ii) Lazy Evaluation Method</a:t>
            </a:r>
          </a:p>
          <a:p>
            <a:pPr marL="0" indent="0" algn="just">
              <a:buClr>
                <a:schemeClr val="tx2">
                  <a:lumMod val="60000"/>
                  <a:lumOff val="40000"/>
                </a:schemeClr>
              </a:buClr>
              <a:buNone/>
            </a:pPr>
            <a:endParaRPr lang="en-US" dirty="0"/>
          </a:p>
          <a:p>
            <a:pPr marL="0" indent="0" algn="just">
              <a:buClr>
                <a:schemeClr val="tx2">
                  <a:lumMod val="60000"/>
                  <a:lumOff val="40000"/>
                </a:schemeClr>
              </a:buClr>
              <a:buNone/>
            </a:pPr>
            <a:endParaRPr lang="en-US" dirty="0" smtClean="0"/>
          </a:p>
          <a:p>
            <a:pPr algn="just">
              <a:buClr>
                <a:schemeClr val="tx2">
                  <a:lumMod val="60000"/>
                  <a:lumOff val="40000"/>
                </a:schemeClr>
              </a:buClr>
              <a:buFont typeface="Calibri" panose="020F0502020204030204" pitchFamily="34" charset="0"/>
              <a:buChar char="●"/>
            </a:pPr>
            <a:endParaRPr lang="en-US" dirty="0"/>
          </a:p>
          <a:p>
            <a:pPr marL="0" indent="0" algn="just">
              <a:buClr>
                <a:schemeClr val="tx2">
                  <a:lumMod val="60000"/>
                  <a:lumOff val="40000"/>
                </a:schemeClr>
              </a:buClr>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82819869"/>
              </p:ext>
            </p:extLst>
          </p:nvPr>
        </p:nvGraphicFramePr>
        <p:xfrm>
          <a:off x="1219200" y="2590800"/>
          <a:ext cx="6096000" cy="2499360"/>
        </p:xfrm>
        <a:graphic>
          <a:graphicData uri="http://schemas.openxmlformats.org/drawingml/2006/table">
            <a:tbl>
              <a:tblPr firstRow="1" bandRow="1">
                <a:tableStyleId>{21E4AEA4-8DFA-4A89-87EB-49C32662AFE0}</a:tableStyleId>
              </a:tblPr>
              <a:tblGrid>
                <a:gridCol w="2032000"/>
                <a:gridCol w="2032000"/>
                <a:gridCol w="2032000"/>
              </a:tblGrid>
              <a:tr h="370840">
                <a:tc>
                  <a:txBody>
                    <a:bodyPr/>
                    <a:lstStyle/>
                    <a:p>
                      <a:pPr algn="ctr"/>
                      <a:r>
                        <a:rPr lang="en-US" dirty="0" smtClean="0"/>
                        <a:t>  </a:t>
                      </a:r>
                      <a:r>
                        <a:rPr lang="en-US" sz="3200" b="1" kern="1200" dirty="0" smtClean="0">
                          <a:solidFill>
                            <a:schemeClr val="lt1"/>
                          </a:solidFill>
                          <a:latin typeface="Times New Roman" panose="02020603050405020304" pitchFamily="18" charset="0"/>
                          <a:ea typeface="+mn-ea"/>
                          <a:cs typeface="Times New Roman" panose="02020603050405020304" pitchFamily="18" charset="0"/>
                        </a:rPr>
                        <a:t> </a:t>
                      </a:r>
                      <a:r>
                        <a:rPr lang="el-GR" sz="3200" b="1" kern="1200" dirty="0" smtClean="0">
                          <a:solidFill>
                            <a:schemeClr val="lt1"/>
                          </a:solidFill>
                          <a:latin typeface="Times New Roman" panose="02020603050405020304" pitchFamily="18" charset="0"/>
                          <a:ea typeface="+mn-ea"/>
                          <a:cs typeface="Times New Roman" panose="02020603050405020304" pitchFamily="18" charset="0"/>
                        </a:rPr>
                        <a:t>δ</a:t>
                      </a:r>
                      <a:endParaRPr lang="en-US" sz="3200" b="1" kern="1200" dirty="0">
                        <a:solidFill>
                          <a:schemeClr val="lt1"/>
                        </a:solidFill>
                        <a:latin typeface="Times New Roman" panose="02020603050405020304" pitchFamily="18" charset="0"/>
                        <a:ea typeface="+mn-ea"/>
                        <a:cs typeface="Times New Roman" panose="02020603050405020304" pitchFamily="18" charset="0"/>
                      </a:endParaRPr>
                    </a:p>
                  </a:txBody>
                  <a:tcPr>
                    <a:solidFill>
                      <a:schemeClr val="tx2">
                        <a:lumMod val="50000"/>
                      </a:schemeClr>
                    </a:solidFill>
                  </a:tcPr>
                </a:tc>
                <a:tc>
                  <a:txBody>
                    <a:bodyPr/>
                    <a:lstStyle/>
                    <a:p>
                      <a:pPr algn="ctr"/>
                      <a:r>
                        <a:rPr lang="en-US" sz="3200" dirty="0" smtClean="0">
                          <a:latin typeface="Times New Roman" panose="02020603050405020304" pitchFamily="18" charset="0"/>
                          <a:cs typeface="Times New Roman" panose="02020603050405020304" pitchFamily="18" charset="0"/>
                        </a:rPr>
                        <a:t>0</a:t>
                      </a:r>
                      <a:endParaRPr lang="en-US" sz="3200" dirty="0">
                        <a:latin typeface="Times New Roman" panose="02020603050405020304" pitchFamily="18" charset="0"/>
                        <a:cs typeface="Times New Roman" panose="02020603050405020304" pitchFamily="18" charset="0"/>
                      </a:endParaRPr>
                    </a:p>
                  </a:txBody>
                  <a:tcPr/>
                </a:tc>
                <a:tc>
                  <a:txBody>
                    <a:bodyPr/>
                    <a:lstStyle/>
                    <a:p>
                      <a:pPr algn="ctr"/>
                      <a:r>
                        <a:rPr lang="en-US" sz="3200" dirty="0" smtClean="0">
                          <a:latin typeface="Times New Roman" panose="02020603050405020304" pitchFamily="18" charset="0"/>
                          <a:cs typeface="Times New Roman" panose="02020603050405020304" pitchFamily="18" charset="0"/>
                        </a:rPr>
                        <a:t>1</a:t>
                      </a:r>
                      <a:endParaRPr lang="en-US" sz="3200" dirty="0">
                        <a:latin typeface="Times New Roman" panose="02020603050405020304" pitchFamily="18" charset="0"/>
                        <a:cs typeface="Times New Roman" panose="02020603050405020304" pitchFamily="18" charset="0"/>
                      </a:endParaRPr>
                    </a:p>
                  </a:txBody>
                  <a:tcPr/>
                </a:tc>
              </a:tr>
              <a:tr h="370840">
                <a:tc>
                  <a:txBody>
                    <a:bodyPr/>
                    <a:lstStyle/>
                    <a:p>
                      <a:pPr marL="0" algn="l" defTabSz="914363" rtl="0" eaLnBrk="1" latinLnBrk="0" hangingPunct="1"/>
                      <a:r>
                        <a:rPr lang="en-US" sz="3600" b="1" kern="1200" dirty="0" smtClean="0">
                          <a:solidFill>
                            <a:schemeClr val="lt1"/>
                          </a:solidFill>
                          <a:latin typeface="Times New Roman" panose="02020603050405020304" pitchFamily="18" charset="0"/>
                          <a:ea typeface="+mn-ea"/>
                          <a:cs typeface="Times New Roman" panose="02020603050405020304" pitchFamily="18" charset="0"/>
                        </a:rPr>
                        <a:t>-&gt; p</a:t>
                      </a:r>
                      <a:endParaRPr lang="en-US" sz="3600" b="1" kern="1200" dirty="0">
                        <a:solidFill>
                          <a:schemeClr val="lt1"/>
                        </a:solidFill>
                        <a:latin typeface="Times New Roman" panose="02020603050405020304" pitchFamily="18" charset="0"/>
                        <a:ea typeface="+mn-ea"/>
                        <a:cs typeface="Times New Roman" panose="02020603050405020304" pitchFamily="18" charset="0"/>
                      </a:endParaRPr>
                    </a:p>
                  </a:txBody>
                  <a:tcPr>
                    <a:solidFill>
                      <a:schemeClr val="accent2">
                        <a:lumMod val="75000"/>
                      </a:schemeClr>
                    </a:solidFill>
                  </a:tcPr>
                </a:tc>
                <a:tc>
                  <a:txBody>
                    <a:bodyPr/>
                    <a:lstStyle/>
                    <a:p>
                      <a:pPr marL="0" algn="ctr" defTabSz="914363" rtl="0" eaLnBrk="1" latinLnBrk="0" hangingPunct="1"/>
                      <a:r>
                        <a:rPr lang="en-US" sz="3200" kern="1200" dirty="0" smtClean="0">
                          <a:solidFill>
                            <a:schemeClr val="dk1"/>
                          </a:solidFill>
                          <a:latin typeface="Times New Roman" panose="02020603050405020304" pitchFamily="18" charset="0"/>
                          <a:ea typeface="+mn-ea"/>
                          <a:cs typeface="Times New Roman" panose="02020603050405020304" pitchFamily="18" charset="0"/>
                        </a:rPr>
                        <a:t> {p, q}</a:t>
                      </a:r>
                      <a:endParaRPr lang="en-US" sz="32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363" rtl="0" eaLnBrk="1" latinLnBrk="0" hangingPunct="1"/>
                      <a:r>
                        <a:rPr lang="en-US" sz="3200" kern="1200" dirty="0" smtClean="0">
                          <a:solidFill>
                            <a:schemeClr val="dk1"/>
                          </a:solidFill>
                          <a:latin typeface="Times New Roman" panose="02020603050405020304" pitchFamily="18" charset="0"/>
                          <a:ea typeface="+mn-ea"/>
                          <a:cs typeface="Times New Roman" panose="02020603050405020304" pitchFamily="18" charset="0"/>
                        </a:rPr>
                        <a:t>{p}</a:t>
                      </a:r>
                      <a:endParaRPr lang="en-US" sz="3200" kern="1200" dirty="0">
                        <a:solidFill>
                          <a:schemeClr val="dk1"/>
                        </a:solidFill>
                        <a:latin typeface="Times New Roman" panose="02020603050405020304" pitchFamily="18" charset="0"/>
                        <a:ea typeface="+mn-ea"/>
                        <a:cs typeface="Times New Roman" panose="02020603050405020304" pitchFamily="18" charset="0"/>
                      </a:endParaRPr>
                    </a:p>
                  </a:txBody>
                  <a:tcPr/>
                </a:tc>
              </a:tr>
              <a:tr h="370840">
                <a:tc>
                  <a:txBody>
                    <a:bodyPr/>
                    <a:lstStyle/>
                    <a:p>
                      <a:pPr marL="0" algn="l" defTabSz="914363" rtl="0" eaLnBrk="1" latinLnBrk="0" hangingPunct="1"/>
                      <a:r>
                        <a:rPr lang="en-US" sz="3600" b="1" kern="1200" dirty="0" smtClean="0">
                          <a:solidFill>
                            <a:schemeClr val="lt1"/>
                          </a:solidFill>
                          <a:latin typeface="Times New Roman" panose="02020603050405020304" pitchFamily="18" charset="0"/>
                          <a:ea typeface="+mn-ea"/>
                          <a:cs typeface="Times New Roman" panose="02020603050405020304" pitchFamily="18" charset="0"/>
                        </a:rPr>
                        <a:t>    q</a:t>
                      </a:r>
                      <a:endParaRPr lang="en-US" sz="3600" b="1" kern="1200" dirty="0">
                        <a:solidFill>
                          <a:schemeClr val="lt1"/>
                        </a:solidFill>
                        <a:latin typeface="Times New Roman" panose="02020603050405020304" pitchFamily="18" charset="0"/>
                        <a:ea typeface="+mn-ea"/>
                        <a:cs typeface="Times New Roman" panose="02020603050405020304" pitchFamily="18" charset="0"/>
                      </a:endParaRPr>
                    </a:p>
                  </a:txBody>
                  <a:tcPr>
                    <a:solidFill>
                      <a:schemeClr val="accent2">
                        <a:lumMod val="75000"/>
                      </a:schemeClr>
                    </a:solidFill>
                  </a:tcPr>
                </a:tc>
                <a:tc>
                  <a:txBody>
                    <a:bodyPr/>
                    <a:lstStyle/>
                    <a:p>
                      <a:pPr marL="0" algn="ctr" defTabSz="914363" rtl="0" eaLnBrk="1" latinLnBrk="0" hangingPunct="1"/>
                      <a:r>
                        <a:rPr lang="en-US" sz="3200" kern="1200" dirty="0" smtClean="0">
                          <a:solidFill>
                            <a:schemeClr val="dk1"/>
                          </a:solidFill>
                          <a:latin typeface="Times New Roman" panose="02020603050405020304" pitchFamily="18" charset="0"/>
                          <a:ea typeface="+mn-ea"/>
                          <a:cs typeface="Times New Roman" panose="02020603050405020304" pitchFamily="18" charset="0"/>
                        </a:rPr>
                        <a:t>  </a:t>
                      </a:r>
                      <a:r>
                        <a:rPr lang="en-US" sz="3200" kern="1200" dirty="0" smtClean="0">
                          <a:solidFill>
                            <a:schemeClr val="dk1"/>
                          </a:solidFill>
                          <a:latin typeface="Times New Roman" panose="02020603050405020304" pitchFamily="18" charset="0"/>
                          <a:ea typeface="+mn-ea"/>
                          <a:cs typeface="Times New Roman" panose="02020603050405020304" pitchFamily="18" charset="0"/>
                          <a:sym typeface="Symbol" panose="05050102010706020507" pitchFamily="18" charset="2"/>
                        </a:rPr>
                        <a:t></a:t>
                      </a:r>
                      <a:endParaRPr lang="en-US" sz="32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363" rtl="0" eaLnBrk="1" latinLnBrk="0" hangingPunct="1"/>
                      <a:r>
                        <a:rPr lang="en-US" sz="3200" kern="1200" dirty="0" smtClean="0">
                          <a:solidFill>
                            <a:schemeClr val="dk1"/>
                          </a:solidFill>
                          <a:latin typeface="Times New Roman" panose="02020603050405020304" pitchFamily="18" charset="0"/>
                          <a:ea typeface="+mn-ea"/>
                          <a:cs typeface="Times New Roman" panose="02020603050405020304" pitchFamily="18" charset="0"/>
                        </a:rPr>
                        <a:t>{r}</a:t>
                      </a:r>
                      <a:endParaRPr lang="en-US" sz="3200" kern="1200" dirty="0">
                        <a:solidFill>
                          <a:schemeClr val="dk1"/>
                        </a:solidFill>
                        <a:latin typeface="Times New Roman" panose="02020603050405020304" pitchFamily="18" charset="0"/>
                        <a:ea typeface="+mn-ea"/>
                        <a:cs typeface="Times New Roman" panose="02020603050405020304" pitchFamily="18" charset="0"/>
                      </a:endParaRPr>
                    </a:p>
                  </a:txBody>
                  <a:tcPr/>
                </a:tc>
              </a:tr>
              <a:tr h="370840">
                <a:tc>
                  <a:txBody>
                    <a:bodyPr/>
                    <a:lstStyle/>
                    <a:p>
                      <a:pPr marL="0" algn="l" defTabSz="914363" rtl="0" eaLnBrk="1" latinLnBrk="0" hangingPunct="1"/>
                      <a:r>
                        <a:rPr lang="en-US" sz="3600" b="1" kern="1200" dirty="0" smtClean="0">
                          <a:solidFill>
                            <a:schemeClr val="lt1"/>
                          </a:solidFill>
                          <a:latin typeface="Times New Roman" panose="02020603050405020304" pitchFamily="18" charset="0"/>
                          <a:ea typeface="+mn-ea"/>
                          <a:cs typeface="Times New Roman" panose="02020603050405020304" pitchFamily="18" charset="0"/>
                        </a:rPr>
                        <a:t>  *r</a:t>
                      </a:r>
                      <a:endParaRPr lang="en-US" sz="3600" b="1" kern="1200" dirty="0">
                        <a:solidFill>
                          <a:schemeClr val="lt1"/>
                        </a:solidFill>
                        <a:latin typeface="Times New Roman" panose="02020603050405020304" pitchFamily="18" charset="0"/>
                        <a:ea typeface="+mn-ea"/>
                        <a:cs typeface="Times New Roman" panose="02020603050405020304" pitchFamily="18" charset="0"/>
                      </a:endParaRPr>
                    </a:p>
                  </a:txBody>
                  <a:tcPr>
                    <a:solidFill>
                      <a:schemeClr val="accent2">
                        <a:lumMod val="75000"/>
                      </a:schemeClr>
                    </a:solidFill>
                  </a:tcPr>
                </a:tc>
                <a:tc>
                  <a:txBody>
                    <a:bodyPr/>
                    <a:lstStyle/>
                    <a:p>
                      <a:pPr marL="0" algn="ctr" defTabSz="914363" rtl="0" eaLnBrk="1" latinLnBrk="0" hangingPunct="1"/>
                      <a:r>
                        <a:rPr lang="en-US" sz="3200" kern="1200" dirty="0" smtClean="0">
                          <a:solidFill>
                            <a:schemeClr val="dk1"/>
                          </a:solidFill>
                          <a:latin typeface="Times New Roman" panose="02020603050405020304" pitchFamily="18" charset="0"/>
                          <a:ea typeface="+mn-ea"/>
                          <a:cs typeface="Times New Roman" panose="02020603050405020304" pitchFamily="18" charset="0"/>
                        </a:rPr>
                        <a:t>{p, r} </a:t>
                      </a:r>
                      <a:endParaRPr lang="en-US" sz="32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914363" rtl="0" eaLnBrk="1" latinLnBrk="0" hangingPunct="1"/>
                      <a:r>
                        <a:rPr lang="en-US" sz="3200" kern="1200" dirty="0" smtClean="0">
                          <a:solidFill>
                            <a:schemeClr val="dk1"/>
                          </a:solidFill>
                          <a:latin typeface="Times New Roman" panose="02020603050405020304" pitchFamily="18" charset="0"/>
                          <a:ea typeface="+mn-ea"/>
                          <a:cs typeface="Times New Roman" panose="02020603050405020304" pitchFamily="18" charset="0"/>
                        </a:rPr>
                        <a:t>{q}</a:t>
                      </a:r>
                      <a:endParaRPr lang="en-US" sz="3200" kern="1200" dirty="0">
                        <a:solidFill>
                          <a:schemeClr val="dk1"/>
                        </a:solidFill>
                        <a:latin typeface="Times New Roman" panose="02020603050405020304" pitchFamily="18" charset="0"/>
                        <a:ea typeface="+mn-ea"/>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93839458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theme/theme1.xml><?xml version="1.0" encoding="utf-8"?>
<a:theme xmlns:a="http://schemas.openxmlformats.org/drawingml/2006/main" name="1_White with Blue Bar Segoe Template_TP10286789">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2_White with Blue Bar Segoe Template_TP10286789">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2.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3.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4.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5.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6.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7.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8.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EEFD162-EDAF-40F1-8DE6-8C07E9AEC85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(White with blue bar design)</Template>
  <TotalTime>3053</TotalTime>
  <Words>362</Words>
  <Application>Microsoft Office PowerPoint</Application>
  <PresentationFormat>On-screen Show (4:3)</PresentationFormat>
  <Paragraphs>81</Paragraphs>
  <Slides>9</Slides>
  <Notes>3</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9</vt:i4>
      </vt:variant>
    </vt:vector>
  </HeadingPairs>
  <TitlesOfParts>
    <vt:vector size="19" baseType="lpstr">
      <vt:lpstr>Arial</vt:lpstr>
      <vt:lpstr>Calibri</vt:lpstr>
      <vt:lpstr>Cambria Math</vt:lpstr>
      <vt:lpstr>Courier New</vt:lpstr>
      <vt:lpstr>Symbol</vt:lpstr>
      <vt:lpstr>Times New Roman</vt:lpstr>
      <vt:lpstr>Wingdings</vt:lpstr>
      <vt:lpstr>1_White with Blue Bar Segoe Template_TP10286789</vt:lpstr>
      <vt:lpstr>White with Courier font for code slides</vt:lpstr>
      <vt:lpstr>2_White with Blue Bar Segoe Template_TP10286789</vt:lpstr>
      <vt:lpstr>Extended Transition Function ((∂) ̂)</vt:lpstr>
      <vt:lpstr>Deterministic Finite Automata</vt:lpstr>
      <vt:lpstr>Language of DFA</vt:lpstr>
      <vt:lpstr>An Example</vt:lpstr>
      <vt:lpstr>Nondeterministic Finite Automata</vt:lpstr>
      <vt:lpstr>Nondeterministic Finite Automata</vt:lpstr>
      <vt:lpstr>Language of NFA</vt:lpstr>
      <vt:lpstr>Equivalence of DFA and NFA</vt:lpstr>
      <vt:lpstr>Problems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Akshata K</dc:creator>
  <cp:keywords/>
  <cp:lastModifiedBy>Mahe</cp:lastModifiedBy>
  <cp:revision>701</cp:revision>
  <dcterms:created xsi:type="dcterms:W3CDTF">2016-05-11T06:01:51Z</dcterms:created>
  <dcterms:modified xsi:type="dcterms:W3CDTF">2017-07-31T09:44:43Z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TC102867899990</vt:lpwstr>
  </property>
</Properties>
</file>