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1"/>
  </p:notesMasterIdLst>
  <p:handoutMasterIdLst>
    <p:handoutMasterId r:id="rId12"/>
  </p:handoutMasterIdLst>
  <p:sldIdLst>
    <p:sldId id="257" r:id="rId5"/>
    <p:sldId id="350" r:id="rId6"/>
    <p:sldId id="351" r:id="rId7"/>
    <p:sldId id="352" r:id="rId8"/>
    <p:sldId id="353" r:id="rId9"/>
    <p:sldId id="35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434" autoAdjust="0"/>
  </p:normalViewPr>
  <p:slideViewPr>
    <p:cSldViewPr>
      <p:cViewPr varScale="1">
        <p:scale>
          <a:sx n="70" d="100"/>
          <a:sy n="70" d="100"/>
        </p:scale>
        <p:origin x="133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8/3/2017 8:33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971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Pushdown Automata (PDA)</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Pushdown Automata</a:t>
            </a:r>
            <a:endParaRPr lang="en-US" dirty="0"/>
          </a:p>
        </p:txBody>
      </p:sp>
      <p:sp>
        <p:nvSpPr>
          <p:cNvPr id="3" name="Content Placeholder 2"/>
          <p:cNvSpPr>
            <a:spLocks noGrp="1"/>
          </p:cNvSpPr>
          <p:nvPr>
            <p:ph idx="1"/>
          </p:nvPr>
        </p:nvSpPr>
        <p:spPr>
          <a:xfrm>
            <a:off x="0" y="802478"/>
            <a:ext cx="9144000" cy="7497437"/>
          </a:xfrm>
        </p:spPr>
        <p:txBody>
          <a:bodyPr/>
          <a:lstStyle/>
          <a:p>
            <a:pPr marL="0" indent="0">
              <a:buNone/>
            </a:pPr>
            <a:endParaRPr lang="en-US" dirty="0" smtClean="0"/>
          </a:p>
          <a:p>
            <a:r>
              <a:rPr lang="en-US" dirty="0" smtClean="0"/>
              <a:t>PDA is an extension of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-NFA with the addition of a stack</a:t>
            </a:r>
          </a:p>
          <a:p>
            <a:pPr marL="0" indent="0">
              <a:buNone/>
            </a:pPr>
            <a:endParaRPr lang="en-US" dirty="0">
              <a:latin typeface="Cambria Math" panose="02040503050406030204" pitchFamily="18" charset="0"/>
              <a:ea typeface="Cambria Math" panose="02040503050406030204" pitchFamily="18" charset="0"/>
            </a:endParaRPr>
          </a:p>
          <a:p>
            <a:r>
              <a:rPr lang="en-US" dirty="0" smtClean="0"/>
              <a:t>The language defined by PDA is </a:t>
            </a:r>
            <a:r>
              <a:rPr lang="en-US" b="1" dirty="0" smtClean="0"/>
              <a:t>context-free language</a:t>
            </a:r>
          </a:p>
          <a:p>
            <a:endParaRPr lang="en-US" b="1"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Unlike FA, PDA can remember an infinite amount of information (stack), but can access only </a:t>
            </a:r>
            <a:r>
              <a:rPr lang="en-US" smtClean="0">
                <a:latin typeface="Cambria Math" panose="02040503050406030204" pitchFamily="18" charset="0"/>
                <a:ea typeface="Cambria Math" panose="02040503050406030204" pitchFamily="18" charset="0"/>
              </a:rPr>
              <a:t>in </a:t>
            </a:r>
            <a:r>
              <a:rPr lang="en-US" smtClean="0">
                <a:latin typeface="Cambria Math" panose="02040503050406030204" pitchFamily="18" charset="0"/>
                <a:ea typeface="Cambria Math" panose="02040503050406030204" pitchFamily="18" charset="0"/>
              </a:rPr>
              <a:t>LIFO </a:t>
            </a:r>
            <a:r>
              <a:rPr lang="en-US" dirty="0" smtClean="0">
                <a:latin typeface="Cambria Math" panose="02040503050406030204" pitchFamily="18" charset="0"/>
                <a:ea typeface="Cambria Math" panose="02040503050406030204" pitchFamily="18" charset="0"/>
              </a:rPr>
              <a:t>manner. </a:t>
            </a:r>
          </a:p>
          <a:p>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1617407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Formal Description of PDA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5798" y="1295400"/>
                <a:ext cx="8592403" cy="6844951"/>
              </a:xfrm>
            </p:spPr>
            <p:txBody>
              <a:bodyPr/>
              <a:lstStyle/>
              <a:p>
                <a:pPr marL="0" indent="0">
                  <a:buNone/>
                </a:pPr>
                <a:r>
                  <a:rPr lang="en-US" b="1" dirty="0" smtClean="0">
                    <a:solidFill>
                      <a:srgbClr val="000000"/>
                    </a:solidFill>
                  </a:rPr>
                  <a:t>		P </a:t>
                </a:r>
                <a:r>
                  <a:rPr lang="en-US" b="1" dirty="0">
                    <a:solidFill>
                      <a:srgbClr val="000000"/>
                    </a:solidFill>
                  </a:rPr>
                  <a:t>= (Q,</a:t>
                </a:r>
                <a:r>
                  <a:rPr lang="en-US" b="1" dirty="0">
                    <a:solidFill>
                      <a:srgbClr val="000000"/>
                    </a:solidFill>
                    <a:ea typeface="Cambria Math" panose="02040503050406030204" pitchFamily="18" charset="0"/>
                  </a:rPr>
                  <a:t>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oMath>
                </a14:m>
                <a:r>
                  <a:rPr lang="en-US" b="1" dirty="0" smtClean="0">
                    <a:solidFill>
                      <a:srgbClr val="000000"/>
                    </a:solidFill>
                  </a:rPr>
                  <a:t>, </a:t>
                </a:r>
                <a:r>
                  <a:rPr lang="el-GR" b="1" dirty="0" smtClean="0">
                    <a:solidFill>
                      <a:srgbClr val="000000"/>
                    </a:solidFill>
                  </a:rPr>
                  <a:t>Γ</a:t>
                </a:r>
                <a:r>
                  <a:rPr lang="en-US" b="1" dirty="0" smtClean="0">
                    <a:solidFill>
                      <a:srgbClr val="000000"/>
                    </a:solidFill>
                  </a:rPr>
                  <a:t>, </a:t>
                </a:r>
                <a:r>
                  <a:rPr lang="el-GR" b="1" dirty="0">
                    <a:solidFill>
                      <a:srgbClr val="000000"/>
                    </a:solidFill>
                    <a:latin typeface="Cambria Math" panose="02040503050406030204" pitchFamily="18" charset="0"/>
                    <a:ea typeface="Cambria Math" panose="02040503050406030204" pitchFamily="18" charset="0"/>
                  </a:rPr>
                  <a:t>δ</a:t>
                </a:r>
                <a:r>
                  <a:rPr lang="en-US"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𝒒</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smtClean="0">
                            <a:solidFill>
                              <a:srgbClr val="000000"/>
                            </a:solidFill>
                            <a:latin typeface="Cambria Math" panose="02040503050406030204" pitchFamily="18" charset="0"/>
                            <a:ea typeface="Cambria Math" panose="02040503050406030204" pitchFamily="18" charset="0"/>
                          </a:rPr>
                          <m:t>𝒁</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smtClean="0">
                        <a:solidFill>
                          <a:srgbClr val="000000"/>
                        </a:solidFill>
                        <a:latin typeface="Cambria Math" panose="02040503050406030204" pitchFamily="18" charset="0"/>
                        <a:ea typeface="Cambria Math" panose="02040503050406030204" pitchFamily="18" charset="0"/>
                      </a:rPr>
                      <m:t>,</m:t>
                    </m:r>
                    <m:r>
                      <a:rPr lang="en-US" b="1" i="1">
                        <a:solidFill>
                          <a:srgbClr val="000000"/>
                        </a:solidFill>
                        <a:latin typeface="Cambria Math" panose="02040503050406030204" pitchFamily="18" charset="0"/>
                        <a:ea typeface="Cambria Math" panose="02040503050406030204" pitchFamily="18" charset="0"/>
                      </a:rPr>
                      <m:t>𝑭</m:t>
                    </m:r>
                    <m:r>
                      <a:rPr lang="en-US" b="1" i="1">
                        <a:solidFill>
                          <a:srgbClr val="000000"/>
                        </a:solidFill>
                        <a:latin typeface="Cambria Math" panose="02040503050406030204" pitchFamily="18" charset="0"/>
                        <a:ea typeface="Cambria Math" panose="02040503050406030204" pitchFamily="18" charset="0"/>
                      </a:rPr>
                      <m:t>)</m:t>
                    </m:r>
                  </m:oMath>
                </a14:m>
                <a:endParaRPr lang="en-US" dirty="0" smtClean="0"/>
              </a:p>
              <a:p>
                <a:pPr marL="514350" indent="-514350" algn="just">
                  <a:buFont typeface="+mj-lt"/>
                  <a:buAutoNum type="arabicPeriod"/>
                </a:pPr>
                <a:r>
                  <a:rPr lang="en-US" dirty="0" smtClean="0"/>
                  <a:t>A </a:t>
                </a:r>
                <a:r>
                  <a:rPr lang="en-US" dirty="0"/>
                  <a:t>finite set of States , Q</a:t>
                </a:r>
              </a:p>
              <a:p>
                <a:pPr marL="514350" indent="-514350" algn="just">
                  <a:buFont typeface="+mj-lt"/>
                  <a:buAutoNum type="arabicPeriod"/>
                </a:pPr>
                <a:r>
                  <a:rPr lang="en-US" dirty="0"/>
                  <a:t>A finite set of input symbols ,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endParaRPr lang="en-US" dirty="0" smtClean="0"/>
              </a:p>
              <a:p>
                <a:pPr marL="514350" indent="-514350" algn="just">
                  <a:buFont typeface="+mj-lt"/>
                  <a:buAutoNum type="arabicPeriod"/>
                </a:pPr>
                <a:r>
                  <a:rPr lang="en-US" dirty="0" smtClean="0"/>
                  <a:t>A finite Stack Alphabet</a:t>
                </a:r>
                <a:endParaRPr lang="en-US" dirty="0"/>
              </a:p>
              <a:p>
                <a:pPr marL="514350" indent="-514350" algn="just">
                  <a:buFont typeface="+mj-lt"/>
                  <a:buAutoNum type="arabicPeriod"/>
                </a:pPr>
                <a:r>
                  <a:rPr lang="en-US" dirty="0"/>
                  <a:t>A transition function, </a:t>
                </a:r>
                <a:r>
                  <a:rPr lang="el-GR" dirty="0">
                    <a:latin typeface="Cambria Math" panose="02040503050406030204" pitchFamily="18" charset="0"/>
                    <a:ea typeface="Cambria Math" panose="02040503050406030204" pitchFamily="18" charset="0"/>
                  </a:rPr>
                  <a:t>δ</a:t>
                </a:r>
                <a:r>
                  <a:rPr lang="en-US" dirty="0" smtClean="0">
                    <a:latin typeface="Cambria Math" panose="02040503050406030204" pitchFamily="18" charset="0"/>
                    <a:ea typeface="Cambria Math" panose="02040503050406030204" pitchFamily="18" charset="0"/>
                  </a:rPr>
                  <a:t>(</a:t>
                </a:r>
                <a:r>
                  <a:rPr lang="en-US" dirty="0" err="1" smtClean="0">
                    <a:latin typeface="Cambria Math" panose="02040503050406030204" pitchFamily="18" charset="0"/>
                    <a:ea typeface="Cambria Math" panose="02040503050406030204" pitchFamily="18" charset="0"/>
                  </a:rPr>
                  <a:t>q,a,X</a:t>
                </a: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that returns </a:t>
                </a:r>
                <a:r>
                  <a:rPr lang="en-US" dirty="0" smtClean="0">
                    <a:latin typeface="Cambria Math" panose="02040503050406030204" pitchFamily="18" charset="0"/>
                    <a:ea typeface="Cambria Math" panose="02040503050406030204" pitchFamily="18" charset="0"/>
                  </a:rPr>
                  <a:t>(p,</a:t>
                </a:r>
                <a:r>
                  <a:rPr lang="el-GR" dirty="0" smtClean="0">
                    <a:latin typeface="Cambria Math" panose="02040503050406030204" pitchFamily="18" charset="0"/>
                    <a:ea typeface="Cambria Math" panose="02040503050406030204" pitchFamily="18" charset="0"/>
                  </a:rPr>
                  <a:t>γ</a:t>
                </a:r>
                <a:r>
                  <a:rPr lang="en-US" dirty="0" smtClean="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dirty="0">
                    <a:latin typeface="Cambria Math" panose="02040503050406030204" pitchFamily="18" charset="0"/>
                    <a:ea typeface="Cambria Math" panose="02040503050406030204" pitchFamily="18" charset="0"/>
                  </a:rPr>
                  <a:t>A start state, one in </a:t>
                </a:r>
                <a:r>
                  <a:rPr lang="en-US" dirty="0" smtClean="0">
                    <a:latin typeface="Cambria Math" panose="02040503050406030204" pitchFamily="18" charset="0"/>
                    <a:ea typeface="Cambria Math" panose="02040503050406030204" pitchFamily="18" charset="0"/>
                  </a:rPr>
                  <a:t>Q</a:t>
                </a:r>
              </a:p>
              <a:p>
                <a:pPr marL="514350" indent="-514350" algn="just">
                  <a:buFont typeface="+mj-lt"/>
                  <a:buAutoNum type="arabicPeriod"/>
                </a:pPr>
                <a:r>
                  <a:rPr lang="en-US" dirty="0" smtClean="0">
                    <a:latin typeface="Cambria Math" panose="02040503050406030204" pitchFamily="18" charset="0"/>
                    <a:ea typeface="Cambria Math" panose="02040503050406030204" pitchFamily="18" charset="0"/>
                  </a:rPr>
                  <a:t>The start symbol of Stack</a:t>
                </a:r>
                <a:endParaRPr lang="en-US" dirty="0">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dirty="0">
                    <a:latin typeface="Cambria Math" panose="02040503050406030204" pitchFamily="18" charset="0"/>
                    <a:ea typeface="Cambria Math" panose="02040503050406030204" pitchFamily="18" charset="0"/>
                  </a:rPr>
                  <a:t>A set of final/ accepting states, F</a:t>
                </a:r>
                <a:r>
                  <a:rPr lang="en-US" dirty="0"/>
                  <a:t> </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5798" y="1295400"/>
                <a:ext cx="8592403" cy="6844951"/>
              </a:xfrm>
              <a:blipFill rotWithShape="0">
                <a:blip r:embed="rId3"/>
                <a:stretch>
                  <a:fillRect l="-2908" t="-2763" r="-2766"/>
                </a:stretch>
              </a:blipFill>
            </p:spPr>
            <p:txBody>
              <a:bodyPr/>
              <a:lstStyle/>
              <a:p>
                <a:r>
                  <a:rPr lang="en-US">
                    <a:noFill/>
                  </a:rPr>
                  <a:t> </a:t>
                </a:r>
              </a:p>
            </p:txBody>
          </p:sp>
        </mc:Fallback>
      </mc:AlternateContent>
    </p:spTree>
    <p:extLst>
      <p:ext uri="{BB962C8B-B14F-4D97-AF65-F5344CB8AC3E}">
        <p14:creationId xmlns:p14="http://schemas.microsoft.com/office/powerpoint/2010/main" val="18207582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Languages of a PDA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1447800"/>
                <a:ext cx="8915400" cy="8026813"/>
              </a:xfrm>
            </p:spPr>
            <p:txBody>
              <a:bodyPr/>
              <a:lstStyle/>
              <a:p>
                <a:pPr marL="0" indent="0" algn="just">
                  <a:buNone/>
                </a:pPr>
                <a:r>
                  <a:rPr lang="en-US" dirty="0" smtClean="0"/>
                  <a:t>Two types of Acceptance:</a:t>
                </a:r>
              </a:p>
              <a:p>
                <a:pPr algn="just"/>
                <a:endParaRPr lang="en-US" dirty="0"/>
              </a:p>
              <a:p>
                <a:pPr marL="514350" indent="-514350" algn="just">
                  <a:buFont typeface="+mj-lt"/>
                  <a:buAutoNum type="arabicPeriod"/>
                </a:pPr>
                <a:r>
                  <a:rPr lang="en-US" dirty="0" smtClean="0"/>
                  <a:t>Acceptance by Final State</a:t>
                </a:r>
              </a:p>
              <a:p>
                <a:pPr marL="514350" indent="-514350" algn="just">
                  <a:buFont typeface="+mj-lt"/>
                  <a:buAutoNum type="arabicPeriod"/>
                </a:pPr>
                <a:endParaRPr lang="en-US" dirty="0"/>
              </a:p>
              <a:p>
                <a:pPr marL="514350" indent="-514350" algn="just">
                  <a:buFont typeface="+mj-lt"/>
                  <a:buAutoNum type="arabicPeriod"/>
                </a:pPr>
                <a:r>
                  <a:rPr lang="en-US" dirty="0" smtClean="0"/>
                  <a:t>Acceptance by Empty Stack</a:t>
                </a:r>
              </a:p>
              <a:p>
                <a:pPr marL="0" indent="0" algn="just">
                  <a:buNone/>
                </a:pPr>
                <a:endParaRPr lang="en-US" dirty="0"/>
              </a:p>
              <a:p>
                <a:pPr marL="0" indent="0" algn="just">
                  <a:buNone/>
                </a:pPr>
                <a:r>
                  <a:rPr lang="en-US" dirty="0" smtClean="0"/>
                  <a:t>PDA P as a 6 tuple </a:t>
                </a:r>
                <a:r>
                  <a:rPr lang="en-US" b="1" dirty="0" smtClean="0">
                    <a:solidFill>
                      <a:srgbClr val="000000"/>
                    </a:solidFill>
                  </a:rPr>
                  <a:t>P </a:t>
                </a:r>
                <a:r>
                  <a:rPr lang="en-US" b="1" dirty="0">
                    <a:solidFill>
                      <a:srgbClr val="000000"/>
                    </a:solidFill>
                  </a:rPr>
                  <a:t>= (Q,</a:t>
                </a:r>
                <a:r>
                  <a:rPr lang="en-US" b="1" dirty="0">
                    <a:solidFill>
                      <a:srgbClr val="000000"/>
                    </a:solidFill>
                    <a:ea typeface="Cambria Math" panose="02040503050406030204" pitchFamily="18" charset="0"/>
                  </a:rPr>
                  <a:t>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oMath>
                </a14:m>
                <a:r>
                  <a:rPr lang="en-US" b="1" dirty="0">
                    <a:solidFill>
                      <a:srgbClr val="000000"/>
                    </a:solidFill>
                  </a:rPr>
                  <a:t>, </a:t>
                </a:r>
                <a:r>
                  <a:rPr lang="el-GR" b="1" dirty="0">
                    <a:solidFill>
                      <a:srgbClr val="000000"/>
                    </a:solidFill>
                  </a:rPr>
                  <a:t>Γ</a:t>
                </a:r>
                <a:r>
                  <a:rPr lang="en-US" b="1" dirty="0">
                    <a:solidFill>
                      <a:srgbClr val="000000"/>
                    </a:solidFill>
                  </a:rPr>
                  <a:t>, </a:t>
                </a:r>
                <a:r>
                  <a:rPr lang="el-GR" b="1" dirty="0">
                    <a:solidFill>
                      <a:srgbClr val="000000"/>
                    </a:solidFill>
                    <a:latin typeface="Cambria Math" panose="02040503050406030204" pitchFamily="18" charset="0"/>
                    <a:ea typeface="Cambria Math" panose="02040503050406030204" pitchFamily="18" charset="0"/>
                  </a:rPr>
                  <a:t>δ</a:t>
                </a:r>
                <a:r>
                  <a:rPr lang="en-US"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𝒒</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𝒁</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oMath>
                </a14:m>
                <a:endParaRPr lang="en-US" dirty="0"/>
              </a:p>
              <a:p>
                <a:pPr marL="0" indent="0" algn="just">
                  <a:buNone/>
                </a:pPr>
                <a:endParaRPr lang="en-US" dirty="0" smtClean="0"/>
              </a:p>
              <a:p>
                <a:pPr algn="just"/>
                <a:endParaRPr lang="en-US" dirty="0" smtClean="0"/>
              </a:p>
              <a:p>
                <a:pPr algn="just"/>
                <a:endParaRPr lang="en-US" dirty="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1447800"/>
                <a:ext cx="8915400" cy="8026813"/>
              </a:xfrm>
              <a:blipFill rotWithShape="0">
                <a:blip r:embed="rId3"/>
                <a:stretch>
                  <a:fillRect l="-2873" t="-2204"/>
                </a:stretch>
              </a:blipFill>
            </p:spPr>
            <p:txBody>
              <a:bodyPr/>
              <a:lstStyle/>
              <a:p>
                <a:r>
                  <a:rPr lang="en-US">
                    <a:noFill/>
                  </a:rPr>
                  <a:t> </a:t>
                </a:r>
              </a:p>
            </p:txBody>
          </p:sp>
        </mc:Fallback>
      </mc:AlternateContent>
    </p:spTree>
    <p:extLst>
      <p:ext uri="{BB962C8B-B14F-4D97-AF65-F5344CB8AC3E}">
        <p14:creationId xmlns:p14="http://schemas.microsoft.com/office/powerpoint/2010/main" val="86261846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PDA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1143000"/>
                <a:ext cx="8915400" cy="5898153"/>
              </a:xfrm>
            </p:spPr>
            <p:txBody>
              <a:bodyPr/>
              <a:lstStyle/>
              <a:p>
                <a:pPr marL="0" indent="0" algn="just">
                  <a:buNone/>
                </a:pPr>
                <a:r>
                  <a:rPr lang="en-US" dirty="0" smtClean="0"/>
                  <a:t>Design a PDA to accept the language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𝑤𝑤</m:t>
                            </m:r>
                          </m:e>
                          <m:sub>
                            <m:r>
                              <a:rPr lang="en-US" b="0" i="1" smtClean="0">
                                <a:latin typeface="Cambria Math" panose="02040503050406030204" pitchFamily="18" charset="0"/>
                              </a:rPr>
                              <m:t>𝑟</m:t>
                            </m:r>
                          </m:sub>
                        </m:sSub>
                      </m:sub>
                    </m:sSub>
                  </m:oMath>
                </a14:m>
                <a:endParaRPr lang="en-US" dirty="0" smtClean="0"/>
              </a:p>
              <a:p>
                <a:pPr algn="just"/>
                <a:endParaRPr lang="en-US" dirty="0"/>
              </a:p>
              <a:p>
                <a:pPr marL="514350" indent="-514350" algn="just">
                  <a:buAutoNum type="arabicParenR"/>
                </a:pPr>
                <a:r>
                  <a:rPr lang="en-US" dirty="0" smtClean="0"/>
                  <a:t>Acceptance by Final State</a:t>
                </a:r>
              </a:p>
              <a:p>
                <a:pPr marL="514350" indent="-514350" algn="just">
                  <a:buAutoNum type="arabicParenR"/>
                </a:pPr>
                <a:endParaRPr lang="en-US" dirty="0"/>
              </a:p>
              <a:p>
                <a:pPr marL="514350" indent="-514350" algn="just">
                  <a:buAutoNum type="arabicParenR"/>
                </a:pPr>
                <a:r>
                  <a:rPr lang="en-US" dirty="0" smtClean="0"/>
                  <a:t>Acceptance by Empty Stack</a:t>
                </a:r>
              </a:p>
              <a:p>
                <a:pPr marL="0" indent="0" algn="just">
                  <a:buNone/>
                </a:pPr>
                <a:endParaRPr lang="en-US" dirty="0" smtClean="0"/>
              </a:p>
              <a:p>
                <a:pPr marL="0" indent="0" algn="just">
                  <a:buNone/>
                </a:pPr>
                <a:r>
                  <a:rPr lang="en-US" dirty="0" smtClean="0"/>
                  <a:t>Graphical Notation for PDA</a:t>
                </a: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1143000"/>
                <a:ext cx="8915400" cy="5898153"/>
              </a:xfrm>
              <a:blipFill rotWithShape="0">
                <a:blip r:embed="rId3"/>
                <a:stretch>
                  <a:fillRect l="-2873" t="-2689"/>
                </a:stretch>
              </a:blipFill>
            </p:spPr>
            <p:txBody>
              <a:bodyPr/>
              <a:lstStyle/>
              <a:p>
                <a:r>
                  <a:rPr lang="en-US">
                    <a:noFill/>
                  </a:rPr>
                  <a:t> </a:t>
                </a:r>
              </a:p>
            </p:txBody>
          </p:sp>
        </mc:Fallback>
      </mc:AlternateContent>
    </p:spTree>
    <p:extLst>
      <p:ext uri="{BB962C8B-B14F-4D97-AF65-F5344CB8AC3E}">
        <p14:creationId xmlns:p14="http://schemas.microsoft.com/office/powerpoint/2010/main" val="1454558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Deterministic PDA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1143000"/>
                <a:ext cx="8915400" cy="4678204"/>
              </a:xfrm>
            </p:spPr>
            <p:txBody>
              <a:bodyPr/>
              <a:lstStyle/>
              <a:p>
                <a:pPr marL="0" indent="0" algn="just">
                  <a:buNone/>
                </a:pPr>
                <a:r>
                  <a:rPr lang="en-US" dirty="0" smtClean="0"/>
                  <a:t>If </a:t>
                </a:r>
                <a:r>
                  <a:rPr lang="en-US" b="1" dirty="0">
                    <a:solidFill>
                      <a:srgbClr val="000000"/>
                    </a:solidFill>
                  </a:rPr>
                  <a:t>P = (Q,</a:t>
                </a:r>
                <a:r>
                  <a:rPr lang="en-US" b="1" dirty="0">
                    <a:solidFill>
                      <a:srgbClr val="000000"/>
                    </a:solidFill>
                    <a:ea typeface="Cambria Math" panose="02040503050406030204" pitchFamily="18" charset="0"/>
                  </a:rPr>
                  <a:t>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oMath>
                </a14:m>
                <a:r>
                  <a:rPr lang="en-US" b="1" dirty="0">
                    <a:solidFill>
                      <a:srgbClr val="000000"/>
                    </a:solidFill>
                  </a:rPr>
                  <a:t>, </a:t>
                </a:r>
                <a:r>
                  <a:rPr lang="el-GR" b="1" dirty="0">
                    <a:solidFill>
                      <a:srgbClr val="000000"/>
                    </a:solidFill>
                  </a:rPr>
                  <a:t>Γ</a:t>
                </a:r>
                <a:r>
                  <a:rPr lang="en-US" b="1" dirty="0">
                    <a:solidFill>
                      <a:srgbClr val="000000"/>
                    </a:solidFill>
                  </a:rPr>
                  <a:t>, </a:t>
                </a:r>
                <a:r>
                  <a:rPr lang="el-GR" b="1" dirty="0">
                    <a:solidFill>
                      <a:srgbClr val="000000"/>
                    </a:solidFill>
                    <a:latin typeface="Cambria Math" panose="02040503050406030204" pitchFamily="18" charset="0"/>
                    <a:ea typeface="Cambria Math" panose="02040503050406030204" pitchFamily="18" charset="0"/>
                  </a:rPr>
                  <a:t>δ</a:t>
                </a:r>
                <a:r>
                  <a:rPr lang="en-US"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𝒒</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𝒁</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r>
                      <a:rPr lang="en-US" b="1" i="1">
                        <a:solidFill>
                          <a:srgbClr val="000000"/>
                        </a:solidFill>
                        <a:latin typeface="Cambria Math" panose="02040503050406030204" pitchFamily="18" charset="0"/>
                        <a:ea typeface="Cambria Math" panose="02040503050406030204" pitchFamily="18" charset="0"/>
                      </a:rPr>
                      <m:t>𝑭</m:t>
                    </m:r>
                    <m:r>
                      <a:rPr lang="en-US" b="1" i="1">
                        <a:solidFill>
                          <a:srgbClr val="000000"/>
                        </a:solidFill>
                        <a:latin typeface="Cambria Math" panose="02040503050406030204" pitchFamily="18" charset="0"/>
                        <a:ea typeface="Cambria Math" panose="02040503050406030204" pitchFamily="18" charset="0"/>
                      </a:rPr>
                      <m:t>)</m:t>
                    </m:r>
                  </m:oMath>
                </a14:m>
                <a:r>
                  <a:rPr lang="en-US" dirty="0" smtClean="0"/>
                  <a:t> is a PDA, It is deterministic if:</a:t>
                </a:r>
              </a:p>
              <a:p>
                <a:pPr marL="0" indent="0" algn="just">
                  <a:buNone/>
                </a:pPr>
                <a:endParaRPr lang="en-US" dirty="0"/>
              </a:p>
              <a:p>
                <a:pPr marL="0" indent="0" algn="just">
                  <a:buNone/>
                </a:pPr>
                <a:r>
                  <a:rPr lang="en-US" dirty="0" smtClean="0"/>
                  <a:t>1) </a:t>
                </a:r>
                <a:r>
                  <a:rPr lang="el-GR" dirty="0">
                    <a:latin typeface="Cambria Math" panose="02040503050406030204" pitchFamily="18" charset="0"/>
                    <a:ea typeface="Cambria Math" panose="02040503050406030204" pitchFamily="18" charset="0"/>
                  </a:rPr>
                  <a:t>δ</a:t>
                </a:r>
                <a:r>
                  <a:rPr lang="en-US" dirty="0" smtClean="0">
                    <a:latin typeface="Cambria Math" panose="02040503050406030204" pitchFamily="18" charset="0"/>
                    <a:ea typeface="Cambria Math" panose="02040503050406030204" pitchFamily="18" charset="0"/>
                  </a:rPr>
                  <a:t>(q, a, X) has only one element</a:t>
                </a:r>
              </a:p>
              <a:p>
                <a:pPr marL="0" indent="0" algn="just">
                  <a:buNone/>
                </a:pPr>
                <a:endParaRPr lang="en-US" dirty="0">
                  <a:latin typeface="Cambria Math" panose="02040503050406030204" pitchFamily="18" charset="0"/>
                  <a:ea typeface="Cambria Math" panose="02040503050406030204" pitchFamily="18" charset="0"/>
                </a:endParaRPr>
              </a:p>
              <a:p>
                <a:pPr marL="0" indent="0" algn="just">
                  <a:buNone/>
                </a:pPr>
                <a:r>
                  <a:rPr lang="en-US" dirty="0" smtClean="0">
                    <a:latin typeface="Cambria Math" panose="02040503050406030204" pitchFamily="18" charset="0"/>
                    <a:ea typeface="Cambria Math" panose="02040503050406030204" pitchFamily="18" charset="0"/>
                  </a:rPr>
                  <a:t>2) If </a:t>
                </a:r>
                <a:r>
                  <a:rPr lang="el-GR" dirty="0">
                    <a:latin typeface="Cambria Math" panose="02040503050406030204" pitchFamily="18" charset="0"/>
                    <a:ea typeface="Cambria Math" panose="02040503050406030204" pitchFamily="18" charset="0"/>
                  </a:rPr>
                  <a:t>δ</a:t>
                </a:r>
                <a:r>
                  <a:rPr lang="en-US" dirty="0">
                    <a:latin typeface="Cambria Math" panose="02040503050406030204" pitchFamily="18" charset="0"/>
                    <a:ea typeface="Cambria Math" panose="02040503050406030204" pitchFamily="18" charset="0"/>
                  </a:rPr>
                  <a:t>(q</a:t>
                </a:r>
                <a:r>
                  <a:rPr lang="en-US" dirty="0" smtClean="0">
                    <a:latin typeface="Cambria Math" panose="02040503050406030204" pitchFamily="18" charset="0"/>
                    <a:ea typeface="Cambria Math" panose="02040503050406030204" pitchFamily="18" charset="0"/>
                  </a:rPr>
                  <a:t>, ∊ ,</a:t>
                </a:r>
                <a:r>
                  <a:rPr lang="en-US" dirty="0">
                    <a:latin typeface="Cambria Math" panose="02040503050406030204" pitchFamily="18" charset="0"/>
                    <a:ea typeface="Cambria Math" panose="02040503050406030204" pitchFamily="18" charset="0"/>
                  </a:rPr>
                  <a:t>X) </a:t>
                </a:r>
                <a:r>
                  <a:rPr lang="en-US" dirty="0" smtClean="0">
                    <a:latin typeface="Cambria Math" panose="02040503050406030204" pitchFamily="18" charset="0"/>
                    <a:ea typeface="Cambria Math" panose="02040503050406030204" pitchFamily="18" charset="0"/>
                  </a:rPr>
                  <a:t>is not empty, then </a:t>
                </a:r>
                <a:r>
                  <a:rPr lang="el-GR" dirty="0">
                    <a:latin typeface="Cambria Math" panose="02040503050406030204" pitchFamily="18" charset="0"/>
                    <a:ea typeface="Cambria Math" panose="02040503050406030204" pitchFamily="18" charset="0"/>
                  </a:rPr>
                  <a:t>δ</a:t>
                </a:r>
                <a:r>
                  <a:rPr lang="en-US" dirty="0">
                    <a:latin typeface="Cambria Math" panose="02040503050406030204" pitchFamily="18" charset="0"/>
                    <a:ea typeface="Cambria Math" panose="02040503050406030204" pitchFamily="18" charset="0"/>
                  </a:rPr>
                  <a:t>(q</a:t>
                </a:r>
                <a:r>
                  <a:rPr lang="en-US" dirty="0" smtClean="0">
                    <a:latin typeface="Cambria Math" panose="02040503050406030204" pitchFamily="18" charset="0"/>
                    <a:ea typeface="Cambria Math" panose="02040503050406030204" pitchFamily="18" charset="0"/>
                  </a:rPr>
                  <a:t>, </a:t>
                </a:r>
                <a:r>
                  <a:rPr lang="en-US" smtClean="0">
                    <a:latin typeface="Cambria Math" panose="02040503050406030204" pitchFamily="18" charset="0"/>
                    <a:ea typeface="Cambria Math" panose="02040503050406030204" pitchFamily="18" charset="0"/>
                  </a:rPr>
                  <a:t>a, X</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is empty.</a:t>
                </a: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1143000"/>
                <a:ext cx="8915400" cy="4678204"/>
              </a:xfrm>
              <a:blipFill rotWithShape="0">
                <a:blip r:embed="rId3"/>
                <a:stretch>
                  <a:fillRect l="-2804" t="-4042" r="-2804"/>
                </a:stretch>
              </a:blipFill>
            </p:spPr>
            <p:txBody>
              <a:bodyPr/>
              <a:lstStyle/>
              <a:p>
                <a:r>
                  <a:rPr lang="en-US">
                    <a:noFill/>
                  </a:rPr>
                  <a:t> </a:t>
                </a:r>
              </a:p>
            </p:txBody>
          </p:sp>
        </mc:Fallback>
      </mc:AlternateContent>
    </p:spTree>
    <p:extLst>
      <p:ext uri="{BB962C8B-B14F-4D97-AF65-F5344CB8AC3E}">
        <p14:creationId xmlns:p14="http://schemas.microsoft.com/office/powerpoint/2010/main" val="25012860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2960</TotalTime>
  <Words>215</Words>
  <Application>Microsoft Office PowerPoint</Application>
  <PresentationFormat>On-screen Show (4:3)</PresentationFormat>
  <Paragraphs>68</Paragraphs>
  <Slides>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Pushdown Automata (PDA)</vt:lpstr>
      <vt:lpstr>Pushdown Automata</vt:lpstr>
      <vt:lpstr>Formal Description of PDA</vt:lpstr>
      <vt:lpstr>Languages of a PDA</vt:lpstr>
      <vt:lpstr>PDA Example</vt:lpstr>
      <vt:lpstr>Deterministic PDA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711</cp:revision>
  <dcterms:created xsi:type="dcterms:W3CDTF">2016-05-11T06:01:51Z</dcterms:created>
  <dcterms:modified xsi:type="dcterms:W3CDTF">2017-08-03T03:04:42Z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