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3"/>
  </p:notesMasterIdLst>
  <p:handoutMasterIdLst>
    <p:handoutMasterId r:id="rId14"/>
  </p:handoutMasterIdLst>
  <p:sldIdLst>
    <p:sldId id="257" r:id="rId5"/>
    <p:sldId id="350" r:id="rId6"/>
    <p:sldId id="355" r:id="rId7"/>
    <p:sldId id="351" r:id="rId8"/>
    <p:sldId id="352" r:id="rId9"/>
    <p:sldId id="356" r:id="rId10"/>
    <p:sldId id="357" r:id="rId11"/>
    <p:sldId id="3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8/7/2017 9:17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7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7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7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7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7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7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7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7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7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7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Turing Machine</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Turing Machine</a:t>
            </a:r>
            <a:endParaRPr lang="en-US" dirty="0"/>
          </a:p>
        </p:txBody>
      </p:sp>
      <p:sp>
        <p:nvSpPr>
          <p:cNvPr id="3" name="Content Placeholder 2"/>
          <p:cNvSpPr>
            <a:spLocks noGrp="1"/>
          </p:cNvSpPr>
          <p:nvPr>
            <p:ph idx="1"/>
          </p:nvPr>
        </p:nvSpPr>
        <p:spPr>
          <a:xfrm>
            <a:off x="0" y="802478"/>
            <a:ext cx="9144000" cy="6512552"/>
          </a:xfrm>
        </p:spPr>
        <p:txBody>
          <a:bodyPr/>
          <a:lstStyle/>
          <a:p>
            <a:pPr marL="0" indent="0">
              <a:buNone/>
            </a:pPr>
            <a:endParaRPr lang="en-US" dirty="0" smtClean="0"/>
          </a:p>
          <a:p>
            <a:r>
              <a:rPr lang="en-US" dirty="0" smtClean="0"/>
              <a:t>Turing Machine consists of a finite control, and a tape.</a:t>
            </a:r>
            <a:endParaRPr lang="en-US" dirty="0" smtClean="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a:p>
            <a:r>
              <a:rPr lang="en-US" dirty="0" smtClean="0"/>
              <a:t>The finite control can be in any of a finite set of states</a:t>
            </a:r>
            <a:endParaRPr lang="en-US" b="1" dirty="0" smtClean="0"/>
          </a:p>
          <a:p>
            <a:endParaRPr lang="en-US" b="1"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The tape is divided into cells which hold any one of a finite number of symbols</a:t>
            </a:r>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1617407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Turing Machine ( TM )</a:t>
            </a:r>
            <a:endParaRPr lang="en-US" dirty="0"/>
          </a:p>
        </p:txBody>
      </p:sp>
      <p:sp>
        <p:nvSpPr>
          <p:cNvPr id="3" name="Content Placeholder 2"/>
          <p:cNvSpPr>
            <a:spLocks noGrp="1"/>
          </p:cNvSpPr>
          <p:nvPr>
            <p:ph idx="1"/>
          </p:nvPr>
        </p:nvSpPr>
        <p:spPr>
          <a:xfrm>
            <a:off x="0" y="802478"/>
            <a:ext cx="9144000" cy="6808018"/>
          </a:xfrm>
        </p:spPr>
        <p:txBody>
          <a:bodyPr/>
          <a:lstStyle/>
          <a:p>
            <a:pPr marL="0" indent="0">
              <a:buNone/>
            </a:pPr>
            <a:endParaRPr lang="en-US" dirty="0" smtClean="0"/>
          </a:p>
          <a:p>
            <a:r>
              <a:rPr lang="en-US" dirty="0" smtClean="0"/>
              <a:t>A move of Turing Machine will:</a:t>
            </a:r>
          </a:p>
          <a:p>
            <a:endParaRPr lang="en-US" dirty="0"/>
          </a:p>
          <a:p>
            <a:pPr marL="514350" indent="-514350">
              <a:buAutoNum type="arabicParenR"/>
            </a:pPr>
            <a:r>
              <a:rPr lang="en-US" dirty="0" smtClean="0"/>
              <a:t>Change state</a:t>
            </a:r>
          </a:p>
          <a:p>
            <a:pPr marL="514350" indent="-514350">
              <a:buAutoNum type="arabicParenR"/>
            </a:pPr>
            <a:endParaRPr lang="en-US" dirty="0"/>
          </a:p>
          <a:p>
            <a:pPr marL="514350" indent="-514350">
              <a:buAutoNum type="arabicParenR"/>
            </a:pPr>
            <a:r>
              <a:rPr lang="en-US" dirty="0" smtClean="0"/>
              <a:t>Write a tape symbol in the cell scanned</a:t>
            </a:r>
          </a:p>
          <a:p>
            <a:pPr marL="514350" indent="-514350">
              <a:buAutoNum type="arabicParenR"/>
            </a:pPr>
            <a:endParaRPr lang="en-US" dirty="0"/>
          </a:p>
          <a:p>
            <a:pPr marL="514350" indent="-514350">
              <a:buAutoNum type="arabicParenR"/>
            </a:pPr>
            <a:r>
              <a:rPr lang="en-US" dirty="0" smtClean="0"/>
              <a:t>Move the tape head left/right</a:t>
            </a: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6411552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Formal Description of TM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9197" y="1295400"/>
                <a:ext cx="8382000" cy="6844951"/>
              </a:xfrm>
            </p:spPr>
            <p:txBody>
              <a:bodyPr/>
              <a:lstStyle/>
              <a:p>
                <a:pPr marL="0" indent="0">
                  <a:buNone/>
                </a:pPr>
                <a:r>
                  <a:rPr lang="en-US" b="1" dirty="0" smtClean="0">
                    <a:solidFill>
                      <a:srgbClr val="000000"/>
                    </a:solidFill>
                  </a:rPr>
                  <a:t>		P </a:t>
                </a:r>
                <a:r>
                  <a:rPr lang="en-US" b="1" dirty="0">
                    <a:solidFill>
                      <a:srgbClr val="000000"/>
                    </a:solidFill>
                  </a:rPr>
                  <a:t>=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smtClean="0">
                    <a:solidFill>
                      <a:srgbClr val="000000"/>
                    </a:solidFill>
                  </a:rPr>
                  <a:t>, </a:t>
                </a:r>
                <a:r>
                  <a:rPr lang="el-GR" b="1" dirty="0" smtClean="0">
                    <a:solidFill>
                      <a:srgbClr val="000000"/>
                    </a:solidFill>
                  </a:rPr>
                  <a:t>Γ</a:t>
                </a:r>
                <a:r>
                  <a:rPr lang="en-US" b="1" dirty="0" smtClean="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𝑩</m:t>
                    </m:r>
                    <m:r>
                      <a:rPr lang="en-US" b="1" i="1" smtClean="0">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𝑭</m:t>
                    </m:r>
                    <m:r>
                      <a:rPr lang="en-US" b="1" i="1">
                        <a:solidFill>
                          <a:srgbClr val="000000"/>
                        </a:solidFill>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A </a:t>
                </a:r>
                <a:r>
                  <a:rPr lang="en-US" dirty="0"/>
                  <a:t>finite set of States , Q</a:t>
                </a:r>
              </a:p>
              <a:p>
                <a:pPr marL="514350" indent="-514350" algn="just">
                  <a:buFont typeface="+mj-lt"/>
                  <a:buAutoNum type="arabicPeriod"/>
                </a:pPr>
                <a:r>
                  <a:rPr lang="en-US" dirty="0"/>
                  <a:t>A finite set of input symbols ,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Complete set of </a:t>
                </a:r>
                <a:r>
                  <a:rPr lang="en-US" dirty="0"/>
                  <a:t>t</a:t>
                </a:r>
                <a:r>
                  <a:rPr lang="en-US" dirty="0" smtClean="0"/>
                  <a:t>ape symbols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r>
                      <a:rPr lang="en-US" b="1" i="1" dirty="0">
                        <a:solidFill>
                          <a:srgbClr val="000000"/>
                        </a:solidFill>
                        <a:latin typeface="Cambria Math" panose="02040503050406030204" pitchFamily="18" charset="0"/>
                        <a:ea typeface="Cambria Math" panose="02040503050406030204" pitchFamily="18" charset="0"/>
                      </a:rPr>
                      <m:t> </m:t>
                    </m:r>
                  </m:oMath>
                </a14:m>
                <a:r>
                  <a:rPr lang="en-US" b="1" dirty="0" smtClean="0">
                    <a:solidFill>
                      <a:srgbClr val="000000"/>
                    </a:solidFill>
                  </a:rPr>
                  <a:t> is subset of </a:t>
                </a:r>
                <a:r>
                  <a:rPr lang="el-GR" b="1" dirty="0" smtClean="0">
                    <a:solidFill>
                      <a:srgbClr val="000000"/>
                    </a:solidFill>
                  </a:rPr>
                  <a:t>Γ</a:t>
                </a:r>
                <a:endParaRPr lang="en-US" dirty="0"/>
              </a:p>
              <a:p>
                <a:pPr marL="514350" indent="-514350" algn="just">
                  <a:buFont typeface="+mj-lt"/>
                  <a:buAutoNum type="arabicPeriod"/>
                </a:pPr>
                <a:r>
                  <a:rPr lang="en-US" dirty="0"/>
                  <a:t>A transition function, </a:t>
                </a:r>
                <a:r>
                  <a:rPr lang="el-GR" dirty="0">
                    <a:latin typeface="Cambria Math" panose="02040503050406030204" pitchFamily="18" charset="0"/>
                    <a:ea typeface="Cambria Math" panose="02040503050406030204" pitchFamily="18" charset="0"/>
                  </a:rPr>
                  <a:t>δ</a:t>
                </a:r>
                <a:r>
                  <a:rPr lang="en-US" dirty="0" smtClean="0">
                    <a:latin typeface="Cambria Math" panose="02040503050406030204" pitchFamily="18" charset="0"/>
                    <a:ea typeface="Cambria Math" panose="02040503050406030204" pitchFamily="18" charset="0"/>
                  </a:rPr>
                  <a:t>(q, X) </a:t>
                </a:r>
                <a:r>
                  <a:rPr lang="en-US" dirty="0">
                    <a:latin typeface="Cambria Math" panose="02040503050406030204" pitchFamily="18" charset="0"/>
                    <a:ea typeface="Cambria Math" panose="02040503050406030204" pitchFamily="18" charset="0"/>
                  </a:rPr>
                  <a:t>that returns </a:t>
                </a:r>
                <a:r>
                  <a:rPr lang="en-US" dirty="0" smtClean="0">
                    <a:latin typeface="Cambria Math" panose="02040503050406030204" pitchFamily="18" charset="0"/>
                    <a:ea typeface="Cambria Math" panose="02040503050406030204" pitchFamily="18" charset="0"/>
                  </a:rPr>
                  <a:t>(</a:t>
                </a:r>
                <a:r>
                  <a:rPr lang="en-US" dirty="0" err="1" smtClean="0">
                    <a:latin typeface="Cambria Math" panose="02040503050406030204" pitchFamily="18" charset="0"/>
                    <a:ea typeface="Cambria Math" panose="02040503050406030204" pitchFamily="18" charset="0"/>
                  </a:rPr>
                  <a:t>p,Y,D</a:t>
                </a:r>
                <a:r>
                  <a:rPr lang="en-US" dirty="0" smtClean="0">
                    <a:latin typeface="Cambria Math" panose="02040503050406030204" pitchFamily="18" charset="0"/>
                    <a:ea typeface="Cambria Math" panose="02040503050406030204" pitchFamily="18" charset="0"/>
                  </a:rPr>
                  <a:t>) p &amp; q in Q, Y in </a:t>
                </a:r>
                <a:r>
                  <a:rPr lang="el-GR" b="1" dirty="0" smtClean="0">
                    <a:solidFill>
                      <a:srgbClr val="000000"/>
                    </a:solidFill>
                  </a:rPr>
                  <a:t>Γ</a:t>
                </a:r>
                <a:r>
                  <a:rPr lang="en-US" b="1" dirty="0" smtClean="0">
                    <a:solidFill>
                      <a:srgbClr val="000000"/>
                    </a:solidFill>
                  </a:rPr>
                  <a:t> </a:t>
                </a:r>
                <a:r>
                  <a:rPr lang="en-US" dirty="0" smtClean="0">
                    <a:solidFill>
                      <a:srgbClr val="000000"/>
                    </a:solidFill>
                  </a:rPr>
                  <a:t>and D is direction</a:t>
                </a:r>
                <a:endParaRPr lang="en-US" dirty="0">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dirty="0">
                    <a:latin typeface="Cambria Math" panose="02040503050406030204" pitchFamily="18" charset="0"/>
                    <a:ea typeface="Cambria Math" panose="02040503050406030204" pitchFamily="18" charset="0"/>
                  </a:rPr>
                  <a:t>A start state, one in </a:t>
                </a:r>
                <a:r>
                  <a:rPr lang="en-US" dirty="0" smtClean="0">
                    <a:latin typeface="Cambria Math" panose="02040503050406030204" pitchFamily="18" charset="0"/>
                    <a:ea typeface="Cambria Math" panose="02040503050406030204" pitchFamily="18" charset="0"/>
                  </a:rPr>
                  <a:t>Q</a:t>
                </a:r>
              </a:p>
              <a:p>
                <a:pPr marL="514350" indent="-514350" algn="just">
                  <a:buFont typeface="+mj-lt"/>
                  <a:buAutoNum type="arabicPeriod"/>
                </a:pPr>
                <a:r>
                  <a:rPr lang="en-US" dirty="0" smtClean="0">
                    <a:latin typeface="Cambria Math" panose="02040503050406030204" pitchFamily="18" charset="0"/>
                    <a:ea typeface="Cambria Math" panose="02040503050406030204" pitchFamily="18" charset="0"/>
                  </a:rPr>
                  <a:t>The blank symbol. (B in </a:t>
                </a:r>
                <a:r>
                  <a:rPr lang="el-GR" b="1" dirty="0" smtClean="0">
                    <a:solidFill>
                      <a:srgbClr val="000000"/>
                    </a:solidFill>
                  </a:rPr>
                  <a:t>Γ</a:t>
                </a:r>
                <a:r>
                  <a:rPr lang="en-US" b="1" dirty="0" smtClean="0">
                    <a:solidFill>
                      <a:srgbClr val="000000"/>
                    </a:solidFill>
                  </a:rPr>
                  <a:t> but not in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r>
                  <a:rPr lang="en-US" dirty="0" smtClean="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dirty="0">
                    <a:latin typeface="Cambria Math" panose="02040503050406030204" pitchFamily="18" charset="0"/>
                    <a:ea typeface="Cambria Math" panose="02040503050406030204" pitchFamily="18" charset="0"/>
                  </a:rPr>
                  <a:t>A set of final/ accepting states, F</a:t>
                </a:r>
                <a:r>
                  <a:rPr lang="en-US" dirty="0"/>
                  <a:t> </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9197" y="1295400"/>
                <a:ext cx="8382000" cy="6844951"/>
              </a:xfrm>
              <a:blipFill rotWithShape="0">
                <a:blip r:embed="rId3"/>
                <a:stretch>
                  <a:fillRect l="-2982" t="-2763" r="-2982"/>
                </a:stretch>
              </a:blipFill>
            </p:spPr>
            <p:txBody>
              <a:bodyPr/>
              <a:lstStyle/>
              <a:p>
                <a:r>
                  <a:rPr lang="en-US">
                    <a:noFill/>
                  </a:rPr>
                  <a:t> </a:t>
                </a:r>
              </a:p>
            </p:txBody>
          </p:sp>
        </mc:Fallback>
      </mc:AlternateContent>
    </p:spTree>
    <p:extLst>
      <p:ext uri="{BB962C8B-B14F-4D97-AF65-F5344CB8AC3E}">
        <p14:creationId xmlns:p14="http://schemas.microsoft.com/office/powerpoint/2010/main" val="18207582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1447800"/>
                <a:ext cx="8915400" cy="4785221"/>
              </a:xfrm>
            </p:spPr>
            <p:txBody>
              <a:bodyPr/>
              <a:lstStyle/>
              <a:p>
                <a:pPr marL="0" indent="0" algn="just">
                  <a:buNone/>
                </a:pPr>
                <a:r>
                  <a:rPr lang="en-US" dirty="0" smtClean="0"/>
                  <a:t>Design a Turing Machine to accept language of all strings </a:t>
                </a:r>
                <a:r>
                  <a:rPr lang="en-US" smtClean="0"/>
                  <a:t>over a and b </a:t>
                </a:r>
                <a:r>
                  <a:rPr lang="en-US" dirty="0" smtClean="0"/>
                  <a:t>of the form</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𝑎</m:t>
                        </m:r>
                      </m:e>
                      <m:sup>
                        <m:r>
                          <a:rPr lang="en-US" b="0" i="1" smtClean="0">
                            <a:latin typeface="Cambria Math" panose="02040503050406030204" pitchFamily="18" charset="0"/>
                          </a:rPr>
                          <m:t>𝑛</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𝑛</m:t>
                        </m:r>
                      </m:sup>
                    </m:sSup>
                  </m:oMath>
                </a14:m>
                <a:endParaRPr lang="en-US" dirty="0" smtClean="0"/>
              </a:p>
              <a:p>
                <a:pPr marL="0" indent="0" algn="just">
                  <a:buNone/>
                </a:pPr>
                <a:endParaRPr lang="en-US" dirty="0" smtClean="0"/>
              </a:p>
              <a:p>
                <a:pPr algn="just"/>
                <a:endParaRPr lang="en-US" dirty="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1447800"/>
                <a:ext cx="8915400" cy="4785221"/>
              </a:xfrm>
              <a:blipFill rotWithShape="0">
                <a:blip r:embed="rId3"/>
                <a:stretch>
                  <a:fillRect l="-2804" t="-3699" r="-2804"/>
                </a:stretch>
              </a:blipFill>
            </p:spPr>
            <p:txBody>
              <a:bodyPr/>
              <a:lstStyle/>
              <a:p>
                <a:r>
                  <a:rPr lang="en-US">
                    <a:noFill/>
                  </a:rPr>
                  <a:t> </a:t>
                </a:r>
              </a:p>
            </p:txBody>
          </p:sp>
        </mc:Fallback>
      </mc:AlternateContent>
    </p:spTree>
    <p:extLst>
      <p:ext uri="{BB962C8B-B14F-4D97-AF65-F5344CB8AC3E}">
        <p14:creationId xmlns:p14="http://schemas.microsoft.com/office/powerpoint/2010/main" val="8626184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114300" y="1447800"/>
            <a:ext cx="8915400" cy="4678204"/>
          </a:xfrm>
        </p:spPr>
        <p:txBody>
          <a:bodyPr/>
          <a:lstStyle/>
          <a:p>
            <a:pPr marL="0" indent="0" algn="just">
              <a:buNone/>
            </a:pPr>
            <a:r>
              <a:rPr lang="en-US" dirty="0" smtClean="0"/>
              <a:t>Design a Turing Machine to accept language of </a:t>
            </a:r>
            <a:r>
              <a:rPr lang="en-US" smtClean="0"/>
              <a:t>all strings </a:t>
            </a:r>
            <a:r>
              <a:rPr lang="en-US" dirty="0" smtClean="0"/>
              <a:t>over 0 and 1 which is a palindrome</a:t>
            </a:r>
          </a:p>
          <a:p>
            <a:pPr algn="just"/>
            <a:endParaRPr lang="en-US" dirty="0" smtClean="0"/>
          </a:p>
          <a:p>
            <a:pPr algn="just"/>
            <a:endParaRPr lang="en-US" dirty="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p:spTree>
    <p:extLst>
      <p:ext uri="{BB962C8B-B14F-4D97-AF65-F5344CB8AC3E}">
        <p14:creationId xmlns:p14="http://schemas.microsoft.com/office/powerpoint/2010/main" val="21523375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 y="1447800"/>
                <a:ext cx="8915400" cy="4136517"/>
              </a:xfrm>
            </p:spPr>
            <p:txBody>
              <a:bodyPr/>
              <a:lstStyle/>
              <a:p>
                <a:pPr marL="0" indent="0" algn="just">
                  <a:buNone/>
                </a:pPr>
                <a:r>
                  <a:rPr lang="en-US" dirty="0" smtClean="0"/>
                  <a:t>Design a Turing Machine to compute </a:t>
                </a:r>
                <a:r>
                  <a:rPr lang="en-US" dirty="0" err="1" smtClean="0"/>
                  <a:t>monus</a:t>
                </a:r>
                <a:r>
                  <a:rPr lang="en-US" dirty="0" smtClean="0"/>
                  <a:t> operation </a:t>
                </a:r>
                <a14:m>
                  <m:oMath xmlns:m="http://schemas.openxmlformats.org/officeDocument/2006/math">
                    <m:r>
                      <a:rPr lang="en-US" b="0" i="1" smtClean="0">
                        <a:latin typeface="Cambria Math" panose="02040503050406030204" pitchFamily="18" charset="0"/>
                      </a:rPr>
                      <m:t>  </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     </m:t>
                    </m:r>
                  </m:oMath>
                </a14:m>
                <a:r>
                  <a:rPr lang="en-US" dirty="0" smtClean="0"/>
                  <a:t>n  </a:t>
                </a:r>
                <a:r>
                  <a:rPr lang="en-US" smtClean="0"/>
                  <a:t>= max ( </a:t>
                </a:r>
                <a:r>
                  <a:rPr lang="en-US" dirty="0" smtClean="0"/>
                  <a:t>m - n , 0)</a:t>
                </a:r>
                <a:endParaRPr lang="en-US" dirty="0" smtClean="0"/>
              </a:p>
              <a:p>
                <a:pPr algn="just"/>
                <a:endParaRPr lang="en-US" dirty="0" smtClean="0"/>
              </a:p>
              <a:p>
                <a:pPr marL="0" indent="0" algn="just">
                  <a:buNone/>
                </a:pPr>
                <a:endParaRPr lang="en-US" dirty="0"/>
              </a:p>
              <a:p>
                <a:pPr algn="just"/>
                <a:endParaRPr lang="en-US" dirty="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300" y="1447800"/>
                <a:ext cx="8915400" cy="4136517"/>
              </a:xfrm>
              <a:blipFill rotWithShape="0">
                <a:blip r:embed="rId3"/>
                <a:stretch>
                  <a:fillRect l="-2804" t="-4277" r="-2804"/>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2514600" y="1981200"/>
            <a:ext cx="324853" cy="228600"/>
          </a:xfrm>
          <a:prstGeom prst="rect">
            <a:avLst/>
          </a:prstGeom>
        </p:spPr>
      </p:pic>
    </p:spTree>
    <p:extLst>
      <p:ext uri="{BB962C8B-B14F-4D97-AF65-F5344CB8AC3E}">
        <p14:creationId xmlns:p14="http://schemas.microsoft.com/office/powerpoint/2010/main" val="32646743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Bounded Automata</a:t>
            </a:r>
            <a:endParaRPr lang="en-US" dirty="0"/>
          </a:p>
        </p:txBody>
      </p:sp>
      <p:sp>
        <p:nvSpPr>
          <p:cNvPr id="3" name="Content Placeholder 2"/>
          <p:cNvSpPr>
            <a:spLocks noGrp="1"/>
          </p:cNvSpPr>
          <p:nvPr>
            <p:ph idx="1"/>
          </p:nvPr>
        </p:nvSpPr>
        <p:spPr>
          <a:xfrm>
            <a:off x="114300" y="1447800"/>
            <a:ext cx="8915400" cy="3693319"/>
          </a:xfrm>
        </p:spPr>
        <p:txBody>
          <a:bodyPr/>
          <a:lstStyle/>
          <a:p>
            <a:pPr algn="just"/>
            <a:endParaRPr lang="en-US" dirty="0" smtClean="0"/>
          </a:p>
          <a:p>
            <a:pPr algn="just"/>
            <a:endParaRPr lang="en-US" dirty="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399197" y="1295400"/>
                <a:ext cx="8382000" cy="6401753"/>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b="1" dirty="0" smtClean="0">
                    <a:solidFill>
                      <a:srgbClr val="000000"/>
                    </a:solidFill>
                  </a:rPr>
                  <a:t>		P </a:t>
                </a:r>
                <a:r>
                  <a:rPr lang="en-US" b="1" dirty="0">
                    <a:solidFill>
                      <a:srgbClr val="000000"/>
                    </a:solidFill>
                  </a:rPr>
                  <a:t>=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smtClean="0">
                    <a:solidFill>
                      <a:srgbClr val="000000"/>
                    </a:solidFill>
                  </a:rPr>
                  <a:t>, </a:t>
                </a:r>
                <a:r>
                  <a:rPr lang="el-GR" b="1" dirty="0" smtClean="0">
                    <a:solidFill>
                      <a:srgbClr val="000000"/>
                    </a:solidFill>
                  </a:rPr>
                  <a:t>Γ</a:t>
                </a:r>
                <a:r>
                  <a:rPr lang="en-US" b="1" dirty="0" smtClean="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𝑴𝑳</m:t>
                    </m:r>
                    <m:r>
                      <a:rPr lang="en-US" b="1" i="1" smtClean="0">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𝑴𝑹</m:t>
                    </m:r>
                    <m:r>
                      <a:rPr lang="en-US" b="1" i="1" smtClean="0">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𝑭</m:t>
                    </m:r>
                    <m:r>
                      <a:rPr lang="en-US" b="1" i="1">
                        <a:solidFill>
                          <a:srgbClr val="000000"/>
                        </a:solidFill>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A </a:t>
                </a:r>
                <a:r>
                  <a:rPr lang="en-US" dirty="0"/>
                  <a:t>finite set of States , Q</a:t>
                </a:r>
              </a:p>
              <a:p>
                <a:pPr marL="514350" indent="-514350" algn="just">
                  <a:buFont typeface="+mj-lt"/>
                  <a:buAutoNum type="arabicPeriod"/>
                </a:pPr>
                <a:r>
                  <a:rPr lang="en-US" dirty="0"/>
                  <a:t>A finite set of input symbols ,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Complete set of </a:t>
                </a:r>
                <a:r>
                  <a:rPr lang="en-US" dirty="0"/>
                  <a:t>t</a:t>
                </a:r>
                <a:r>
                  <a:rPr lang="en-US" dirty="0" smtClean="0"/>
                  <a:t>ape symbols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r>
                      <a:rPr lang="en-US" b="1" i="1" dirty="0">
                        <a:solidFill>
                          <a:srgbClr val="000000"/>
                        </a:solidFill>
                        <a:latin typeface="Cambria Math" panose="02040503050406030204" pitchFamily="18" charset="0"/>
                        <a:ea typeface="Cambria Math" panose="02040503050406030204" pitchFamily="18" charset="0"/>
                      </a:rPr>
                      <m:t> </m:t>
                    </m:r>
                  </m:oMath>
                </a14:m>
                <a:r>
                  <a:rPr lang="en-US" b="1" dirty="0" smtClean="0">
                    <a:solidFill>
                      <a:srgbClr val="000000"/>
                    </a:solidFill>
                  </a:rPr>
                  <a:t> is subset of </a:t>
                </a:r>
                <a:r>
                  <a:rPr lang="el-GR" b="1" dirty="0" smtClean="0">
                    <a:solidFill>
                      <a:srgbClr val="000000"/>
                    </a:solidFill>
                  </a:rPr>
                  <a:t>Γ</a:t>
                </a:r>
                <a:endParaRPr lang="en-US" dirty="0"/>
              </a:p>
              <a:p>
                <a:pPr marL="514350" indent="-514350" algn="just">
                  <a:buFont typeface="+mj-lt"/>
                  <a:buAutoNum type="arabicPeriod"/>
                </a:pPr>
                <a:r>
                  <a:rPr lang="en-US" dirty="0"/>
                  <a:t>A transition function</a:t>
                </a:r>
                <a:r>
                  <a:rPr lang="en-US" dirty="0" smtClean="0"/>
                  <a:t>, </a:t>
                </a:r>
                <a:r>
                  <a:rPr lang="el-GR" dirty="0" smtClean="0">
                    <a:latin typeface="Cambria Math" panose="02040503050406030204" pitchFamily="18" charset="0"/>
                    <a:ea typeface="Cambria Math" panose="02040503050406030204" pitchFamily="18" charset="0"/>
                  </a:rPr>
                  <a:t>δ</a:t>
                </a:r>
                <a:endParaRPr lang="en-US" dirty="0">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dirty="0">
                    <a:latin typeface="Cambria Math" panose="02040503050406030204" pitchFamily="18" charset="0"/>
                    <a:ea typeface="Cambria Math" panose="02040503050406030204" pitchFamily="18" charset="0"/>
                  </a:rPr>
                  <a:t>A start state, one in </a:t>
                </a:r>
                <a:r>
                  <a:rPr lang="en-US" dirty="0" smtClean="0">
                    <a:latin typeface="Cambria Math" panose="02040503050406030204" pitchFamily="18" charset="0"/>
                    <a:ea typeface="Cambria Math" panose="02040503050406030204" pitchFamily="18" charset="0"/>
                  </a:rPr>
                  <a:t>Q</a:t>
                </a:r>
              </a:p>
              <a:p>
                <a:pPr marL="514350" indent="-514350" algn="just">
                  <a:buFont typeface="+mj-lt"/>
                  <a:buAutoNum type="arabicPeriod"/>
                </a:pPr>
                <a:r>
                  <a:rPr lang="en-US" dirty="0" smtClean="0">
                    <a:latin typeface="Cambria Math" panose="02040503050406030204" pitchFamily="18" charset="0"/>
                    <a:ea typeface="Cambria Math" panose="02040503050406030204" pitchFamily="18" charset="0"/>
                  </a:rPr>
                  <a:t>ML is the Left Marker</a:t>
                </a:r>
                <a:endParaRPr lang="en-US" dirty="0">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dirty="0" smtClean="0">
                    <a:latin typeface="Cambria Math" panose="02040503050406030204" pitchFamily="18" charset="0"/>
                    <a:ea typeface="Cambria Math" panose="02040503050406030204" pitchFamily="18" charset="0"/>
                  </a:rPr>
                  <a:t>MR is the right Marker</a:t>
                </a:r>
                <a:endParaRPr lang="en-US" dirty="0"/>
              </a:p>
              <a:p>
                <a:pPr marL="0" indent="0">
                  <a:buFontTx/>
                  <a:buNone/>
                </a:pPr>
                <a:endParaRPr lang="en-US" dirty="0" smtClean="0"/>
              </a:p>
              <a:p>
                <a:pPr marL="0" indent="0">
                  <a:buFontTx/>
                  <a:buNone/>
                </a:pPr>
                <a:endParaRPr lang="en-US" dirty="0"/>
              </a:p>
              <a:p>
                <a:pPr marL="0" indent="0">
                  <a:buFontTx/>
                  <a:buNone/>
                </a:pPr>
                <a:endParaRPr lang="en-US" dirty="0" smtClean="0"/>
              </a:p>
              <a:p>
                <a:pPr marL="0" indent="0">
                  <a:buFontTx/>
                  <a:buNone/>
                </a:pPr>
                <a:r>
                  <a:rPr lang="en-US" dirty="0" smtClean="0"/>
                  <a:t>    </a:t>
                </a:r>
              </a:p>
            </p:txBody>
          </p:sp>
        </mc:Choice>
        <mc:Fallback>
          <p:sp>
            <p:nvSpPr>
              <p:cNvPr id="6" name="Content Placeholder 2"/>
              <p:cNvSpPr txBox="1">
                <a:spLocks noRot="1" noChangeAspect="1" noMove="1" noResize="1" noEditPoints="1" noAdjustHandles="1" noChangeArrowheads="1" noChangeShapeType="1" noTextEdit="1"/>
              </p:cNvSpPr>
              <p:nvPr/>
            </p:nvSpPr>
            <p:spPr>
              <a:xfrm>
                <a:off x="399197" y="1295400"/>
                <a:ext cx="8382000" cy="6401753"/>
              </a:xfrm>
              <a:prstGeom prst="rect">
                <a:avLst/>
              </a:prstGeom>
              <a:blipFill rotWithShape="0">
                <a:blip r:embed="rId5"/>
                <a:stretch>
                  <a:fillRect l="-2982" t="-2952"/>
                </a:stretch>
              </a:blipFill>
            </p:spPr>
            <p:txBody>
              <a:bodyPr/>
              <a:lstStyle/>
              <a:p>
                <a:r>
                  <a:rPr lang="en-US">
                    <a:noFill/>
                  </a:rPr>
                  <a:t> </a:t>
                </a:r>
              </a:p>
            </p:txBody>
          </p:sp>
        </mc:Fallback>
      </mc:AlternateContent>
    </p:spTree>
    <p:extLst>
      <p:ext uri="{BB962C8B-B14F-4D97-AF65-F5344CB8AC3E}">
        <p14:creationId xmlns:p14="http://schemas.microsoft.com/office/powerpoint/2010/main" val="14858207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3634</TotalTime>
  <Words>243</Words>
  <Application>Microsoft Office PowerPoint</Application>
  <PresentationFormat>On-screen Show (4:3)</PresentationFormat>
  <Paragraphs>90</Paragraphs>
  <Slides>8</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Turing Machine</vt:lpstr>
      <vt:lpstr>Turing Machine</vt:lpstr>
      <vt:lpstr>Turing Machine ( TM )</vt:lpstr>
      <vt:lpstr>Formal Description of TM</vt:lpstr>
      <vt:lpstr>Example</vt:lpstr>
      <vt:lpstr>Example</vt:lpstr>
      <vt:lpstr>Example</vt:lpstr>
      <vt:lpstr>Linear Bounded Automata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746</cp:revision>
  <dcterms:created xsi:type="dcterms:W3CDTF">2016-05-11T06:01:51Z</dcterms:created>
  <dcterms:modified xsi:type="dcterms:W3CDTF">2017-08-07T08:26:48Z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