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29"/>
  </p:notesMasterIdLst>
  <p:handoutMasterIdLst>
    <p:handoutMasterId r:id="rId30"/>
  </p:handoutMasterIdLst>
  <p:sldIdLst>
    <p:sldId id="257" r:id="rId5"/>
    <p:sldId id="350" r:id="rId6"/>
    <p:sldId id="355" r:id="rId7"/>
    <p:sldId id="375" r:id="rId8"/>
    <p:sldId id="352" r:id="rId9"/>
    <p:sldId id="351" r:id="rId10"/>
    <p:sldId id="356" r:id="rId11"/>
    <p:sldId id="358" r:id="rId12"/>
    <p:sldId id="359" r:id="rId13"/>
    <p:sldId id="361" r:id="rId14"/>
    <p:sldId id="362" r:id="rId15"/>
    <p:sldId id="363" r:id="rId16"/>
    <p:sldId id="366" r:id="rId17"/>
    <p:sldId id="364" r:id="rId18"/>
    <p:sldId id="365" r:id="rId19"/>
    <p:sldId id="367" r:id="rId20"/>
    <p:sldId id="368" r:id="rId21"/>
    <p:sldId id="369" r:id="rId22"/>
    <p:sldId id="370" r:id="rId23"/>
    <p:sldId id="371" r:id="rId24"/>
    <p:sldId id="372" r:id="rId25"/>
    <p:sldId id="374" r:id="rId26"/>
    <p:sldId id="373" r:id="rId27"/>
    <p:sldId id="3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434" autoAdjust="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8/10/2017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8/10/2017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8/10/2017 10:32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97124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10 August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10 August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1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7.xml"/><Relationship Id="rId5" Type="http://schemas.openxmlformats.org/officeDocument/2006/relationships/image" Target="../media/image1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9.xml"/><Relationship Id="rId5" Type="http://schemas.openxmlformats.org/officeDocument/2006/relationships/image" Target="../media/image13.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0.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1.xml"/><Relationship Id="rId5" Type="http://schemas.openxmlformats.org/officeDocument/2006/relationships/image" Target="../media/image1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2.xml"/><Relationship Id="rId5" Type="http://schemas.openxmlformats.org/officeDocument/2006/relationships/image" Target="../media/image1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90700"/>
            <a:ext cx="8458200" cy="1447800"/>
          </a:xfrm>
        </p:spPr>
        <p:txBody>
          <a:bodyPr/>
          <a:lstStyle/>
          <a:p>
            <a:pPr algn="ctr"/>
            <a:r>
              <a:rPr lang="en-IN" dirty="0" smtClean="0">
                <a:latin typeface="Times New Roman" pitchFamily="18" charset="0"/>
                <a:cs typeface="Times New Roman" pitchFamily="18" charset="0"/>
              </a:rPr>
              <a:t>DNA</a:t>
            </a:r>
            <a:endParaRPr lang="en-US" dirty="0"/>
          </a:p>
        </p:txBody>
      </p:sp>
      <p:sp>
        <p:nvSpPr>
          <p:cNvPr id="6" name="Subtitle 2"/>
          <p:cNvSpPr>
            <a:spLocks noGrp="1"/>
          </p:cNvSpPr>
          <p:nvPr>
            <p:ph type="subTitle" idx="1"/>
          </p:nvPr>
        </p:nvSpPr>
        <p:spPr>
          <a:xfrm>
            <a:off x="3276600" y="3733800"/>
            <a:ext cx="2514600" cy="1728192"/>
          </a:xfrm>
        </p:spPr>
        <p:txBody>
          <a:bodyPr>
            <a:normAutofit/>
          </a:bodyPr>
          <a:lstStyle/>
          <a:p>
            <a:pPr algn="ctr"/>
            <a:r>
              <a:rPr lang="en-IN" sz="2000" dirty="0" smtClean="0">
                <a:solidFill>
                  <a:schemeClr val="tx2">
                    <a:lumMod val="75000"/>
                  </a:schemeClr>
                </a:solidFill>
                <a:latin typeface="Times New Roman" pitchFamily="18" charset="0"/>
                <a:cs typeface="Times New Roman" pitchFamily="18" charset="0"/>
              </a:rPr>
              <a:t>				</a:t>
            </a:r>
          </a:p>
          <a:p>
            <a:pPr algn="r"/>
            <a:endParaRPr lang="en-IN" sz="2000" dirty="0" smtClean="0">
              <a:solidFill>
                <a:schemeClr val="tx2">
                  <a:lumMod val="75000"/>
                </a:schemeClr>
              </a:solidFill>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Denaturing &amp; Annealing</a:t>
            </a:r>
            <a:endParaRPr lang="en-US" dirty="0"/>
          </a:p>
        </p:txBody>
      </p:sp>
      <p:sp>
        <p:nvSpPr>
          <p:cNvPr id="4" name="Content Placeholder 3"/>
          <p:cNvSpPr>
            <a:spLocks noGrp="1"/>
          </p:cNvSpPr>
          <p:nvPr>
            <p:ph idx="1"/>
          </p:nvPr>
        </p:nvSpPr>
        <p:spPr>
          <a:xfrm>
            <a:off x="228600" y="1385064"/>
            <a:ext cx="8686800" cy="5466112"/>
          </a:xfrm>
        </p:spPr>
        <p:txBody>
          <a:bodyPr/>
          <a:lstStyle/>
          <a:p>
            <a:pPr algn="just"/>
            <a:r>
              <a:rPr lang="en-US" b="1" dirty="0"/>
              <a:t>Double-stranded DNA </a:t>
            </a:r>
            <a:r>
              <a:rPr lang="en-US" dirty="0"/>
              <a:t>may be dissolved into </a:t>
            </a:r>
            <a:r>
              <a:rPr lang="en-US" b="1" dirty="0"/>
              <a:t>single strands </a:t>
            </a:r>
            <a:r>
              <a:rPr lang="en-US" dirty="0"/>
              <a:t>(or </a:t>
            </a:r>
            <a:r>
              <a:rPr lang="en-US" dirty="0" smtClean="0"/>
              <a:t>denatured) by </a:t>
            </a:r>
            <a:r>
              <a:rPr lang="en-US" b="1" dirty="0"/>
              <a:t>heating</a:t>
            </a:r>
            <a:r>
              <a:rPr lang="en-US" dirty="0"/>
              <a:t> </a:t>
            </a:r>
            <a:r>
              <a:rPr lang="en-US" dirty="0" smtClean="0"/>
              <a:t>.</a:t>
            </a:r>
          </a:p>
          <a:p>
            <a:pPr algn="just"/>
            <a:endParaRPr lang="en-US" dirty="0"/>
          </a:p>
          <a:p>
            <a:pPr algn="just"/>
            <a:r>
              <a:rPr lang="en-US" dirty="0" smtClean="0"/>
              <a:t>Heating breaks the Hydrogen bonds between the complementary pairs.</a:t>
            </a:r>
          </a:p>
          <a:p>
            <a:pPr algn="just"/>
            <a:endParaRPr lang="en-US" dirty="0"/>
          </a:p>
          <a:p>
            <a:pPr algn="just"/>
            <a:r>
              <a:rPr lang="en-US" dirty="0" smtClean="0"/>
              <a:t>In Annealing, solution </a:t>
            </a:r>
            <a:r>
              <a:rPr lang="en-US" dirty="0"/>
              <a:t>of single strands is cooled, allowing complementary strands to bind together</a:t>
            </a:r>
          </a:p>
          <a:p>
            <a:pPr algn="just"/>
            <a:endParaRPr lang="en-US" dirty="0"/>
          </a:p>
          <a:p>
            <a:pPr marL="0" indent="0" algn="just">
              <a:buNone/>
            </a:pPr>
            <a:endParaRPr lang="en-US" dirty="0"/>
          </a:p>
        </p:txBody>
      </p:sp>
    </p:spTree>
    <p:extLst>
      <p:ext uri="{BB962C8B-B14F-4D97-AF65-F5344CB8AC3E}">
        <p14:creationId xmlns:p14="http://schemas.microsoft.com/office/powerpoint/2010/main" val="214706082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Denaturing &amp; Annealing</a:t>
            </a:r>
            <a:endParaRPr lang="en-US" dirty="0"/>
          </a:p>
        </p:txBody>
      </p:sp>
      <p:sp>
        <p:nvSpPr>
          <p:cNvPr id="4" name="Content Placeholder 3"/>
          <p:cNvSpPr>
            <a:spLocks noGrp="1"/>
          </p:cNvSpPr>
          <p:nvPr>
            <p:ph idx="1"/>
          </p:nvPr>
        </p:nvSpPr>
        <p:spPr>
          <a:xfrm>
            <a:off x="381000" y="1412875"/>
            <a:ext cx="8382000" cy="984885"/>
          </a:xfrm>
        </p:spPr>
        <p:txBody>
          <a:bodyPr/>
          <a:lstStyle/>
          <a:p>
            <a:pPr marL="0" indent="0">
              <a:buNone/>
            </a:pPr>
            <a:endParaRPr lang="en-US" dirty="0"/>
          </a:p>
          <a:p>
            <a:pPr marL="0" indent="0">
              <a:buNone/>
            </a:pPr>
            <a:endParaRPr lang="en-US" dirty="0"/>
          </a:p>
        </p:txBody>
      </p:sp>
      <p:pic>
        <p:nvPicPr>
          <p:cNvPr id="3" name="Picture 2"/>
          <p:cNvPicPr>
            <a:picLocks noChangeAspect="1"/>
          </p:cNvPicPr>
          <p:nvPr/>
        </p:nvPicPr>
        <p:blipFill>
          <a:blip r:embed="rId3"/>
          <a:stretch>
            <a:fillRect/>
          </a:stretch>
        </p:blipFill>
        <p:spPr>
          <a:xfrm>
            <a:off x="914400" y="1295400"/>
            <a:ext cx="7543800" cy="4270484"/>
          </a:xfrm>
          <a:prstGeom prst="rect">
            <a:avLst/>
          </a:prstGeom>
        </p:spPr>
      </p:pic>
    </p:spTree>
    <p:extLst>
      <p:ext uri="{BB962C8B-B14F-4D97-AF65-F5344CB8AC3E}">
        <p14:creationId xmlns:p14="http://schemas.microsoft.com/office/powerpoint/2010/main" val="235336638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Ligation</a:t>
            </a:r>
            <a:endParaRPr lang="en-US" dirty="0"/>
          </a:p>
        </p:txBody>
      </p:sp>
      <p:sp>
        <p:nvSpPr>
          <p:cNvPr id="4" name="Content Placeholder 3"/>
          <p:cNvSpPr>
            <a:spLocks noGrp="1"/>
          </p:cNvSpPr>
          <p:nvPr>
            <p:ph idx="1"/>
          </p:nvPr>
        </p:nvSpPr>
        <p:spPr>
          <a:xfrm>
            <a:off x="190500" y="1447800"/>
            <a:ext cx="8763000" cy="1871282"/>
          </a:xfrm>
        </p:spPr>
        <p:txBody>
          <a:bodyPr/>
          <a:lstStyle/>
          <a:p>
            <a:pPr algn="just"/>
            <a:r>
              <a:rPr lang="en-US" dirty="0" smtClean="0"/>
              <a:t>If </a:t>
            </a:r>
            <a:r>
              <a:rPr lang="en-US" dirty="0"/>
              <a:t>one of the single strands contains </a:t>
            </a:r>
            <a:r>
              <a:rPr lang="en-US" dirty="0" smtClean="0"/>
              <a:t>a discontinuity (i.e</a:t>
            </a:r>
            <a:r>
              <a:rPr lang="en-US" dirty="0"/>
              <a:t>., one nucleotide is not bonded to its neighbor) then this may be repaired </a:t>
            </a:r>
            <a:r>
              <a:rPr lang="en-US" dirty="0" smtClean="0"/>
              <a:t>by DNA ligase.</a:t>
            </a:r>
            <a:endParaRPr lang="en-US" dirty="0"/>
          </a:p>
          <a:p>
            <a:pPr marL="0" indent="0">
              <a:buNone/>
            </a:pPr>
            <a:endParaRPr lang="en-US" dirty="0"/>
          </a:p>
        </p:txBody>
      </p:sp>
    </p:spTree>
    <p:extLst>
      <p:ext uri="{BB962C8B-B14F-4D97-AF65-F5344CB8AC3E}">
        <p14:creationId xmlns:p14="http://schemas.microsoft.com/office/powerpoint/2010/main" val="416396932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Ligation</a:t>
            </a:r>
            <a:endParaRPr lang="en-US" dirty="0"/>
          </a:p>
        </p:txBody>
      </p:sp>
      <p:pic>
        <p:nvPicPr>
          <p:cNvPr id="5" name="Content Placeholder 4"/>
          <p:cNvPicPr>
            <a:picLocks noGrp="1" noChangeAspect="1"/>
          </p:cNvPicPr>
          <p:nvPr>
            <p:ph idx="1"/>
          </p:nvPr>
        </p:nvPicPr>
        <p:blipFill>
          <a:blip r:embed="rId3"/>
          <a:stretch>
            <a:fillRect/>
          </a:stretch>
        </p:blipFill>
        <p:spPr>
          <a:xfrm>
            <a:off x="0" y="1066800"/>
            <a:ext cx="6096000" cy="5209448"/>
          </a:xfrm>
          <a:prstGeom prst="rect">
            <a:avLst/>
          </a:prstGeom>
        </p:spPr>
      </p:pic>
      <p:pic>
        <p:nvPicPr>
          <p:cNvPr id="3" name="Picture 2"/>
          <p:cNvPicPr>
            <a:picLocks noChangeAspect="1"/>
          </p:cNvPicPr>
          <p:nvPr/>
        </p:nvPicPr>
        <p:blipFill>
          <a:blip r:embed="rId4"/>
          <a:stretch>
            <a:fillRect/>
          </a:stretch>
        </p:blipFill>
        <p:spPr>
          <a:xfrm>
            <a:off x="5829300" y="1676400"/>
            <a:ext cx="3314700" cy="457200"/>
          </a:xfrm>
          <a:prstGeom prst="rect">
            <a:avLst/>
          </a:prstGeom>
        </p:spPr>
      </p:pic>
      <p:pic>
        <p:nvPicPr>
          <p:cNvPr id="6" name="Picture 5"/>
          <p:cNvPicPr>
            <a:picLocks noChangeAspect="1"/>
          </p:cNvPicPr>
          <p:nvPr/>
        </p:nvPicPr>
        <p:blipFill>
          <a:blip r:embed="rId5"/>
          <a:stretch>
            <a:fillRect/>
          </a:stretch>
        </p:blipFill>
        <p:spPr>
          <a:xfrm>
            <a:off x="5638800" y="3581400"/>
            <a:ext cx="3412514" cy="504825"/>
          </a:xfrm>
          <a:prstGeom prst="rect">
            <a:avLst/>
          </a:prstGeom>
        </p:spPr>
      </p:pic>
      <p:sp>
        <p:nvSpPr>
          <p:cNvPr id="7" name="TextBox 6"/>
          <p:cNvSpPr txBox="1"/>
          <p:nvPr/>
        </p:nvSpPr>
        <p:spPr>
          <a:xfrm>
            <a:off x="5829300" y="5303192"/>
            <a:ext cx="3086100" cy="523220"/>
          </a:xfrm>
          <a:prstGeom prst="rect">
            <a:avLst/>
          </a:prstGeom>
          <a:noFill/>
        </p:spPr>
        <p:txBody>
          <a:bodyPr wrap="square" rtlCol="0">
            <a:spAutoFit/>
          </a:bodyPr>
          <a:lstStyle/>
          <a:p>
            <a:r>
              <a:rPr lang="en-US" sz="2800" dirty="0" smtClean="0"/>
              <a:t>(c) </a:t>
            </a:r>
            <a:r>
              <a:rPr lang="en-US" sz="2400" dirty="0" smtClean="0"/>
              <a:t>Resulting Complex</a:t>
            </a:r>
            <a:endParaRPr lang="en-US" sz="2400" dirty="0"/>
          </a:p>
        </p:txBody>
      </p:sp>
    </p:spTree>
    <p:extLst>
      <p:ext uri="{BB962C8B-B14F-4D97-AF65-F5344CB8AC3E}">
        <p14:creationId xmlns:p14="http://schemas.microsoft.com/office/powerpoint/2010/main" val="77797320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pPr algn="ctr"/>
            <a:r>
              <a:rPr lang="en-US" dirty="0"/>
              <a:t>Separation of strands</a:t>
            </a:r>
            <a:br>
              <a:rPr lang="en-US" dirty="0"/>
            </a:br>
            <a:endParaRPr lang="en-US" dirty="0"/>
          </a:p>
        </p:txBody>
      </p:sp>
      <p:sp>
        <p:nvSpPr>
          <p:cNvPr id="4" name="Content Placeholder 3"/>
          <p:cNvSpPr>
            <a:spLocks noGrp="1"/>
          </p:cNvSpPr>
          <p:nvPr>
            <p:ph idx="1"/>
          </p:nvPr>
        </p:nvSpPr>
        <p:spPr>
          <a:xfrm>
            <a:off x="76200" y="1412875"/>
            <a:ext cx="8915400" cy="3594830"/>
          </a:xfrm>
        </p:spPr>
        <p:txBody>
          <a:bodyPr/>
          <a:lstStyle/>
          <a:p>
            <a:pPr algn="just"/>
            <a:r>
              <a:rPr lang="en-US" dirty="0"/>
              <a:t>Separation </a:t>
            </a:r>
            <a:r>
              <a:rPr lang="en-US" dirty="0" smtClean="0"/>
              <a:t>involves </a:t>
            </a:r>
            <a:r>
              <a:rPr lang="en-US" dirty="0"/>
              <a:t>the extraction </a:t>
            </a:r>
            <a:r>
              <a:rPr lang="en-US" dirty="0" smtClean="0"/>
              <a:t>from single </a:t>
            </a:r>
            <a:r>
              <a:rPr lang="en-US" dirty="0"/>
              <a:t>strands containing a specific short </a:t>
            </a:r>
            <a:r>
              <a:rPr lang="en-US" dirty="0" smtClean="0"/>
              <a:t>sequence</a:t>
            </a:r>
          </a:p>
          <a:p>
            <a:pPr algn="just"/>
            <a:endParaRPr lang="en-US" dirty="0"/>
          </a:p>
          <a:p>
            <a:pPr algn="just"/>
            <a:r>
              <a:rPr lang="en-US" dirty="0" smtClean="0"/>
              <a:t>2 Methods: (</a:t>
            </a:r>
            <a:r>
              <a:rPr lang="en-US" dirty="0" err="1" smtClean="0"/>
              <a:t>i</a:t>
            </a:r>
            <a:r>
              <a:rPr lang="en-US" dirty="0" smtClean="0"/>
              <a:t>) </a:t>
            </a:r>
            <a:r>
              <a:rPr lang="en-US" dirty="0" err="1" smtClean="0"/>
              <a:t>Biotinylation</a:t>
            </a:r>
            <a:r>
              <a:rPr lang="en-US" dirty="0" smtClean="0"/>
              <a:t>  </a:t>
            </a:r>
          </a:p>
          <a:p>
            <a:pPr marL="0" indent="0" algn="just">
              <a:buNone/>
            </a:pPr>
            <a:r>
              <a:rPr lang="en-US" dirty="0"/>
              <a:t> </a:t>
            </a:r>
            <a:r>
              <a:rPr lang="en-US" dirty="0" smtClean="0"/>
              <a:t>                        (ii) Magnetic Bead Separation</a:t>
            </a:r>
          </a:p>
          <a:p>
            <a:pPr marL="0" indent="0" algn="just">
              <a:buNone/>
            </a:pPr>
            <a:r>
              <a:rPr lang="en-US" dirty="0"/>
              <a:t> </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285039033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Separation of Strands</a:t>
            </a:r>
            <a:endParaRPr lang="en-US" dirty="0"/>
          </a:p>
        </p:txBody>
      </p:sp>
      <p:sp>
        <p:nvSpPr>
          <p:cNvPr id="4" name="Content Placeholder 3"/>
          <p:cNvSpPr>
            <a:spLocks noGrp="1"/>
          </p:cNvSpPr>
          <p:nvPr>
            <p:ph idx="1"/>
          </p:nvPr>
        </p:nvSpPr>
        <p:spPr>
          <a:xfrm>
            <a:off x="381000" y="1412875"/>
            <a:ext cx="8382000" cy="1526572"/>
          </a:xfrm>
        </p:spPr>
        <p:txBody>
          <a:bodyPr/>
          <a:lstStyle/>
          <a:p>
            <a:pPr marL="0" indent="0">
              <a:buNone/>
            </a:pPr>
            <a:endParaRPr lang="en-US" dirty="0" smtClean="0"/>
          </a:p>
          <a:p>
            <a:pPr marL="0" indent="0">
              <a:buNone/>
            </a:pPr>
            <a:endParaRPr lang="en-US" dirty="0"/>
          </a:p>
          <a:p>
            <a:pPr marL="0" indent="0">
              <a:buNone/>
            </a:pPr>
            <a:endParaRPr lang="en-US" dirty="0"/>
          </a:p>
        </p:txBody>
      </p:sp>
      <p:pic>
        <p:nvPicPr>
          <p:cNvPr id="3" name="Picture 2"/>
          <p:cNvPicPr>
            <a:picLocks noChangeAspect="1"/>
          </p:cNvPicPr>
          <p:nvPr/>
        </p:nvPicPr>
        <p:blipFill>
          <a:blip r:embed="rId3"/>
          <a:stretch>
            <a:fillRect/>
          </a:stretch>
        </p:blipFill>
        <p:spPr>
          <a:xfrm>
            <a:off x="457200" y="1590437"/>
            <a:ext cx="6815139" cy="3733800"/>
          </a:xfrm>
          <a:prstGeom prst="rect">
            <a:avLst/>
          </a:prstGeom>
        </p:spPr>
      </p:pic>
    </p:spTree>
    <p:extLst>
      <p:ext uri="{BB962C8B-B14F-4D97-AF65-F5344CB8AC3E}">
        <p14:creationId xmlns:p14="http://schemas.microsoft.com/office/powerpoint/2010/main" val="412941936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9821" y="152400"/>
            <a:ext cx="8382000" cy="1329595"/>
          </a:xfrm>
        </p:spPr>
        <p:txBody>
          <a:bodyPr/>
          <a:lstStyle/>
          <a:p>
            <a:pPr algn="ctr"/>
            <a:r>
              <a:rPr lang="en-US" dirty="0"/>
              <a:t>Gel Electrophoresis</a:t>
            </a:r>
            <a:br>
              <a:rPr lang="en-US" dirty="0"/>
            </a:br>
            <a:endParaRPr lang="en-US" dirty="0"/>
          </a:p>
        </p:txBody>
      </p:sp>
      <p:sp>
        <p:nvSpPr>
          <p:cNvPr id="4" name="Content Placeholder 3"/>
          <p:cNvSpPr>
            <a:spLocks noGrp="1"/>
          </p:cNvSpPr>
          <p:nvPr>
            <p:ph idx="1"/>
          </p:nvPr>
        </p:nvSpPr>
        <p:spPr>
          <a:xfrm>
            <a:off x="457200" y="1295400"/>
            <a:ext cx="8382000" cy="984885"/>
          </a:xfrm>
        </p:spPr>
        <p:txBody>
          <a:bodyPr/>
          <a:lstStyle/>
          <a:p>
            <a:pPr marL="0" indent="0">
              <a:buNone/>
            </a:pPr>
            <a:endParaRPr lang="en-US" dirty="0"/>
          </a:p>
          <a:p>
            <a:pPr marL="0" indent="0">
              <a:buNone/>
            </a:pPr>
            <a:endParaRPr lang="en-US" dirty="0"/>
          </a:p>
        </p:txBody>
      </p:sp>
      <p:sp>
        <p:nvSpPr>
          <p:cNvPr id="5" name="Content Placeholder 3"/>
          <p:cNvSpPr txBox="1">
            <a:spLocks/>
          </p:cNvSpPr>
          <p:nvPr/>
        </p:nvSpPr>
        <p:spPr>
          <a:xfrm>
            <a:off x="0" y="1066800"/>
            <a:ext cx="8991600" cy="610628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Sorts the DNA strands by size</a:t>
            </a:r>
          </a:p>
          <a:p>
            <a:pPr algn="just"/>
            <a:endParaRPr lang="en-US" dirty="0"/>
          </a:p>
          <a:p>
            <a:pPr algn="just"/>
            <a:r>
              <a:rPr lang="en-US" dirty="0"/>
              <a:t>DNA molecules carry a negative </a:t>
            </a:r>
            <a:r>
              <a:rPr lang="en-US" dirty="0" smtClean="0"/>
              <a:t>charge, when </a:t>
            </a:r>
            <a:r>
              <a:rPr lang="en-US" dirty="0"/>
              <a:t>placed in an electric </a:t>
            </a:r>
            <a:r>
              <a:rPr lang="en-US" dirty="0" smtClean="0"/>
              <a:t>field they migrate </a:t>
            </a:r>
            <a:r>
              <a:rPr lang="en-US" dirty="0"/>
              <a:t>toward the positive pole</a:t>
            </a:r>
            <a:r>
              <a:rPr lang="en-US" dirty="0" smtClean="0"/>
              <a:t>.</a:t>
            </a:r>
          </a:p>
          <a:p>
            <a:pPr algn="just"/>
            <a:endParaRPr lang="en-US" dirty="0"/>
          </a:p>
          <a:p>
            <a:pPr algn="just"/>
            <a:r>
              <a:rPr lang="en-US" dirty="0" smtClean="0"/>
              <a:t>Electrophoresis carried</a:t>
            </a:r>
            <a:r>
              <a:rPr lang="en-US" dirty="0"/>
              <a:t> </a:t>
            </a:r>
            <a:r>
              <a:rPr lang="en-US" dirty="0" smtClean="0"/>
              <a:t>out </a:t>
            </a:r>
            <a:r>
              <a:rPr lang="en-US" dirty="0"/>
              <a:t>in a </a:t>
            </a:r>
            <a:r>
              <a:rPr lang="en-US" dirty="0" smtClean="0"/>
              <a:t>gel (</a:t>
            </a:r>
            <a:r>
              <a:rPr lang="en-US" dirty="0" err="1" smtClean="0"/>
              <a:t>agarose</a:t>
            </a:r>
            <a:r>
              <a:rPr lang="en-US" dirty="0" smtClean="0"/>
              <a:t>/</a:t>
            </a:r>
            <a:r>
              <a:rPr lang="en-US" dirty="0" err="1" smtClean="0"/>
              <a:t>polyacramide</a:t>
            </a:r>
            <a:r>
              <a:rPr lang="en-US" dirty="0" smtClean="0"/>
              <a:t>)</a:t>
            </a:r>
          </a:p>
          <a:p>
            <a:pPr algn="just"/>
            <a:endParaRPr lang="en-US" dirty="0" smtClean="0"/>
          </a:p>
          <a:p>
            <a:pPr algn="just"/>
            <a:r>
              <a:rPr lang="en-US" dirty="0"/>
              <a:t>T</a:t>
            </a:r>
            <a:r>
              <a:rPr lang="en-US" dirty="0" smtClean="0"/>
              <a:t>he </a:t>
            </a:r>
            <a:r>
              <a:rPr lang="en-US" dirty="0"/>
              <a:t>migration rate of a molecule </a:t>
            </a:r>
            <a:r>
              <a:rPr lang="en-US" dirty="0" smtClean="0"/>
              <a:t>affected </a:t>
            </a:r>
            <a:r>
              <a:rPr lang="en-US" dirty="0"/>
              <a:t>by its </a:t>
            </a:r>
            <a:r>
              <a:rPr lang="en-US" dirty="0" smtClean="0"/>
              <a:t>size</a:t>
            </a:r>
          </a:p>
          <a:p>
            <a:pPr marL="0" indent="0" algn="just">
              <a:buFontTx/>
              <a:buNone/>
            </a:pPr>
            <a:r>
              <a:rPr lang="en-US" dirty="0" smtClean="0"/>
              <a:t>      </a:t>
            </a:r>
          </a:p>
          <a:p>
            <a:pPr marL="0" indent="0">
              <a:buFontTx/>
              <a:buNone/>
            </a:pPr>
            <a:endParaRPr lang="en-US" dirty="0"/>
          </a:p>
        </p:txBody>
      </p:sp>
    </p:spTree>
    <p:extLst>
      <p:ext uri="{BB962C8B-B14F-4D97-AF65-F5344CB8AC3E}">
        <p14:creationId xmlns:p14="http://schemas.microsoft.com/office/powerpoint/2010/main" val="173267237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Polymerases</a:t>
            </a:r>
            <a:endParaRPr lang="en-US" dirty="0"/>
          </a:p>
        </p:txBody>
      </p:sp>
      <p:sp>
        <p:nvSpPr>
          <p:cNvPr id="4" name="Content Placeholder 3"/>
          <p:cNvSpPr>
            <a:spLocks noGrp="1"/>
          </p:cNvSpPr>
          <p:nvPr>
            <p:ph idx="1"/>
          </p:nvPr>
        </p:nvSpPr>
        <p:spPr>
          <a:xfrm>
            <a:off x="381000" y="1412875"/>
            <a:ext cx="8382000" cy="984885"/>
          </a:xfrm>
        </p:spPr>
        <p:txBody>
          <a:bodyPr/>
          <a:lstStyle/>
          <a:p>
            <a:pPr marL="0" indent="0">
              <a:buNone/>
            </a:pPr>
            <a:endParaRPr lang="en-US" dirty="0"/>
          </a:p>
          <a:p>
            <a:pPr marL="0" indent="0">
              <a:buNone/>
            </a:pPr>
            <a:endParaRPr lang="en-US" dirty="0"/>
          </a:p>
        </p:txBody>
      </p:sp>
      <p:sp>
        <p:nvSpPr>
          <p:cNvPr id="5" name="Content Placeholder 3"/>
          <p:cNvSpPr txBox="1">
            <a:spLocks/>
          </p:cNvSpPr>
          <p:nvPr/>
        </p:nvSpPr>
        <p:spPr>
          <a:xfrm>
            <a:off x="228600" y="1219200"/>
            <a:ext cx="8686800" cy="448122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Polymerase is an enzyme that synthesizes long chain of polymers.</a:t>
            </a:r>
          </a:p>
          <a:p>
            <a:pPr marL="0" indent="0" algn="just">
              <a:buNone/>
            </a:pPr>
            <a:endParaRPr lang="en-US" dirty="0" smtClean="0"/>
          </a:p>
          <a:p>
            <a:pPr algn="just"/>
            <a:r>
              <a:rPr lang="en-US" dirty="0" smtClean="0"/>
              <a:t>Given </a:t>
            </a:r>
            <a:r>
              <a:rPr lang="en-US" dirty="0"/>
              <a:t>a short primer </a:t>
            </a:r>
            <a:r>
              <a:rPr lang="en-US" dirty="0" err="1"/>
              <a:t>oligo</a:t>
            </a:r>
            <a:r>
              <a:rPr lang="en-US" dirty="0"/>
              <a:t>, p in the presence of </a:t>
            </a:r>
            <a:r>
              <a:rPr lang="en-US" dirty="0" smtClean="0"/>
              <a:t>nucleotide, </a:t>
            </a:r>
            <a:r>
              <a:rPr lang="en-US" dirty="0"/>
              <a:t>the polymerase extends p if and </a:t>
            </a:r>
            <a:r>
              <a:rPr lang="en-US" dirty="0" smtClean="0"/>
              <a:t>only if </a:t>
            </a:r>
            <a:r>
              <a:rPr lang="en-US" dirty="0"/>
              <a:t>p is bound to a longer </a:t>
            </a:r>
            <a:r>
              <a:rPr lang="en-US" dirty="0" err="1" smtClean="0"/>
              <a:t>oligo</a:t>
            </a:r>
            <a:r>
              <a:rPr lang="en-US" dirty="0"/>
              <a:t>, t.</a:t>
            </a:r>
          </a:p>
          <a:p>
            <a:pPr marL="0" indent="0" algn="just">
              <a:buNone/>
            </a:pPr>
            <a:endParaRPr lang="en-US" dirty="0" smtClean="0"/>
          </a:p>
          <a:p>
            <a:pPr marL="0" indent="0" algn="just">
              <a:buFontTx/>
              <a:buNone/>
            </a:pPr>
            <a:r>
              <a:rPr lang="en-US" dirty="0" smtClean="0"/>
              <a:t>      </a:t>
            </a:r>
          </a:p>
          <a:p>
            <a:pPr marL="0" indent="0">
              <a:buFontTx/>
              <a:buNone/>
            </a:pPr>
            <a:endParaRPr lang="en-US" dirty="0"/>
          </a:p>
        </p:txBody>
      </p:sp>
    </p:spTree>
    <p:extLst>
      <p:ext uri="{BB962C8B-B14F-4D97-AF65-F5344CB8AC3E}">
        <p14:creationId xmlns:p14="http://schemas.microsoft.com/office/powerpoint/2010/main" val="22260406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Polymerases</a:t>
            </a:r>
            <a:endParaRPr lang="en-US" dirty="0"/>
          </a:p>
        </p:txBody>
      </p:sp>
      <p:sp>
        <p:nvSpPr>
          <p:cNvPr id="4" name="Content Placeholder 3"/>
          <p:cNvSpPr>
            <a:spLocks noGrp="1"/>
          </p:cNvSpPr>
          <p:nvPr>
            <p:ph idx="1"/>
          </p:nvPr>
        </p:nvSpPr>
        <p:spPr>
          <a:xfrm>
            <a:off x="381000" y="1412875"/>
            <a:ext cx="8382000" cy="984885"/>
          </a:xfrm>
        </p:spPr>
        <p:txBody>
          <a:bodyPr/>
          <a:lstStyle/>
          <a:p>
            <a:pPr marL="0" indent="0">
              <a:buNone/>
            </a:pPr>
            <a:endParaRPr lang="en-US" dirty="0"/>
          </a:p>
          <a:p>
            <a:pPr marL="0" indent="0">
              <a:buNone/>
            </a:pPr>
            <a:endParaRPr lang="en-US" dirty="0"/>
          </a:p>
        </p:txBody>
      </p:sp>
      <p:sp>
        <p:nvSpPr>
          <p:cNvPr id="5" name="Content Placeholder 3"/>
          <p:cNvSpPr txBox="1">
            <a:spLocks/>
          </p:cNvSpPr>
          <p:nvPr/>
        </p:nvSpPr>
        <p:spPr>
          <a:xfrm>
            <a:off x="228600" y="1219200"/>
            <a:ext cx="86868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dirty="0" smtClean="0"/>
          </a:p>
          <a:p>
            <a:pPr marL="0" indent="0" algn="just">
              <a:buFontTx/>
              <a:buNone/>
            </a:pPr>
            <a:r>
              <a:rPr lang="en-US" dirty="0" smtClean="0"/>
              <a:t>      </a:t>
            </a:r>
          </a:p>
          <a:p>
            <a:pPr marL="0" indent="0">
              <a:buFontTx/>
              <a:buNone/>
            </a:pPr>
            <a:endParaRPr lang="en-US" dirty="0"/>
          </a:p>
        </p:txBody>
      </p:sp>
      <p:pic>
        <p:nvPicPr>
          <p:cNvPr id="3" name="Picture 2"/>
          <p:cNvPicPr>
            <a:picLocks noChangeAspect="1"/>
          </p:cNvPicPr>
          <p:nvPr/>
        </p:nvPicPr>
        <p:blipFill>
          <a:blip r:embed="rId5"/>
          <a:stretch>
            <a:fillRect/>
          </a:stretch>
        </p:blipFill>
        <p:spPr>
          <a:xfrm>
            <a:off x="1371600" y="1066800"/>
            <a:ext cx="6629400" cy="4143376"/>
          </a:xfrm>
          <a:prstGeom prst="rect">
            <a:avLst/>
          </a:prstGeom>
        </p:spPr>
      </p:pic>
    </p:spTree>
    <p:extLst>
      <p:ext uri="{BB962C8B-B14F-4D97-AF65-F5344CB8AC3E}">
        <p14:creationId xmlns:p14="http://schemas.microsoft.com/office/powerpoint/2010/main" val="70935713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pPr algn="ctr"/>
            <a:r>
              <a:rPr lang="en-US" dirty="0"/>
              <a:t>Polymerase Chain Reaction (PCR)</a:t>
            </a:r>
            <a:br>
              <a:rPr lang="en-US" dirty="0"/>
            </a:br>
            <a:endParaRPr lang="en-US" dirty="0"/>
          </a:p>
        </p:txBody>
      </p:sp>
      <p:sp>
        <p:nvSpPr>
          <p:cNvPr id="4" name="Content Placeholder 3"/>
          <p:cNvSpPr>
            <a:spLocks noGrp="1"/>
          </p:cNvSpPr>
          <p:nvPr>
            <p:ph idx="1"/>
          </p:nvPr>
        </p:nvSpPr>
        <p:spPr>
          <a:xfrm>
            <a:off x="381000" y="1412875"/>
            <a:ext cx="8382000" cy="984885"/>
          </a:xfrm>
        </p:spPr>
        <p:txBody>
          <a:bodyPr/>
          <a:lstStyle/>
          <a:p>
            <a:pPr marL="0" indent="0">
              <a:buNone/>
            </a:pPr>
            <a:endParaRPr lang="en-US" dirty="0"/>
          </a:p>
          <a:p>
            <a:pPr marL="0" indent="0">
              <a:buNone/>
            </a:pPr>
            <a:endParaRPr lang="en-US" dirty="0"/>
          </a:p>
        </p:txBody>
      </p:sp>
      <p:sp>
        <p:nvSpPr>
          <p:cNvPr id="5" name="Content Placeholder 3"/>
          <p:cNvSpPr txBox="1">
            <a:spLocks/>
          </p:cNvSpPr>
          <p:nvPr/>
        </p:nvSpPr>
        <p:spPr>
          <a:xfrm>
            <a:off x="228600" y="1219200"/>
            <a:ext cx="8686800" cy="4136517"/>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PCR is a process that </a:t>
            </a:r>
            <a:r>
              <a:rPr lang="en-US" dirty="0" smtClean="0"/>
              <a:t>amplifies </a:t>
            </a:r>
            <a:r>
              <a:rPr lang="en-US" dirty="0"/>
              <a:t>the </a:t>
            </a:r>
            <a:r>
              <a:rPr lang="en-US" dirty="0" smtClean="0"/>
              <a:t>amount of </a:t>
            </a:r>
            <a:r>
              <a:rPr lang="en-US" dirty="0"/>
              <a:t>DNA in a given solution</a:t>
            </a:r>
            <a:r>
              <a:rPr lang="en-US" dirty="0" smtClean="0"/>
              <a:t>.</a:t>
            </a:r>
          </a:p>
          <a:p>
            <a:pPr marL="0" indent="0" algn="just">
              <a:buNone/>
            </a:pPr>
            <a:endParaRPr lang="en-US" dirty="0"/>
          </a:p>
          <a:p>
            <a:pPr algn="just"/>
            <a:r>
              <a:rPr lang="en-US" dirty="0" err="1"/>
              <a:t>Taq</a:t>
            </a:r>
            <a:r>
              <a:rPr lang="en-US" dirty="0"/>
              <a:t> polymerase derived from </a:t>
            </a:r>
            <a:r>
              <a:rPr lang="en-US" dirty="0" smtClean="0"/>
              <a:t>the </a:t>
            </a:r>
            <a:r>
              <a:rPr lang="en-US" dirty="0" err="1" smtClean="0"/>
              <a:t>thermophilic</a:t>
            </a:r>
            <a:r>
              <a:rPr lang="en-US" dirty="0" smtClean="0"/>
              <a:t> </a:t>
            </a:r>
            <a:r>
              <a:rPr lang="en-US" dirty="0"/>
              <a:t>bacterium </a:t>
            </a:r>
            <a:r>
              <a:rPr lang="en-US" dirty="0" err="1"/>
              <a:t>Thermus</a:t>
            </a:r>
            <a:r>
              <a:rPr lang="en-US" dirty="0"/>
              <a:t> </a:t>
            </a:r>
            <a:r>
              <a:rPr lang="en-US" dirty="0" err="1"/>
              <a:t>aquaticus</a:t>
            </a:r>
            <a:endParaRPr lang="en-US" dirty="0" smtClean="0"/>
          </a:p>
          <a:p>
            <a:pPr marL="0" indent="0" algn="just">
              <a:buNone/>
            </a:pPr>
            <a:endParaRPr lang="en-US" dirty="0" smtClean="0"/>
          </a:p>
          <a:p>
            <a:pPr marL="0" indent="0" algn="just">
              <a:buFontTx/>
              <a:buNone/>
            </a:pPr>
            <a:r>
              <a:rPr lang="en-US" dirty="0" smtClean="0"/>
              <a:t>      </a:t>
            </a:r>
          </a:p>
          <a:p>
            <a:pPr marL="0" indent="0">
              <a:buFontTx/>
              <a:buNone/>
            </a:pPr>
            <a:endParaRPr lang="en-US" dirty="0"/>
          </a:p>
        </p:txBody>
      </p:sp>
    </p:spTree>
    <p:extLst>
      <p:ext uri="{BB962C8B-B14F-4D97-AF65-F5344CB8AC3E}">
        <p14:creationId xmlns:p14="http://schemas.microsoft.com/office/powerpoint/2010/main" val="146704153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DNA Structure &amp; Manipulation </a:t>
            </a:r>
            <a:endParaRPr lang="en-US" dirty="0"/>
          </a:p>
        </p:txBody>
      </p:sp>
      <p:sp>
        <p:nvSpPr>
          <p:cNvPr id="3" name="Content Placeholder 2"/>
          <p:cNvSpPr>
            <a:spLocks noGrp="1"/>
          </p:cNvSpPr>
          <p:nvPr>
            <p:ph idx="1"/>
          </p:nvPr>
        </p:nvSpPr>
        <p:spPr>
          <a:xfrm>
            <a:off x="76200" y="762000"/>
            <a:ext cx="8991600" cy="7054239"/>
          </a:xfrm>
        </p:spPr>
        <p:txBody>
          <a:bodyPr/>
          <a:lstStyle/>
          <a:p>
            <a:pPr marL="0" indent="0">
              <a:buNone/>
            </a:pPr>
            <a:endParaRPr lang="en-US" dirty="0" smtClean="0"/>
          </a:p>
          <a:p>
            <a:r>
              <a:rPr lang="en-US" dirty="0" smtClean="0"/>
              <a:t>DNA (deoxyribonucleic acid) consists of polymer chains (DNA strands)</a:t>
            </a:r>
            <a:endParaRPr lang="en-US" dirty="0" smtClean="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a:p>
            <a:r>
              <a:rPr lang="en-US" dirty="0" smtClean="0"/>
              <a:t>Each strand is chain of nucleotides/bases attached to a sugar phosphate backbone.</a:t>
            </a:r>
          </a:p>
          <a:p>
            <a:endParaRPr lang="en-US" b="1" dirty="0"/>
          </a:p>
          <a:p>
            <a:r>
              <a:rPr lang="en-US" dirty="0" smtClean="0"/>
              <a:t>A n-letter sequence of bases is known as an n-</a:t>
            </a:r>
            <a:r>
              <a:rPr lang="en-US" dirty="0" err="1" smtClean="0"/>
              <a:t>mer</a:t>
            </a:r>
            <a:r>
              <a:rPr lang="en-US" dirty="0" smtClean="0"/>
              <a:t> or an oligonucleotide of length n</a:t>
            </a:r>
          </a:p>
          <a:p>
            <a:endParaRPr lang="en-US" b="1"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16174075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pPr algn="ctr"/>
            <a:r>
              <a:rPr lang="en-US" dirty="0"/>
              <a:t>Polymerase Chain Reaction (PCR)</a:t>
            </a:r>
            <a:br>
              <a:rPr lang="en-US" dirty="0"/>
            </a:br>
            <a:endParaRPr lang="en-US" dirty="0"/>
          </a:p>
        </p:txBody>
      </p:sp>
      <p:sp>
        <p:nvSpPr>
          <p:cNvPr id="4" name="Content Placeholder 3"/>
          <p:cNvSpPr>
            <a:spLocks noGrp="1"/>
          </p:cNvSpPr>
          <p:nvPr>
            <p:ph idx="1"/>
          </p:nvPr>
        </p:nvSpPr>
        <p:spPr>
          <a:xfrm>
            <a:off x="381000" y="1412875"/>
            <a:ext cx="8382000" cy="984885"/>
          </a:xfrm>
        </p:spPr>
        <p:txBody>
          <a:bodyPr/>
          <a:lstStyle/>
          <a:p>
            <a:pPr marL="0" indent="0">
              <a:buNone/>
            </a:pPr>
            <a:endParaRPr lang="en-US" dirty="0"/>
          </a:p>
          <a:p>
            <a:pPr marL="0" indent="0">
              <a:buNone/>
            </a:pPr>
            <a:endParaRPr lang="en-US" dirty="0"/>
          </a:p>
        </p:txBody>
      </p:sp>
      <p:sp>
        <p:nvSpPr>
          <p:cNvPr id="5" name="Content Placeholder 3"/>
          <p:cNvSpPr txBox="1">
            <a:spLocks/>
          </p:cNvSpPr>
          <p:nvPr/>
        </p:nvSpPr>
        <p:spPr>
          <a:xfrm>
            <a:off x="228600" y="1219200"/>
            <a:ext cx="86868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dirty="0" smtClean="0"/>
          </a:p>
          <a:p>
            <a:pPr marL="0" indent="0" algn="just">
              <a:buFontTx/>
              <a:buNone/>
            </a:pPr>
            <a:r>
              <a:rPr lang="en-US" dirty="0" smtClean="0"/>
              <a:t>      </a:t>
            </a:r>
          </a:p>
          <a:p>
            <a:pPr marL="0" indent="0">
              <a:buFontTx/>
              <a:buNone/>
            </a:pPr>
            <a:endParaRPr lang="en-US" dirty="0"/>
          </a:p>
        </p:txBody>
      </p:sp>
      <p:pic>
        <p:nvPicPr>
          <p:cNvPr id="3" name="Picture 2"/>
          <p:cNvPicPr>
            <a:picLocks noChangeAspect="1"/>
          </p:cNvPicPr>
          <p:nvPr/>
        </p:nvPicPr>
        <p:blipFill>
          <a:blip r:embed="rId5"/>
          <a:stretch>
            <a:fillRect/>
          </a:stretch>
        </p:blipFill>
        <p:spPr>
          <a:xfrm>
            <a:off x="0" y="1143000"/>
            <a:ext cx="9144000" cy="5076825"/>
          </a:xfrm>
          <a:prstGeom prst="rect">
            <a:avLst/>
          </a:prstGeom>
        </p:spPr>
      </p:pic>
    </p:spTree>
    <p:extLst>
      <p:ext uri="{BB962C8B-B14F-4D97-AF65-F5344CB8AC3E}">
        <p14:creationId xmlns:p14="http://schemas.microsoft.com/office/powerpoint/2010/main" val="154596739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Restriction Enzymes</a:t>
            </a:r>
            <a:endParaRPr lang="en-US" dirty="0"/>
          </a:p>
        </p:txBody>
      </p:sp>
      <p:sp>
        <p:nvSpPr>
          <p:cNvPr id="4" name="Content Placeholder 3"/>
          <p:cNvSpPr>
            <a:spLocks noGrp="1"/>
          </p:cNvSpPr>
          <p:nvPr>
            <p:ph idx="1"/>
          </p:nvPr>
        </p:nvSpPr>
        <p:spPr>
          <a:xfrm>
            <a:off x="381000" y="1412875"/>
            <a:ext cx="8382000" cy="984885"/>
          </a:xfrm>
        </p:spPr>
        <p:txBody>
          <a:bodyPr/>
          <a:lstStyle/>
          <a:p>
            <a:pPr marL="0" indent="0">
              <a:buNone/>
            </a:pPr>
            <a:endParaRPr lang="en-US" dirty="0"/>
          </a:p>
          <a:p>
            <a:pPr marL="0" indent="0">
              <a:buNone/>
            </a:pPr>
            <a:endParaRPr lang="en-US" dirty="0"/>
          </a:p>
        </p:txBody>
      </p:sp>
      <p:sp>
        <p:nvSpPr>
          <p:cNvPr id="5" name="Content Placeholder 3"/>
          <p:cNvSpPr txBox="1">
            <a:spLocks/>
          </p:cNvSpPr>
          <p:nvPr/>
        </p:nvSpPr>
        <p:spPr>
          <a:xfrm>
            <a:off x="228600" y="1219200"/>
            <a:ext cx="86868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dirty="0" smtClean="0"/>
          </a:p>
          <a:p>
            <a:pPr marL="0" indent="0" algn="just">
              <a:buFontTx/>
              <a:buNone/>
            </a:pPr>
            <a:r>
              <a:rPr lang="en-US" dirty="0" smtClean="0"/>
              <a:t>      </a:t>
            </a:r>
          </a:p>
          <a:p>
            <a:pPr marL="0" indent="0">
              <a:buFontTx/>
              <a:buNone/>
            </a:pPr>
            <a:endParaRPr lang="en-US" dirty="0"/>
          </a:p>
        </p:txBody>
      </p:sp>
      <p:sp>
        <p:nvSpPr>
          <p:cNvPr id="6" name="Content Placeholder 3"/>
          <p:cNvSpPr txBox="1">
            <a:spLocks/>
          </p:cNvSpPr>
          <p:nvPr/>
        </p:nvSpPr>
        <p:spPr>
          <a:xfrm>
            <a:off x="228600" y="1219200"/>
            <a:ext cx="8686800" cy="4678204"/>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Recognizes a particular sequence (restriction site) and cuts the DNA containing the restriction site.</a:t>
            </a:r>
          </a:p>
          <a:p>
            <a:pPr marL="0" indent="0" algn="just">
              <a:buNone/>
            </a:pPr>
            <a:endParaRPr lang="en-US" dirty="0"/>
          </a:p>
          <a:p>
            <a:pPr algn="just"/>
            <a:r>
              <a:rPr lang="en-US" dirty="0" err="1" smtClean="0"/>
              <a:t>RsaI</a:t>
            </a:r>
            <a:r>
              <a:rPr lang="en-US" dirty="0" smtClean="0"/>
              <a:t> leaves blunt ended DNA (recognizes GTAC)</a:t>
            </a:r>
          </a:p>
          <a:p>
            <a:pPr algn="just"/>
            <a:endParaRPr lang="en-US" dirty="0"/>
          </a:p>
          <a:p>
            <a:pPr algn="just"/>
            <a:r>
              <a:rPr lang="en-US" dirty="0" smtClean="0"/>
              <a:t>Sau3AI leaves sticky ends (recognizes GATC)</a:t>
            </a:r>
          </a:p>
          <a:p>
            <a:pPr marL="0" indent="0" algn="just">
              <a:buNone/>
            </a:pPr>
            <a:endParaRPr lang="en-US" dirty="0" smtClean="0"/>
          </a:p>
          <a:p>
            <a:pPr marL="0" indent="0" algn="just">
              <a:buFontTx/>
              <a:buNone/>
            </a:pPr>
            <a:r>
              <a:rPr lang="en-US" dirty="0" smtClean="0"/>
              <a:t>      </a:t>
            </a:r>
          </a:p>
          <a:p>
            <a:pPr marL="0" indent="0">
              <a:buFontTx/>
              <a:buNone/>
            </a:pPr>
            <a:endParaRPr lang="en-US" dirty="0"/>
          </a:p>
        </p:txBody>
      </p:sp>
    </p:spTree>
    <p:extLst>
      <p:ext uri="{BB962C8B-B14F-4D97-AF65-F5344CB8AC3E}">
        <p14:creationId xmlns:p14="http://schemas.microsoft.com/office/powerpoint/2010/main" val="204511810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Restriction Enzymes</a:t>
            </a:r>
            <a:endParaRPr lang="en-US" dirty="0"/>
          </a:p>
        </p:txBody>
      </p:sp>
      <p:sp>
        <p:nvSpPr>
          <p:cNvPr id="4" name="Content Placeholder 3"/>
          <p:cNvSpPr>
            <a:spLocks noGrp="1"/>
          </p:cNvSpPr>
          <p:nvPr>
            <p:ph idx="1"/>
          </p:nvPr>
        </p:nvSpPr>
        <p:spPr>
          <a:xfrm>
            <a:off x="381000" y="1412875"/>
            <a:ext cx="8382000" cy="984885"/>
          </a:xfrm>
        </p:spPr>
        <p:txBody>
          <a:bodyPr/>
          <a:lstStyle/>
          <a:p>
            <a:pPr marL="0" indent="0">
              <a:buNone/>
            </a:pPr>
            <a:endParaRPr lang="en-US" dirty="0"/>
          </a:p>
          <a:p>
            <a:pPr marL="0" indent="0">
              <a:buNone/>
            </a:pPr>
            <a:endParaRPr lang="en-US" dirty="0"/>
          </a:p>
        </p:txBody>
      </p:sp>
      <p:sp>
        <p:nvSpPr>
          <p:cNvPr id="5" name="Content Placeholder 3"/>
          <p:cNvSpPr txBox="1">
            <a:spLocks/>
          </p:cNvSpPr>
          <p:nvPr/>
        </p:nvSpPr>
        <p:spPr>
          <a:xfrm>
            <a:off x="228600" y="1219200"/>
            <a:ext cx="86868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dirty="0" smtClean="0"/>
          </a:p>
          <a:p>
            <a:pPr marL="0" indent="0" algn="just">
              <a:buFontTx/>
              <a:buNone/>
            </a:pPr>
            <a:r>
              <a:rPr lang="en-US" dirty="0" smtClean="0"/>
              <a:t>      </a:t>
            </a:r>
          </a:p>
          <a:p>
            <a:pPr marL="0" indent="0">
              <a:buFontTx/>
              <a:buNone/>
            </a:pPr>
            <a:endParaRPr lang="en-US" dirty="0"/>
          </a:p>
        </p:txBody>
      </p:sp>
      <p:pic>
        <p:nvPicPr>
          <p:cNvPr id="7" name="Picture 6"/>
          <p:cNvPicPr>
            <a:picLocks noChangeAspect="1"/>
          </p:cNvPicPr>
          <p:nvPr/>
        </p:nvPicPr>
        <p:blipFill>
          <a:blip r:embed="rId5"/>
          <a:stretch>
            <a:fillRect/>
          </a:stretch>
        </p:blipFill>
        <p:spPr>
          <a:xfrm>
            <a:off x="0" y="1385887"/>
            <a:ext cx="9144000" cy="4843096"/>
          </a:xfrm>
          <a:prstGeom prst="rect">
            <a:avLst/>
          </a:prstGeom>
        </p:spPr>
      </p:pic>
    </p:spTree>
    <p:extLst>
      <p:ext uri="{BB962C8B-B14F-4D97-AF65-F5344CB8AC3E}">
        <p14:creationId xmlns:p14="http://schemas.microsoft.com/office/powerpoint/2010/main" val="380458851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Restriction Enzymes</a:t>
            </a:r>
            <a:endParaRPr lang="en-US" dirty="0"/>
          </a:p>
        </p:txBody>
      </p:sp>
      <p:sp>
        <p:nvSpPr>
          <p:cNvPr id="4" name="Content Placeholder 3"/>
          <p:cNvSpPr>
            <a:spLocks noGrp="1"/>
          </p:cNvSpPr>
          <p:nvPr>
            <p:ph idx="1"/>
          </p:nvPr>
        </p:nvSpPr>
        <p:spPr>
          <a:xfrm>
            <a:off x="381000" y="1412875"/>
            <a:ext cx="8382000" cy="984885"/>
          </a:xfrm>
        </p:spPr>
        <p:txBody>
          <a:bodyPr/>
          <a:lstStyle/>
          <a:p>
            <a:pPr marL="0" indent="0">
              <a:buNone/>
            </a:pPr>
            <a:endParaRPr lang="en-US" dirty="0"/>
          </a:p>
          <a:p>
            <a:pPr marL="0" indent="0">
              <a:buNone/>
            </a:pPr>
            <a:endParaRPr lang="en-US" dirty="0"/>
          </a:p>
        </p:txBody>
      </p:sp>
      <p:sp>
        <p:nvSpPr>
          <p:cNvPr id="5" name="Content Placeholder 3"/>
          <p:cNvSpPr txBox="1">
            <a:spLocks/>
          </p:cNvSpPr>
          <p:nvPr/>
        </p:nvSpPr>
        <p:spPr>
          <a:xfrm>
            <a:off x="228600" y="1219200"/>
            <a:ext cx="86868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dirty="0" smtClean="0"/>
          </a:p>
          <a:p>
            <a:pPr marL="0" indent="0" algn="just">
              <a:buFontTx/>
              <a:buNone/>
            </a:pPr>
            <a:r>
              <a:rPr lang="en-US" dirty="0" smtClean="0"/>
              <a:t>      </a:t>
            </a:r>
          </a:p>
          <a:p>
            <a:pPr marL="0" indent="0">
              <a:buFontTx/>
              <a:buNone/>
            </a:pPr>
            <a:endParaRPr lang="en-US" dirty="0"/>
          </a:p>
        </p:txBody>
      </p:sp>
      <p:pic>
        <p:nvPicPr>
          <p:cNvPr id="6" name="Picture 5"/>
          <p:cNvPicPr>
            <a:picLocks noChangeAspect="1"/>
          </p:cNvPicPr>
          <p:nvPr/>
        </p:nvPicPr>
        <p:blipFill>
          <a:blip r:embed="rId5"/>
          <a:stretch>
            <a:fillRect/>
          </a:stretch>
        </p:blipFill>
        <p:spPr>
          <a:xfrm>
            <a:off x="76200" y="1412875"/>
            <a:ext cx="9067800" cy="4759325"/>
          </a:xfrm>
          <a:prstGeom prst="rect">
            <a:avLst/>
          </a:prstGeom>
        </p:spPr>
      </p:pic>
    </p:spTree>
    <p:extLst>
      <p:ext uri="{BB962C8B-B14F-4D97-AF65-F5344CB8AC3E}">
        <p14:creationId xmlns:p14="http://schemas.microsoft.com/office/powerpoint/2010/main" val="19178174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381000" y="1412875"/>
            <a:ext cx="8382000" cy="886397"/>
          </a:xfrm>
        </p:spPr>
        <p:txBody>
          <a:bodyPr/>
          <a:lstStyle/>
          <a:p>
            <a:r>
              <a:rPr lang="en-US" dirty="0" smtClean="0"/>
              <a:t>Theoretical &amp; Experimental DNA </a:t>
            </a:r>
            <a:r>
              <a:rPr lang="en-US" smtClean="0"/>
              <a:t>Computation Chapter 1</a:t>
            </a:r>
            <a:endParaRPr lang="en-US"/>
          </a:p>
        </p:txBody>
      </p:sp>
    </p:spTree>
    <p:extLst>
      <p:ext uri="{BB962C8B-B14F-4D97-AF65-F5344CB8AC3E}">
        <p14:creationId xmlns:p14="http://schemas.microsoft.com/office/powerpoint/2010/main" val="2778985746"/>
      </p:ext>
    </p:extLst>
  </p:cSld>
  <p:clrMapOvr>
    <a:overrideClrMapping bg1="lt1" tx1="dk1" bg2="lt2" tx2="dk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DNA Nucleotides</a:t>
            </a:r>
            <a:endParaRPr lang="en-US" dirty="0"/>
          </a:p>
        </p:txBody>
      </p:sp>
      <p:sp>
        <p:nvSpPr>
          <p:cNvPr id="3" name="Content Placeholder 2"/>
          <p:cNvSpPr>
            <a:spLocks noGrp="1"/>
          </p:cNvSpPr>
          <p:nvPr>
            <p:ph idx="1"/>
          </p:nvPr>
        </p:nvSpPr>
        <p:spPr>
          <a:xfrm>
            <a:off x="1137" y="1143000"/>
            <a:ext cx="9144000" cy="5626156"/>
          </a:xfrm>
        </p:spPr>
        <p:txBody>
          <a:bodyPr/>
          <a:lstStyle/>
          <a:p>
            <a:pPr marL="0" indent="0">
              <a:buNone/>
            </a:pPr>
            <a:endParaRPr lang="en-US" dirty="0" smtClean="0"/>
          </a:p>
          <a:p>
            <a:r>
              <a:rPr lang="en-US" dirty="0" smtClean="0"/>
              <a:t>The 4 DNA Nucleotides are classified into Purines and </a:t>
            </a:r>
            <a:r>
              <a:rPr lang="en-US" dirty="0" err="1" smtClean="0"/>
              <a:t>Pyrimidines</a:t>
            </a:r>
            <a:r>
              <a:rPr lang="en-US" dirty="0" smtClean="0"/>
              <a:t>.</a:t>
            </a:r>
          </a:p>
          <a:p>
            <a:endParaRPr lang="en-US" dirty="0"/>
          </a:p>
          <a:p>
            <a:r>
              <a:rPr lang="en-US" dirty="0" smtClean="0"/>
              <a:t>Purines :        1) Adenine (A)    2) Guanine (G)</a:t>
            </a:r>
          </a:p>
          <a:p>
            <a:pPr marL="0" indent="0">
              <a:buNone/>
            </a:pPr>
            <a:r>
              <a:rPr lang="en-US" dirty="0"/>
              <a:t> </a:t>
            </a:r>
            <a:r>
              <a:rPr lang="en-US" dirty="0" smtClean="0"/>
              <a:t>   </a:t>
            </a:r>
            <a:r>
              <a:rPr lang="en-US" dirty="0" err="1" smtClean="0"/>
              <a:t>Pyrimidines</a:t>
            </a:r>
            <a:r>
              <a:rPr lang="en-US" dirty="0" smtClean="0"/>
              <a:t>:  1) Cytosine (C)   3) Thymine (T)</a:t>
            </a:r>
          </a:p>
          <a:p>
            <a:pPr marL="0" indent="0">
              <a:buNone/>
            </a:pPr>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spTree>
    <p:extLst>
      <p:ext uri="{BB962C8B-B14F-4D97-AF65-F5344CB8AC3E}">
        <p14:creationId xmlns:p14="http://schemas.microsoft.com/office/powerpoint/2010/main" val="6411552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64797"/>
          </a:xfrm>
        </p:spPr>
        <p:txBody>
          <a:bodyPr/>
          <a:lstStyle/>
          <a:p>
            <a:pPr algn="ctr"/>
            <a:r>
              <a:rPr lang="en-US" dirty="0" smtClean="0"/>
              <a:t>Orientation of DNA Molecule</a:t>
            </a:r>
            <a:endParaRPr lang="en-US" dirty="0"/>
          </a:p>
        </p:txBody>
      </p:sp>
      <p:sp>
        <p:nvSpPr>
          <p:cNvPr id="3" name="Content Placeholder 2"/>
          <p:cNvSpPr>
            <a:spLocks noGrp="1"/>
          </p:cNvSpPr>
          <p:nvPr>
            <p:ph idx="1"/>
          </p:nvPr>
        </p:nvSpPr>
        <p:spPr>
          <a:xfrm>
            <a:off x="76200" y="664797"/>
            <a:ext cx="8991600" cy="3902607"/>
          </a:xfrm>
        </p:spPr>
        <p:txBody>
          <a:bodyPr/>
          <a:lstStyle/>
          <a:p>
            <a:pPr marL="0" indent="0">
              <a:buNone/>
            </a:pPr>
            <a:endParaRPr lang="en-US" dirty="0" smtClean="0"/>
          </a:p>
          <a:p>
            <a:r>
              <a:rPr lang="en-US" dirty="0" smtClean="0">
                <a:latin typeface="Cambria Math" panose="02040503050406030204" pitchFamily="18" charset="0"/>
                <a:ea typeface="Cambria Math" panose="02040503050406030204" pitchFamily="18" charset="0"/>
              </a:rPr>
              <a:t>To form a DNA strand, 5’ – phosphate group of a nucleotide combines with 3’ – hydroxyl group of another nucleotide : </a:t>
            </a:r>
            <a:r>
              <a:rPr lang="en-US" dirty="0" err="1" smtClean="0">
                <a:latin typeface="Cambria Math" panose="02040503050406030204" pitchFamily="18" charset="0"/>
                <a:ea typeface="Cambria Math" panose="02040503050406030204" pitchFamily="18" charset="0"/>
              </a:rPr>
              <a:t>phosphodiester</a:t>
            </a:r>
            <a:r>
              <a:rPr lang="en-US" dirty="0" smtClean="0">
                <a:latin typeface="Cambria Math" panose="02040503050406030204" pitchFamily="18" charset="0"/>
                <a:ea typeface="Cambria Math" panose="02040503050406030204" pitchFamily="18" charset="0"/>
              </a:rPr>
              <a:t> bonds</a:t>
            </a:r>
            <a:endParaRPr lang="en-US" dirty="0">
              <a:latin typeface="Cambria Math" panose="02040503050406030204" pitchFamily="18" charset="0"/>
              <a:ea typeface="Cambria Math" panose="02040503050406030204" pitchFamily="18" charset="0"/>
            </a:endParaRPr>
          </a:p>
          <a:p>
            <a:pPr marL="0" indent="0">
              <a:buNone/>
            </a:pPr>
            <a:endParaRPr lang="en-US" dirty="0" smtClean="0"/>
          </a:p>
          <a:p>
            <a:endParaRPr lang="en-US" dirty="0"/>
          </a:p>
          <a:p>
            <a:endParaRPr lang="en-US" dirty="0" smtClean="0"/>
          </a:p>
          <a:p>
            <a:pPr marL="0" indent="0">
              <a:buNone/>
            </a:pPr>
            <a:r>
              <a:rPr lang="en-US" sz="2400" dirty="0" smtClean="0"/>
              <a:t>     </a:t>
            </a:r>
            <a:endParaRPr lang="en-US" sz="2400" dirty="0"/>
          </a:p>
        </p:txBody>
      </p:sp>
      <p:pic>
        <p:nvPicPr>
          <p:cNvPr id="4" name="Picture 3"/>
          <p:cNvPicPr>
            <a:picLocks noChangeAspect="1"/>
          </p:cNvPicPr>
          <p:nvPr/>
        </p:nvPicPr>
        <p:blipFill>
          <a:blip r:embed="rId3"/>
          <a:stretch>
            <a:fillRect/>
          </a:stretch>
        </p:blipFill>
        <p:spPr>
          <a:xfrm>
            <a:off x="0" y="2667000"/>
            <a:ext cx="9144000" cy="3581400"/>
          </a:xfrm>
          <a:prstGeom prst="rect">
            <a:avLst/>
          </a:prstGeom>
        </p:spPr>
      </p:pic>
    </p:spTree>
    <p:extLst>
      <p:ext uri="{BB962C8B-B14F-4D97-AF65-F5344CB8AC3E}">
        <p14:creationId xmlns:p14="http://schemas.microsoft.com/office/powerpoint/2010/main" val="282249943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Complementary Base Pairs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190500" y="1371600"/>
                <a:ext cx="8763000" cy="4136517"/>
              </a:xfrm>
            </p:spPr>
            <p:txBody>
              <a:bodyPr/>
              <a:lstStyle/>
              <a:p>
                <a:r>
                  <a:rPr lang="en-US" b="1" dirty="0" smtClean="0"/>
                  <a:t>A</a:t>
                </a:r>
                <a:r>
                  <a:rPr lang="en-US" dirty="0" smtClean="0"/>
                  <a:t> bonds with</a:t>
                </a:r>
                <a:r>
                  <a:rPr lang="en-US" b="1" dirty="0" smtClean="0"/>
                  <a:t> T  </a:t>
                </a:r>
                <a:r>
                  <a:rPr lang="en-US" dirty="0" smtClean="0"/>
                  <a:t>and </a:t>
                </a:r>
                <a:r>
                  <a:rPr lang="en-US" b="1" dirty="0" smtClean="0"/>
                  <a:t>G</a:t>
                </a:r>
                <a:r>
                  <a:rPr lang="en-US" dirty="0" smtClean="0"/>
                  <a:t> bonds with </a:t>
                </a:r>
                <a:r>
                  <a:rPr lang="en-US" b="1" dirty="0" smtClean="0"/>
                  <a:t>C</a:t>
                </a:r>
                <a:r>
                  <a:rPr lang="en-US" dirty="0" smtClean="0"/>
                  <a:t>.</a:t>
                </a:r>
              </a:p>
              <a:p>
                <a:pPr marL="0" indent="0">
                  <a:buNone/>
                </a:pPr>
                <a:endParaRPr lang="en-US" dirty="0" smtClean="0"/>
              </a:p>
              <a:p>
                <a:pPr algn="just"/>
                <a:r>
                  <a:rPr lang="en-US" dirty="0" smtClean="0"/>
                  <a:t>The pairs (A,T) and (G,C) are known as complementary base pairs.</a:t>
                </a:r>
              </a:p>
              <a:p>
                <a:pPr marL="0" indent="0">
                  <a:buNone/>
                </a:pPr>
                <a:endParaRPr lang="en-US" dirty="0" smtClean="0"/>
              </a:p>
              <a:p>
                <a:r>
                  <a:rPr lang="en-US" dirty="0" smtClean="0"/>
                  <a:t>A = T  (Two hydrogen bonds)</a:t>
                </a:r>
              </a:p>
              <a:p>
                <a:pPr marL="0" indent="0">
                  <a:buNone/>
                </a:pPr>
                <a:endParaRPr lang="en-US" dirty="0" smtClean="0"/>
              </a:p>
              <a:p>
                <a:r>
                  <a:rPr lang="en-US" dirty="0" smtClean="0"/>
                  <a:t>G</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oMath>
                </a14:m>
                <a:r>
                  <a:rPr lang="en-US" dirty="0" smtClean="0"/>
                  <a:t> C (Three hydrogen bonds)</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190500" y="1371600"/>
                <a:ext cx="8763000" cy="4136517"/>
              </a:xfrm>
              <a:blipFill rotWithShape="0">
                <a:blip r:embed="rId3"/>
                <a:stretch>
                  <a:fillRect t="-4124" r="-2851" b="-5007"/>
                </a:stretch>
              </a:blipFill>
            </p:spPr>
            <p:txBody>
              <a:bodyPr/>
              <a:lstStyle/>
              <a:p>
                <a:r>
                  <a:rPr lang="en-US">
                    <a:noFill/>
                  </a:rPr>
                  <a:t> </a:t>
                </a:r>
              </a:p>
            </p:txBody>
          </p:sp>
        </mc:Fallback>
      </mc:AlternateContent>
    </p:spTree>
    <p:extLst>
      <p:ext uri="{BB962C8B-B14F-4D97-AF65-F5344CB8AC3E}">
        <p14:creationId xmlns:p14="http://schemas.microsoft.com/office/powerpoint/2010/main" val="86261846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Structure of DNA</a:t>
            </a:r>
            <a:endParaRPr lang="en-US" dirty="0"/>
          </a:p>
        </p:txBody>
      </p:sp>
      <p:pic>
        <p:nvPicPr>
          <p:cNvPr id="3" name="Content Placeholder 2"/>
          <p:cNvPicPr>
            <a:picLocks noGrp="1" noChangeAspect="1"/>
          </p:cNvPicPr>
          <p:nvPr>
            <p:ph idx="1"/>
          </p:nvPr>
        </p:nvPicPr>
        <p:blipFill>
          <a:blip r:embed="rId3"/>
          <a:stretch>
            <a:fillRect/>
          </a:stretch>
        </p:blipFill>
        <p:spPr>
          <a:xfrm>
            <a:off x="1524000" y="894985"/>
            <a:ext cx="7239000" cy="5004560"/>
          </a:xfrm>
          <a:prstGeom prst="rect">
            <a:avLst/>
          </a:prstGeom>
        </p:spPr>
      </p:pic>
    </p:spTree>
    <p:extLst>
      <p:ext uri="{BB962C8B-B14F-4D97-AF65-F5344CB8AC3E}">
        <p14:creationId xmlns:p14="http://schemas.microsoft.com/office/powerpoint/2010/main" val="182075824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Protein Structure</a:t>
            </a:r>
            <a:endParaRPr lang="en-US" dirty="0"/>
          </a:p>
        </p:txBody>
      </p:sp>
      <p:sp>
        <p:nvSpPr>
          <p:cNvPr id="4" name="Content Placeholder 3"/>
          <p:cNvSpPr>
            <a:spLocks noGrp="1"/>
          </p:cNvSpPr>
          <p:nvPr>
            <p:ph idx="1"/>
          </p:nvPr>
        </p:nvSpPr>
        <p:spPr>
          <a:xfrm>
            <a:off x="381000" y="1412875"/>
            <a:ext cx="8382000" cy="4136517"/>
          </a:xfrm>
        </p:spPr>
        <p:txBody>
          <a:bodyPr/>
          <a:lstStyle/>
          <a:p>
            <a:r>
              <a:rPr lang="en-US" dirty="0" smtClean="0"/>
              <a:t>Protein acts as enzymes</a:t>
            </a:r>
          </a:p>
          <a:p>
            <a:endParaRPr lang="en-US" dirty="0"/>
          </a:p>
          <a:p>
            <a:r>
              <a:rPr lang="en-US" dirty="0" smtClean="0"/>
              <a:t>Sequence of Amino acids  (20 types)</a:t>
            </a:r>
          </a:p>
          <a:p>
            <a:endParaRPr lang="en-US" dirty="0"/>
          </a:p>
          <a:p>
            <a:r>
              <a:rPr lang="en-US" dirty="0" smtClean="0"/>
              <a:t>Length of proteins anything between 50-500 amino acids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5233758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Biological Operations on DNA</a:t>
            </a:r>
            <a:endParaRPr lang="en-US" dirty="0"/>
          </a:p>
        </p:txBody>
      </p:sp>
      <p:sp>
        <p:nvSpPr>
          <p:cNvPr id="4" name="Content Placeholder 3"/>
          <p:cNvSpPr>
            <a:spLocks noGrp="1"/>
          </p:cNvSpPr>
          <p:nvPr>
            <p:ph idx="1"/>
          </p:nvPr>
        </p:nvSpPr>
        <p:spPr>
          <a:xfrm>
            <a:off x="381000" y="1412875"/>
            <a:ext cx="8382000" cy="4776692"/>
          </a:xfrm>
        </p:spPr>
        <p:txBody>
          <a:bodyPr/>
          <a:lstStyle/>
          <a:p>
            <a:pPr marL="514350" indent="-514350">
              <a:buFont typeface="+mj-lt"/>
              <a:buAutoNum type="arabicPeriod"/>
            </a:pPr>
            <a:r>
              <a:rPr lang="en-US" dirty="0" smtClean="0"/>
              <a:t>Synthesis</a:t>
            </a:r>
          </a:p>
          <a:p>
            <a:pPr marL="514350" indent="-514350">
              <a:buFont typeface="+mj-lt"/>
              <a:buAutoNum type="arabicPeriod"/>
            </a:pPr>
            <a:r>
              <a:rPr lang="en-US" dirty="0" smtClean="0"/>
              <a:t>Denaturing</a:t>
            </a:r>
          </a:p>
          <a:p>
            <a:pPr marL="514350" indent="-514350">
              <a:buFont typeface="+mj-lt"/>
              <a:buAutoNum type="arabicPeriod"/>
            </a:pPr>
            <a:r>
              <a:rPr lang="en-US" dirty="0" smtClean="0"/>
              <a:t>Annealing</a:t>
            </a:r>
          </a:p>
          <a:p>
            <a:pPr marL="514350" indent="-514350">
              <a:buFont typeface="+mj-lt"/>
              <a:buAutoNum type="arabicPeriod"/>
            </a:pPr>
            <a:r>
              <a:rPr lang="en-US" dirty="0" smtClean="0"/>
              <a:t>Ligation</a:t>
            </a:r>
          </a:p>
          <a:p>
            <a:pPr marL="514350" indent="-514350">
              <a:buFont typeface="+mj-lt"/>
              <a:buAutoNum type="arabicPeriod"/>
            </a:pPr>
            <a:r>
              <a:rPr lang="en-US" dirty="0" smtClean="0"/>
              <a:t>Separation of strands</a:t>
            </a:r>
          </a:p>
          <a:p>
            <a:pPr marL="514350" indent="-514350">
              <a:buFont typeface="+mj-lt"/>
              <a:buAutoNum type="arabicPeriod"/>
            </a:pPr>
            <a:r>
              <a:rPr lang="en-US" dirty="0" smtClean="0"/>
              <a:t>Gel Electrophoresis</a:t>
            </a:r>
          </a:p>
          <a:p>
            <a:pPr marL="514350" indent="-514350">
              <a:buFont typeface="+mj-lt"/>
              <a:buAutoNum type="arabicPeriod"/>
            </a:pPr>
            <a:r>
              <a:rPr lang="en-US" dirty="0" smtClean="0"/>
              <a:t>Polymerase Chain Reaction (PCR)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54638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Synthesis</a:t>
            </a:r>
            <a:endParaRPr lang="en-US" dirty="0"/>
          </a:p>
        </p:txBody>
      </p:sp>
      <p:sp>
        <p:nvSpPr>
          <p:cNvPr id="4" name="Content Placeholder 3"/>
          <p:cNvSpPr>
            <a:spLocks noGrp="1"/>
          </p:cNvSpPr>
          <p:nvPr>
            <p:ph idx="1"/>
          </p:nvPr>
        </p:nvSpPr>
        <p:spPr>
          <a:xfrm>
            <a:off x="381000" y="1412875"/>
            <a:ext cx="8382000" cy="3496342"/>
          </a:xfrm>
        </p:spPr>
        <p:txBody>
          <a:bodyPr/>
          <a:lstStyle/>
          <a:p>
            <a:pPr algn="just"/>
            <a:r>
              <a:rPr lang="en-US" dirty="0"/>
              <a:t>The synthesizer is supplied with the four nucleotide bases </a:t>
            </a:r>
            <a:r>
              <a:rPr lang="en-US" dirty="0" smtClean="0"/>
              <a:t>in solution.</a:t>
            </a:r>
          </a:p>
          <a:p>
            <a:pPr algn="just"/>
            <a:endParaRPr lang="en-US" dirty="0"/>
          </a:p>
          <a:p>
            <a:pPr algn="just"/>
            <a:r>
              <a:rPr lang="en-US" dirty="0" smtClean="0"/>
              <a:t>The nucleotide bases are </a:t>
            </a:r>
            <a:r>
              <a:rPr lang="en-US" dirty="0"/>
              <a:t>combined according to a sequence entered by the user.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4139703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4169</TotalTime>
  <Words>642</Words>
  <Application>Microsoft Office PowerPoint</Application>
  <PresentationFormat>On-screen Show (4:3)</PresentationFormat>
  <Paragraphs>127</Paragraphs>
  <Slides>24</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24</vt:i4>
      </vt:variant>
    </vt:vector>
  </HeadingPairs>
  <TitlesOfParts>
    <vt:vector size="33"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DNA</vt:lpstr>
      <vt:lpstr>DNA Structure &amp; Manipulation </vt:lpstr>
      <vt:lpstr>DNA Nucleotides</vt:lpstr>
      <vt:lpstr>Orientation of DNA Molecule</vt:lpstr>
      <vt:lpstr>Complementary Base Pairs</vt:lpstr>
      <vt:lpstr>Structure of DNA</vt:lpstr>
      <vt:lpstr>Protein Structure</vt:lpstr>
      <vt:lpstr>Biological Operations on DNA</vt:lpstr>
      <vt:lpstr>Synthesis</vt:lpstr>
      <vt:lpstr>Denaturing &amp; Annealing</vt:lpstr>
      <vt:lpstr>Denaturing &amp; Annealing</vt:lpstr>
      <vt:lpstr>Ligation</vt:lpstr>
      <vt:lpstr>Ligation</vt:lpstr>
      <vt:lpstr>Separation of strands </vt:lpstr>
      <vt:lpstr>Separation of Strands</vt:lpstr>
      <vt:lpstr>Gel Electrophoresis </vt:lpstr>
      <vt:lpstr>Polymerases</vt:lpstr>
      <vt:lpstr>Polymerases</vt:lpstr>
      <vt:lpstr>Polymerase Chain Reaction (PCR) </vt:lpstr>
      <vt:lpstr>Polymerase Chain Reaction (PCR) </vt:lpstr>
      <vt:lpstr>Restriction Enzymes</vt:lpstr>
      <vt:lpstr>Restriction Enzymes</vt:lpstr>
      <vt:lpstr>Restriction Enzymes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841</cp:revision>
  <dcterms:created xsi:type="dcterms:W3CDTF">2016-05-11T06:01:51Z</dcterms:created>
  <dcterms:modified xsi:type="dcterms:W3CDTF">2017-08-10T05:05:07Z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