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1"/>
  </p:notesMasterIdLst>
  <p:handoutMasterIdLst>
    <p:handoutMasterId r:id="rId22"/>
  </p:handoutMasterIdLst>
  <p:sldIdLst>
    <p:sldId id="257" r:id="rId5"/>
    <p:sldId id="376" r:id="rId6"/>
    <p:sldId id="377" r:id="rId7"/>
    <p:sldId id="378" r:id="rId8"/>
    <p:sldId id="379" r:id="rId9"/>
    <p:sldId id="381" r:id="rId10"/>
    <p:sldId id="382" r:id="rId11"/>
    <p:sldId id="380" r:id="rId12"/>
    <p:sldId id="383" r:id="rId13"/>
    <p:sldId id="384" r:id="rId14"/>
    <p:sldId id="385" r:id="rId15"/>
    <p:sldId id="386" r:id="rId16"/>
    <p:sldId id="387" r:id="rId17"/>
    <p:sldId id="388" r:id="rId18"/>
    <p:sldId id="389" r:id="rId19"/>
    <p:sldId id="39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8/10/2017 10:35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971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hemeOverride" Target="../theme/themeOverride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Introduction to DNA Computing</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28600" y="152400"/>
                <a:ext cx="8686800" cy="664797"/>
              </a:xfrm>
            </p:spPr>
            <p:txBody>
              <a:bodyPr/>
              <a:lstStyle/>
              <a:p>
                <a:pPr algn="ctr"/>
                <a:r>
                  <a:rPr lang="en-US" dirty="0" smtClean="0"/>
                  <a:t>Step 2: </a:t>
                </a:r>
                <a:r>
                  <a:rPr lang="en-US" dirty="0">
                    <a:latin typeface="Cambria Math" panose="02040503050406030204" pitchFamily="18" charset="0"/>
                    <a:ea typeface="Cambria Math" panose="02040503050406030204" pitchFamily="18" charset="0"/>
                  </a:rPr>
                  <a:t>B</a:t>
                </a:r>
                <a:r>
                  <a:rPr lang="en-US" dirty="0" smtClean="0">
                    <a:latin typeface="Cambria Math" panose="02040503050406030204" pitchFamily="18" charset="0"/>
                    <a:ea typeface="Cambria Math" panose="02040503050406030204" pitchFamily="18" charset="0"/>
                  </a:rPr>
                  <a:t>egin &amp; end </a:t>
                </a:r>
                <a:r>
                  <a:rPr lang="en-US" dirty="0">
                    <a:latin typeface="Cambria Math" panose="02040503050406030204" pitchFamily="18" charset="0"/>
                    <a:ea typeface="Cambria Math" panose="02040503050406030204" pitchFamily="18" charset="0"/>
                  </a:rPr>
                  <a:t>with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𝑖𝑛</m:t>
                        </m:r>
                      </m:sub>
                    </m:sSub>
                  </m:oMath>
                </a14:m>
                <a:r>
                  <a:rPr lang="en-US" dirty="0"/>
                  <a:t> </a:t>
                </a:r>
                <a:r>
                  <a:rPr lang="en-US" dirty="0" smtClean="0"/>
                  <a:t>&amp;</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𝑜𝑢𝑡</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28600" y="152400"/>
                <a:ext cx="8686800" cy="664797"/>
              </a:xfrm>
              <a:blipFill rotWithShape="0">
                <a:blip r:embed="rId3"/>
                <a:stretch>
                  <a:fillRect b="-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91600" cy="5528693"/>
              </a:xfrm>
            </p:spPr>
            <p:txBody>
              <a:bodyPr/>
              <a:lstStyle/>
              <a:p>
                <a:pPr marL="0" indent="0">
                  <a:buNone/>
                </a:pPr>
                <a:endParaRPr lang="en-US" dirty="0" smtClean="0"/>
              </a:p>
              <a:p>
                <a:r>
                  <a:rPr lang="en-US" dirty="0" smtClean="0">
                    <a:ea typeface="Cambria Math" panose="02040503050406030204" pitchFamily="18" charset="0"/>
                  </a:rPr>
                  <a:t>Product of step 1 was amplified by PCR using primers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6</m:t>
                            </m:r>
                          </m:sub>
                        </m:sSub>
                      </m:e>
                    </m:acc>
                  </m:oMath>
                </a14:m>
                <a:endParaRPr lang="en-US" dirty="0" smtClean="0">
                  <a:ea typeface="Cambria Math" panose="02040503050406030204" pitchFamily="18" charset="0"/>
                </a:endParaRPr>
              </a:p>
              <a:p>
                <a:endParaRPr lang="en-US" dirty="0" smtClean="0"/>
              </a:p>
              <a:p>
                <a:r>
                  <a:rPr lang="en-US" dirty="0" smtClean="0"/>
                  <a:t>Molecules starting with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oMath>
                </a14:m>
                <a:r>
                  <a:rPr lang="en-US" dirty="0" smtClean="0"/>
                  <a:t>and ending with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6</m:t>
                        </m:r>
                      </m:sub>
                    </m:sSub>
                    <m:r>
                      <a:rPr lang="en-US" b="0" i="1" smtClean="0">
                        <a:latin typeface="Cambria Math" panose="02040503050406030204" pitchFamily="18" charset="0"/>
                        <a:ea typeface="Cambria Math" panose="02040503050406030204" pitchFamily="18" charset="0"/>
                      </a:rPr>
                      <m:t> </m:t>
                    </m:r>
                  </m:oMath>
                </a14:m>
                <a:r>
                  <a:rPr lang="en-US" dirty="0" smtClean="0"/>
                  <a:t>are preserved</a:t>
                </a:r>
              </a:p>
              <a:p>
                <a:endParaRPr lang="en-US" dirty="0" smtClean="0"/>
              </a:p>
              <a:p>
                <a:endParaRPr lang="en-US" dirty="0"/>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91600" cy="5528693"/>
              </a:xfrm>
              <a:blipFill rotWithShape="0">
                <a:blip r:embed="rId4"/>
                <a:stretch>
                  <a:fillRect l="-68" r="-542"/>
                </a:stretch>
              </a:blipFill>
            </p:spPr>
            <p:txBody>
              <a:bodyPr/>
              <a:lstStyle/>
              <a:p>
                <a:r>
                  <a:rPr lang="en-US">
                    <a:noFill/>
                  </a:rPr>
                  <a:t> </a:t>
                </a:r>
              </a:p>
            </p:txBody>
          </p:sp>
        </mc:Fallback>
      </mc:AlternateContent>
    </p:spTree>
    <p:extLst>
      <p:ext uri="{BB962C8B-B14F-4D97-AF65-F5344CB8AC3E}">
        <p14:creationId xmlns:p14="http://schemas.microsoft.com/office/powerpoint/2010/main" val="385984790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64797"/>
          </a:xfrm>
        </p:spPr>
        <p:txBody>
          <a:bodyPr/>
          <a:lstStyle/>
          <a:p>
            <a:pPr algn="ctr"/>
            <a:r>
              <a:rPr lang="en-US" dirty="0" smtClean="0"/>
              <a:t>Step 3: S</a:t>
            </a:r>
            <a:r>
              <a:rPr lang="en-US" dirty="0" smtClean="0">
                <a:latin typeface="Cambria Math" panose="02040503050406030204" pitchFamily="18" charset="0"/>
                <a:ea typeface="Cambria Math" panose="02040503050406030204" pitchFamily="18" charset="0"/>
              </a:rPr>
              <a:t>trands with exact n vertices</a:t>
            </a:r>
            <a:endParaRPr lang="en-US" dirty="0"/>
          </a:p>
        </p:txBody>
      </p:sp>
      <p:sp>
        <p:nvSpPr>
          <p:cNvPr id="3" name="Content Placeholder 2"/>
          <p:cNvSpPr>
            <a:spLocks noGrp="1"/>
          </p:cNvSpPr>
          <p:nvPr>
            <p:ph idx="1"/>
          </p:nvPr>
        </p:nvSpPr>
        <p:spPr>
          <a:xfrm>
            <a:off x="76200" y="664797"/>
            <a:ext cx="8991600" cy="4542782"/>
          </a:xfrm>
        </p:spPr>
        <p:txBody>
          <a:bodyPr/>
          <a:lstStyle/>
          <a:p>
            <a:pPr marL="0" indent="0">
              <a:buNone/>
            </a:pPr>
            <a:endParaRPr lang="en-US" dirty="0" smtClean="0"/>
          </a:p>
          <a:p>
            <a:r>
              <a:rPr lang="en-US" dirty="0" smtClean="0"/>
              <a:t>Select strands of 140 </a:t>
            </a:r>
            <a:r>
              <a:rPr lang="en-US" dirty="0" err="1" smtClean="0"/>
              <a:t>bp</a:t>
            </a:r>
            <a:r>
              <a:rPr lang="en-US" dirty="0" smtClean="0"/>
              <a:t> were retained by running it on </a:t>
            </a:r>
            <a:r>
              <a:rPr lang="en-US" dirty="0" err="1" smtClean="0"/>
              <a:t>agarose</a:t>
            </a:r>
            <a:endParaRPr lang="en-US" dirty="0" smtClean="0"/>
          </a:p>
          <a:p>
            <a:endParaRPr lang="en-US" dirty="0"/>
          </a:p>
          <a:p>
            <a:r>
              <a:rPr lang="en-US" dirty="0" smtClean="0"/>
              <a:t>Again amplified to retain purity</a:t>
            </a:r>
          </a:p>
          <a:p>
            <a:endParaRPr lang="en-US" dirty="0"/>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21363682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64797"/>
          </a:xfrm>
        </p:spPr>
        <p:txBody>
          <a:bodyPr/>
          <a:lstStyle/>
          <a:p>
            <a:pPr algn="ctr"/>
            <a:r>
              <a:rPr lang="en-US" dirty="0" smtClean="0"/>
              <a:t>Step 4: Visit each vertex at least once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91600" cy="4641271"/>
              </a:xfrm>
            </p:spPr>
            <p:txBody>
              <a:bodyPr/>
              <a:lstStyle/>
              <a:p>
                <a:pPr marL="0" indent="0">
                  <a:buNone/>
                </a:pPr>
                <a:endParaRPr lang="en-US" dirty="0" smtClean="0"/>
              </a:p>
              <a:p>
                <a:r>
                  <a:rPr lang="en-US" dirty="0" smtClean="0"/>
                  <a:t>Denatured </a:t>
                </a:r>
              </a:p>
              <a:p>
                <a:endParaRPr lang="en-US" dirty="0"/>
              </a:p>
              <a:p>
                <a:r>
                  <a:rPr lang="en-US" dirty="0"/>
                  <a:t>Magnetic bead system</a:t>
                </a:r>
              </a:p>
              <a:p>
                <a:endParaRPr lang="en-US" dirty="0" smtClean="0"/>
              </a:p>
              <a:p>
                <a:r>
                  <a:rPr lang="en-US" dirty="0" smtClean="0"/>
                  <a:t>Process repeated with every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𝑖</m:t>
                            </m:r>
                          </m:sub>
                        </m:sSub>
                      </m:e>
                    </m:acc>
                  </m:oMath>
                </a14:m>
                <a:r>
                  <a:rPr lang="en-US" dirty="0" smtClean="0"/>
                  <a:t> </a:t>
                </a:r>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91600" cy="4641271"/>
              </a:xfrm>
              <a:blipFill rotWithShape="0">
                <a:blip r:embed="rId3"/>
                <a:stretch>
                  <a:fillRect l="-68"/>
                </a:stretch>
              </a:blipFill>
            </p:spPr>
            <p:txBody>
              <a:bodyPr/>
              <a:lstStyle/>
              <a:p>
                <a:r>
                  <a:rPr lang="en-US">
                    <a:noFill/>
                  </a:rPr>
                  <a:t> </a:t>
                </a:r>
              </a:p>
            </p:txBody>
          </p:sp>
        </mc:Fallback>
      </mc:AlternateContent>
    </p:spTree>
    <p:extLst>
      <p:ext uri="{BB962C8B-B14F-4D97-AF65-F5344CB8AC3E}">
        <p14:creationId xmlns:p14="http://schemas.microsoft.com/office/powerpoint/2010/main" val="29233676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64797"/>
          </a:xfrm>
        </p:spPr>
        <p:txBody>
          <a:bodyPr/>
          <a:lstStyle/>
          <a:p>
            <a:pPr algn="ctr"/>
            <a:r>
              <a:rPr lang="en-US" dirty="0" smtClean="0"/>
              <a:t>Step 5: Extract Answer</a:t>
            </a:r>
            <a:endParaRPr lang="en-US" dirty="0"/>
          </a:p>
        </p:txBody>
      </p:sp>
      <p:sp>
        <p:nvSpPr>
          <p:cNvPr id="3" name="Content Placeholder 2"/>
          <p:cNvSpPr>
            <a:spLocks noGrp="1"/>
          </p:cNvSpPr>
          <p:nvPr>
            <p:ph idx="1"/>
          </p:nvPr>
        </p:nvSpPr>
        <p:spPr>
          <a:xfrm>
            <a:off x="5687" y="817197"/>
            <a:ext cx="8991600" cy="6364819"/>
          </a:xfrm>
        </p:spPr>
        <p:txBody>
          <a:bodyPr/>
          <a:lstStyle/>
          <a:p>
            <a:pPr marL="0" indent="0">
              <a:buNone/>
            </a:pPr>
            <a:endParaRPr lang="en-US" dirty="0" smtClean="0"/>
          </a:p>
          <a:p>
            <a:pPr algn="just">
              <a:lnSpc>
                <a:spcPct val="80000"/>
              </a:lnSpc>
            </a:pPr>
            <a:r>
              <a:rPr lang="en-US" dirty="0"/>
              <a:t>Conduct a “graduated PCR” using a series of PCR amplifications</a:t>
            </a:r>
            <a:r>
              <a:rPr lang="en-US" dirty="0" smtClean="0"/>
              <a:t>.</a:t>
            </a:r>
          </a:p>
          <a:p>
            <a:pPr marL="0" indent="0" algn="just">
              <a:lnSpc>
                <a:spcPct val="80000"/>
              </a:lnSpc>
              <a:buNone/>
            </a:pPr>
            <a:endParaRPr lang="en-US" dirty="0"/>
          </a:p>
          <a:p>
            <a:pPr algn="just">
              <a:lnSpc>
                <a:spcPct val="80000"/>
              </a:lnSpc>
            </a:pPr>
            <a:r>
              <a:rPr lang="en-US" dirty="0"/>
              <a:t>Use primers for the start, s and the n</a:t>
            </a:r>
            <a:r>
              <a:rPr lang="en-US" baseline="30000" dirty="0"/>
              <a:t>th</a:t>
            </a:r>
            <a:r>
              <a:rPr lang="en-US" dirty="0"/>
              <a:t> item in the path</a:t>
            </a:r>
            <a:r>
              <a:rPr lang="en-US" dirty="0" smtClean="0"/>
              <a:t>.</a:t>
            </a:r>
          </a:p>
          <a:p>
            <a:pPr marL="0" indent="0" algn="just">
              <a:lnSpc>
                <a:spcPct val="80000"/>
              </a:lnSpc>
              <a:buNone/>
            </a:pPr>
            <a:endParaRPr lang="en-US" dirty="0"/>
          </a:p>
          <a:p>
            <a:pPr algn="just">
              <a:lnSpc>
                <a:spcPct val="80000"/>
              </a:lnSpc>
            </a:pPr>
            <a:r>
              <a:rPr lang="en-US" dirty="0"/>
              <a:t>So to find where vertex 4 lies in the path you would conduct a PCR using the primers from vertex s and vertex </a:t>
            </a:r>
            <a:r>
              <a:rPr lang="en-US" dirty="0" smtClean="0"/>
              <a:t>4. You </a:t>
            </a:r>
            <a:r>
              <a:rPr lang="en-US" dirty="0"/>
              <a:t>would get a length of 60 base </a:t>
            </a:r>
            <a:r>
              <a:rPr lang="en-US" dirty="0" smtClean="0"/>
              <a:t>pairs.  60 </a:t>
            </a:r>
            <a:r>
              <a:rPr lang="en-US" dirty="0"/>
              <a:t>/ 20 nucleotides in the path = 3</a:t>
            </a:r>
            <a:r>
              <a:rPr lang="en-US" baseline="30000" dirty="0"/>
              <a:t>rd</a:t>
            </a:r>
            <a:r>
              <a:rPr lang="en-US" dirty="0"/>
              <a:t> vertex.</a:t>
            </a:r>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15461714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64797"/>
          </a:xfrm>
        </p:spPr>
        <p:txBody>
          <a:bodyPr/>
          <a:lstStyle/>
          <a:p>
            <a:pPr algn="ctr"/>
            <a:r>
              <a:rPr lang="en-US" dirty="0" smtClean="0"/>
              <a:t>Graduated PCR</a:t>
            </a:r>
            <a:endParaRPr lang="en-US" dirty="0"/>
          </a:p>
        </p:txBody>
      </p:sp>
      <p:sp>
        <p:nvSpPr>
          <p:cNvPr id="3" name="Content Placeholder 2"/>
          <p:cNvSpPr>
            <a:spLocks noGrp="1"/>
          </p:cNvSpPr>
          <p:nvPr>
            <p:ph idx="1"/>
          </p:nvPr>
        </p:nvSpPr>
        <p:spPr>
          <a:xfrm>
            <a:off x="5687" y="817197"/>
            <a:ext cx="8991600" cy="5527667"/>
          </a:xfrm>
        </p:spPr>
        <p:txBody>
          <a:bodyPr/>
          <a:lstStyle/>
          <a:p>
            <a:pPr marL="0" indent="0">
              <a:buNone/>
            </a:pPr>
            <a:endParaRPr lang="en-US" dirty="0" smtClean="0"/>
          </a:p>
          <a:p>
            <a:r>
              <a:rPr lang="en-US" dirty="0" smtClean="0"/>
              <a:t>For Hamiltonian path</a:t>
            </a:r>
          </a:p>
          <a:p>
            <a:pPr marL="0" indent="0">
              <a:buNone/>
            </a:pPr>
            <a:r>
              <a:rPr lang="en-US" dirty="0" smtClean="0"/>
              <a:t>0-&gt;1 , 1-&gt;2,  2-&gt;3, 3-&gt;4, 4-&gt;5, 5-&gt;6 Graduated PCR produces bands of 40, 60, 80, 100, 120, and 140 </a:t>
            </a:r>
            <a:r>
              <a:rPr lang="en-US" dirty="0" err="1" smtClean="0"/>
              <a:t>bp</a:t>
            </a:r>
            <a:endParaRPr lang="en-US" dirty="0" smtClean="0"/>
          </a:p>
          <a:p>
            <a:pPr marL="0" indent="0">
              <a:buNone/>
            </a:pPr>
            <a:endParaRPr lang="en-US" dirty="0"/>
          </a:p>
          <a:p>
            <a:pPr marL="0" indent="0">
              <a:buNone/>
            </a:pPr>
            <a:r>
              <a:rPr lang="en-US" dirty="0" smtClean="0"/>
              <a:t>For following path 0-</a:t>
            </a:r>
            <a:r>
              <a:rPr lang="en-US" dirty="0"/>
              <a:t>&gt;1 , 1-</a:t>
            </a:r>
            <a:r>
              <a:rPr lang="en-US" dirty="0" smtClean="0"/>
              <a:t>&gt;3, 3-</a:t>
            </a:r>
            <a:r>
              <a:rPr lang="en-US" dirty="0"/>
              <a:t>&gt;4, 4-&gt;5, 5-&gt;6 Graduated PCR produces bands of 40</a:t>
            </a:r>
            <a:r>
              <a:rPr lang="en-US" dirty="0" smtClean="0"/>
              <a:t>, x, 60, 80, 100, and 120 </a:t>
            </a:r>
            <a:r>
              <a:rPr lang="en-US" dirty="0" err="1" smtClean="0"/>
              <a:t>bp</a:t>
            </a:r>
            <a:endParaRPr lang="en-US" dirty="0"/>
          </a:p>
          <a:p>
            <a:pPr marL="0" indent="0">
              <a:buNone/>
            </a:pPr>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34006071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64797"/>
          </a:xfrm>
        </p:spPr>
        <p:txBody>
          <a:bodyPr/>
          <a:lstStyle/>
          <a:p>
            <a:pPr algn="ctr"/>
            <a:r>
              <a:rPr lang="en-US" dirty="0" smtClean="0"/>
              <a:t>Graduated PCR</a:t>
            </a:r>
            <a:endParaRPr lang="en-US" dirty="0"/>
          </a:p>
        </p:txBody>
      </p:sp>
      <p:sp>
        <p:nvSpPr>
          <p:cNvPr id="3" name="Content Placeholder 2"/>
          <p:cNvSpPr>
            <a:spLocks noGrp="1"/>
          </p:cNvSpPr>
          <p:nvPr>
            <p:ph idx="1"/>
          </p:nvPr>
        </p:nvSpPr>
        <p:spPr>
          <a:xfrm>
            <a:off x="5687" y="817197"/>
            <a:ext cx="8991600" cy="4542782"/>
          </a:xfrm>
        </p:spPr>
        <p:txBody>
          <a:bodyPr/>
          <a:lstStyle/>
          <a:p>
            <a:pPr marL="0" indent="0">
              <a:buNone/>
            </a:pPr>
            <a:endParaRPr lang="en-US" dirty="0" smtClean="0"/>
          </a:p>
          <a:p>
            <a:r>
              <a:rPr lang="en-US" dirty="0" smtClean="0"/>
              <a:t>For Hamiltonian path</a:t>
            </a:r>
          </a:p>
          <a:p>
            <a:pPr marL="0" indent="0">
              <a:buNone/>
            </a:pPr>
            <a:r>
              <a:rPr lang="en-US" dirty="0" smtClean="0"/>
              <a:t>0-&gt;3 , 3-&gt;2,  2-&gt;3, 3-&gt;4, 4-&gt;5, 5-&gt;6 </a:t>
            </a:r>
          </a:p>
          <a:p>
            <a:pPr marL="0" indent="0">
              <a:buNone/>
            </a:pPr>
            <a:r>
              <a:rPr lang="en-US" dirty="0" smtClean="0"/>
              <a:t>Graduated PCR produces bands of x, 60,80-40, 100, 120, and 140 </a:t>
            </a:r>
            <a:r>
              <a:rPr lang="en-US" dirty="0" err="1" smtClean="0"/>
              <a:t>bp</a:t>
            </a:r>
            <a:endParaRPr lang="en-US" dirty="0" smtClean="0"/>
          </a:p>
          <a:p>
            <a:pPr marL="0" indent="0">
              <a:buNone/>
            </a:pPr>
            <a:endParaRPr lang="en-US" dirty="0"/>
          </a:p>
          <a:p>
            <a:pPr marL="0" indent="0">
              <a:buNone/>
            </a:pPr>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6206561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Molecular Computations of Solutions to Combinatorial Problems - </a:t>
            </a:r>
            <a:r>
              <a:rPr lang="en-US" smtClean="0"/>
              <a:t>Adleman</a:t>
            </a:r>
            <a:endParaRPr lang="en-US" dirty="0"/>
          </a:p>
        </p:txBody>
      </p:sp>
    </p:spTree>
    <p:extLst>
      <p:ext uri="{BB962C8B-B14F-4D97-AF65-F5344CB8AC3E}">
        <p14:creationId xmlns:p14="http://schemas.microsoft.com/office/powerpoint/2010/main" val="3774994395"/>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Hamiltonian Path Problem (HPP)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15400" cy="5527667"/>
              </a:xfrm>
            </p:spPr>
            <p:txBody>
              <a:bodyPr/>
              <a:lstStyle/>
              <a:p>
                <a:pPr marL="0" indent="0">
                  <a:buNone/>
                </a:pPr>
                <a:endParaRPr lang="en-US" dirty="0" smtClean="0"/>
              </a:p>
              <a:p>
                <a:pPr algn="just">
                  <a:lnSpc>
                    <a:spcPct val="150000"/>
                  </a:lnSpc>
                </a:pPr>
                <a:r>
                  <a:rPr lang="en-US" dirty="0" smtClean="0">
                    <a:latin typeface="Cambria Math" panose="02040503050406030204" pitchFamily="18" charset="0"/>
                    <a:ea typeface="Cambria Math" panose="02040503050406030204" pitchFamily="18" charset="0"/>
                  </a:rPr>
                  <a:t>A directed graph with vertices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𝑖𝑛</m:t>
                        </m:r>
                      </m:sub>
                    </m:sSub>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𝑜𝑢𝑡</m:t>
                        </m:r>
                      </m:sub>
                    </m:sSub>
                  </m:oMath>
                </a14:m>
                <a:r>
                  <a:rPr lang="en-US" dirty="0" smtClean="0">
                    <a:latin typeface="Cambria Math" panose="02040503050406030204" pitchFamily="18" charset="0"/>
                    <a:ea typeface="Cambria Math" panose="02040503050406030204" pitchFamily="18" charset="0"/>
                  </a:rPr>
                  <a:t> is said to have Hamiltonian path , if it has path that begins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𝑖𝑛</m:t>
                        </m:r>
                      </m:sub>
                    </m:sSub>
                  </m:oMath>
                </a14:m>
                <a:r>
                  <a:rPr lang="en-US" dirty="0" smtClean="0">
                    <a:latin typeface="Cambria Math" panose="02040503050406030204" pitchFamily="18" charset="0"/>
                    <a:ea typeface="Cambria Math" panose="02040503050406030204" pitchFamily="18" charset="0"/>
                  </a:rPr>
                  <a:t> and ends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𝑜𝑢𝑡</m:t>
                        </m:r>
                      </m:sub>
                    </m:sSub>
                  </m:oMath>
                </a14:m>
                <a:r>
                  <a:rPr lang="en-US" dirty="0" smtClean="0">
                    <a:latin typeface="Cambria Math" panose="02040503050406030204" pitchFamily="18" charset="0"/>
                    <a:ea typeface="Cambria Math" panose="02040503050406030204" pitchFamily="18" charset="0"/>
                  </a:rPr>
                  <a:t> and enters every other vertex exactly once</a:t>
                </a:r>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15400" cy="5527667"/>
              </a:xfrm>
              <a:blipFill rotWithShape="0">
                <a:blip r:embed="rId3"/>
                <a:stretch>
                  <a:fillRect l="-68" r="-2804"/>
                </a:stretch>
              </a:blipFill>
            </p:spPr>
            <p:txBody>
              <a:bodyPr/>
              <a:lstStyle/>
              <a:p>
                <a:r>
                  <a:rPr lang="en-US">
                    <a:noFill/>
                  </a:rPr>
                  <a:t> </a:t>
                </a:r>
              </a:p>
            </p:txBody>
          </p:sp>
        </mc:Fallback>
      </mc:AlternateContent>
    </p:spTree>
    <p:extLst>
      <p:ext uri="{BB962C8B-B14F-4D97-AF65-F5344CB8AC3E}">
        <p14:creationId xmlns:p14="http://schemas.microsoft.com/office/powerpoint/2010/main" val="13329227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Hamiltonian Path Problem (HPP)</a:t>
            </a:r>
            <a:endParaRPr lang="en-US" dirty="0"/>
          </a:p>
        </p:txBody>
      </p:sp>
      <p:pic>
        <p:nvPicPr>
          <p:cNvPr id="4" name="Picture 3"/>
          <p:cNvPicPr>
            <a:picLocks noChangeAspect="1"/>
          </p:cNvPicPr>
          <p:nvPr/>
        </p:nvPicPr>
        <p:blipFill>
          <a:blip r:embed="rId3"/>
          <a:stretch>
            <a:fillRect/>
          </a:stretch>
        </p:blipFill>
        <p:spPr>
          <a:xfrm>
            <a:off x="609600" y="838200"/>
            <a:ext cx="7765073" cy="4114800"/>
          </a:xfrm>
          <a:prstGeom prst="rect">
            <a:avLst/>
          </a:prstGeom>
        </p:spPr>
      </p:pic>
      <p:pic>
        <p:nvPicPr>
          <p:cNvPr id="6" name="Picture 5"/>
          <p:cNvPicPr>
            <a:picLocks noChangeAspect="1"/>
          </p:cNvPicPr>
          <p:nvPr/>
        </p:nvPicPr>
        <p:blipFill>
          <a:blip r:embed="rId4"/>
          <a:stretch>
            <a:fillRect/>
          </a:stretch>
        </p:blipFill>
        <p:spPr>
          <a:xfrm>
            <a:off x="1752600" y="5105400"/>
            <a:ext cx="5638800" cy="485775"/>
          </a:xfrm>
          <a:prstGeom prst="rect">
            <a:avLst/>
          </a:prstGeom>
        </p:spPr>
      </p:pic>
    </p:spTree>
    <p:extLst>
      <p:ext uri="{BB962C8B-B14F-4D97-AF65-F5344CB8AC3E}">
        <p14:creationId xmlns:p14="http://schemas.microsoft.com/office/powerpoint/2010/main" val="42366956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Algorithm for HPP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15400" cy="6364819"/>
              </a:xfrm>
            </p:spPr>
            <p:txBody>
              <a:bodyPr/>
              <a:lstStyle/>
              <a:p>
                <a:pPr marL="0" indent="0">
                  <a:buNone/>
                </a:pPr>
                <a:endParaRPr lang="en-US" dirty="0" smtClean="0"/>
              </a:p>
              <a:p>
                <a:pPr marL="0" indent="0" algn="just">
                  <a:lnSpc>
                    <a:spcPct val="100000"/>
                  </a:lnSpc>
                  <a:buNone/>
                </a:pPr>
                <a:r>
                  <a:rPr lang="en-US" dirty="0" smtClean="0">
                    <a:latin typeface="Cambria Math" panose="02040503050406030204" pitchFamily="18" charset="0"/>
                    <a:ea typeface="Cambria Math" panose="02040503050406030204" pitchFamily="18" charset="0"/>
                  </a:rPr>
                  <a:t>Step 1 : Generate random paths through the graph</a:t>
                </a:r>
              </a:p>
              <a:p>
                <a:pPr marL="0" indent="0" algn="just">
                  <a:lnSpc>
                    <a:spcPct val="100000"/>
                  </a:lnSpc>
                  <a:buNone/>
                </a:pPr>
                <a:r>
                  <a:rPr lang="en-US" dirty="0" smtClean="0">
                    <a:latin typeface="Cambria Math" panose="02040503050406030204" pitchFamily="18" charset="0"/>
                    <a:ea typeface="Cambria Math" panose="02040503050406030204" pitchFamily="18" charset="0"/>
                  </a:rPr>
                  <a:t>Step 2 : Keep</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only those paths that begin with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𝑖𝑛</m:t>
                        </m:r>
                      </m:sub>
                    </m:sSub>
                  </m:oMath>
                </a14:m>
                <a:r>
                  <a:rPr lang="en-US" dirty="0" smtClean="0"/>
                  <a:t> and end with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𝑜𝑢𝑡</m:t>
                        </m:r>
                      </m:sub>
                    </m:sSub>
                  </m:oMath>
                </a14:m>
                <a:endParaRPr lang="en-US" dirty="0" smtClean="0"/>
              </a:p>
              <a:p>
                <a:pPr marL="0" indent="0" algn="just">
                  <a:lnSpc>
                    <a:spcPct val="100000"/>
                  </a:lnSpc>
                  <a:buNone/>
                </a:pPr>
                <a:r>
                  <a:rPr lang="en-US" dirty="0" smtClean="0"/>
                  <a:t>Step 3 : If the graph has n vertices, keep only those paths that enter exactly n vertices</a:t>
                </a:r>
              </a:p>
              <a:p>
                <a:pPr marL="0" indent="0" algn="just">
                  <a:lnSpc>
                    <a:spcPct val="100000"/>
                  </a:lnSpc>
                  <a:buNone/>
                </a:pPr>
                <a:r>
                  <a:rPr lang="en-US" dirty="0" smtClean="0"/>
                  <a:t>Step 4 : Keep only those paths that enter all vertices exactly once</a:t>
                </a:r>
              </a:p>
              <a:p>
                <a:pPr marL="0" indent="0" algn="just">
                  <a:lnSpc>
                    <a:spcPct val="100000"/>
                  </a:lnSpc>
                  <a:buNone/>
                </a:pPr>
                <a:r>
                  <a:rPr lang="en-US" dirty="0" smtClean="0"/>
                  <a:t>Step 5 : If any paths remain say “Yes” else say “No”</a:t>
                </a:r>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15400" cy="6364819"/>
              </a:xfrm>
              <a:blipFill rotWithShape="0">
                <a:blip r:embed="rId3"/>
                <a:stretch>
                  <a:fillRect l="-2804" r="-2804"/>
                </a:stretch>
              </a:blipFill>
            </p:spPr>
            <p:txBody>
              <a:bodyPr/>
              <a:lstStyle/>
              <a:p>
                <a:r>
                  <a:rPr lang="en-US">
                    <a:noFill/>
                  </a:rPr>
                  <a:t> </a:t>
                </a:r>
              </a:p>
            </p:txBody>
          </p:sp>
        </mc:Fallback>
      </mc:AlternateContent>
    </p:spTree>
    <p:extLst>
      <p:ext uri="{BB962C8B-B14F-4D97-AF65-F5344CB8AC3E}">
        <p14:creationId xmlns:p14="http://schemas.microsoft.com/office/powerpoint/2010/main" val="4993718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Encoding for vertices and Edges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91600" cy="6788590"/>
              </a:xfrm>
            </p:spPr>
            <p:txBody>
              <a:bodyPr/>
              <a:lstStyle/>
              <a:p>
                <a:pPr marL="0" indent="0">
                  <a:buNone/>
                </a:pPr>
                <a:endParaRPr lang="en-US" dirty="0" smtClean="0"/>
              </a:p>
              <a:p>
                <a:r>
                  <a:rPr lang="en-US" dirty="0" smtClean="0"/>
                  <a:t>Each vertex denoted with 20-mer sequence DNA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sub>
                    </m:sSub>
                  </m:oMath>
                </a14:m>
                <a:endParaRPr lang="en-US" dirty="0" smtClean="0">
                  <a:ea typeface="Cambria Math" panose="02040503050406030204" pitchFamily="18" charset="0"/>
                </a:endParaRPr>
              </a:p>
              <a:p>
                <a:pPr marL="0" indent="0">
                  <a:buNone/>
                </a:pPr>
                <a:endParaRPr lang="en-US" dirty="0" smtClean="0">
                  <a:ea typeface="Cambria Math" panose="02040503050406030204" pitchFamily="18" charset="0"/>
                </a:endParaRPr>
              </a:p>
              <a:p>
                <a:r>
                  <a:rPr lang="en-US" dirty="0" smtClean="0"/>
                  <a:t>Each edge </a:t>
                </a:r>
                <a:r>
                  <a:rPr lang="en-US" dirty="0" err="1" smtClean="0"/>
                  <a:t>i</a:t>
                </a:r>
                <a:r>
                  <a:rPr lang="en-US" dirty="0" smtClean="0"/>
                  <a:t> -&gt; j,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oMath>
                </a14:m>
                <a:r>
                  <a:rPr lang="en-US" dirty="0" smtClean="0"/>
                  <a:t> i.e. 3’ 10-mer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sub>
                    </m:sSub>
                  </m:oMath>
                </a14:m>
                <a:r>
                  <a:rPr lang="en-US" dirty="0" smtClean="0"/>
                  <a:t> and 5’    10-mer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𝑗</m:t>
                        </m:r>
                      </m:sub>
                    </m:sSub>
                  </m:oMath>
                </a14:m>
                <a:r>
                  <a:rPr lang="en-US" dirty="0" smtClean="0"/>
                  <a:t> (unless </a:t>
                </a:r>
                <a:r>
                  <a:rPr lang="en-US" dirty="0" err="1" smtClean="0"/>
                  <a:t>i</a:t>
                </a:r>
                <a:r>
                  <a:rPr lang="en-US" dirty="0" smtClean="0"/>
                  <a:t> =0 or j =6)</a:t>
                </a:r>
              </a:p>
              <a:p>
                <a:pPr marL="0" indent="0">
                  <a:buNone/>
                </a:pPr>
                <a:endParaRPr lang="en-US" dirty="0" smtClean="0"/>
              </a:p>
              <a:p>
                <a:r>
                  <a:rPr lang="en-US" dirty="0" smtClean="0"/>
                  <a:t>Preserves edge orientation</a:t>
                </a:r>
              </a:p>
              <a:p>
                <a:endParaRPr lang="en-US" dirty="0"/>
              </a:p>
              <a:p>
                <a:r>
                  <a:rPr lang="en-US" dirty="0" smtClean="0"/>
                  <a:t>Complement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sub>
                    </m:sSub>
                  </m:oMath>
                </a14:m>
                <a:r>
                  <a:rPr lang="en-US" dirty="0" smtClean="0"/>
                  <a:t> is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sub>
                        </m:sSub>
                      </m:e>
                    </m:acc>
                  </m:oMath>
                </a14:m>
                <a:endParaRPr lang="en-US" dirty="0" smtClean="0"/>
              </a:p>
              <a:p>
                <a:endParaRPr lang="en-US" dirty="0"/>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91600" cy="6788590"/>
              </a:xfrm>
              <a:blipFill rotWithShape="0">
                <a:blip r:embed="rId3"/>
                <a:stretch>
                  <a:fillRect l="-68"/>
                </a:stretch>
              </a:blipFill>
            </p:spPr>
            <p:txBody>
              <a:bodyPr/>
              <a:lstStyle/>
              <a:p>
                <a:r>
                  <a:rPr lang="en-US">
                    <a:noFill/>
                  </a:rPr>
                  <a:t> </a:t>
                </a:r>
              </a:p>
            </p:txBody>
          </p:sp>
        </mc:Fallback>
      </mc:AlternateContent>
    </p:spTree>
    <p:extLst>
      <p:ext uri="{BB962C8B-B14F-4D97-AF65-F5344CB8AC3E}">
        <p14:creationId xmlns:p14="http://schemas.microsoft.com/office/powerpoint/2010/main" val="233935990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Encoding for vertices and Edges</a:t>
            </a:r>
            <a:endParaRPr lang="en-US" dirty="0"/>
          </a:p>
        </p:txBody>
      </p:sp>
      <p:sp>
        <p:nvSpPr>
          <p:cNvPr id="3" name="Content Placeholder 2"/>
          <p:cNvSpPr>
            <a:spLocks noGrp="1"/>
          </p:cNvSpPr>
          <p:nvPr>
            <p:ph idx="1"/>
          </p:nvPr>
        </p:nvSpPr>
        <p:spPr>
          <a:xfrm>
            <a:off x="76200" y="664797"/>
            <a:ext cx="8991600" cy="3016210"/>
          </a:xfrm>
        </p:spPr>
        <p:txBody>
          <a:bodyPr/>
          <a:lstStyle/>
          <a:p>
            <a:pPr marL="0" indent="0">
              <a:buNone/>
            </a:pPr>
            <a:endParaRPr lang="en-US" dirty="0" smtClean="0"/>
          </a:p>
          <a:p>
            <a:endParaRPr lang="en-US" dirty="0" smtClean="0"/>
          </a:p>
          <a:p>
            <a:endParaRPr lang="en-US" dirty="0"/>
          </a:p>
          <a:p>
            <a:endParaRPr lang="en-US" dirty="0"/>
          </a:p>
          <a:p>
            <a:endParaRPr lang="en-US" dirty="0" smtClean="0"/>
          </a:p>
          <a:p>
            <a:pPr marL="0" indent="0">
              <a:buNone/>
            </a:pPr>
            <a:r>
              <a:rPr lang="en-US" sz="2400" dirty="0" smtClean="0"/>
              <a:t>     </a:t>
            </a:r>
            <a:endParaRPr lang="en-US" sz="2400" dirty="0"/>
          </a:p>
        </p:txBody>
      </p:sp>
      <p:pic>
        <p:nvPicPr>
          <p:cNvPr id="4" name="Picture 3"/>
          <p:cNvPicPr>
            <a:picLocks noChangeAspect="1"/>
          </p:cNvPicPr>
          <p:nvPr/>
        </p:nvPicPr>
        <p:blipFill>
          <a:blip r:embed="rId3"/>
          <a:stretch>
            <a:fillRect/>
          </a:stretch>
        </p:blipFill>
        <p:spPr>
          <a:xfrm>
            <a:off x="1143000" y="1352340"/>
            <a:ext cx="7382997" cy="3981660"/>
          </a:xfrm>
          <a:prstGeom prst="rect">
            <a:avLst/>
          </a:prstGeom>
        </p:spPr>
      </p:pic>
    </p:spTree>
    <p:extLst>
      <p:ext uri="{BB962C8B-B14F-4D97-AF65-F5344CB8AC3E}">
        <p14:creationId xmlns:p14="http://schemas.microsoft.com/office/powerpoint/2010/main" val="10676417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Encoding for vertices and Edges</a:t>
            </a:r>
            <a:endParaRPr lang="en-US" dirty="0"/>
          </a:p>
        </p:txBody>
      </p:sp>
      <p:sp>
        <p:nvSpPr>
          <p:cNvPr id="3" name="Content Placeholder 2"/>
          <p:cNvSpPr>
            <a:spLocks noGrp="1"/>
          </p:cNvSpPr>
          <p:nvPr>
            <p:ph idx="1"/>
          </p:nvPr>
        </p:nvSpPr>
        <p:spPr>
          <a:xfrm>
            <a:off x="76200" y="664797"/>
            <a:ext cx="8991600" cy="3016210"/>
          </a:xfrm>
        </p:spPr>
        <p:txBody>
          <a:bodyPr/>
          <a:lstStyle/>
          <a:p>
            <a:pPr marL="0" indent="0">
              <a:buNone/>
            </a:pPr>
            <a:endParaRPr lang="en-US" dirty="0" smtClean="0"/>
          </a:p>
          <a:p>
            <a:endParaRPr lang="en-US" dirty="0" smtClean="0"/>
          </a:p>
          <a:p>
            <a:endParaRPr lang="en-US" dirty="0"/>
          </a:p>
          <a:p>
            <a:endParaRPr lang="en-US" dirty="0"/>
          </a:p>
          <a:p>
            <a:endParaRPr lang="en-US" dirty="0" smtClean="0"/>
          </a:p>
          <a:p>
            <a:pPr marL="0" indent="0">
              <a:buNone/>
            </a:pPr>
            <a:r>
              <a:rPr lang="en-US" sz="2400" dirty="0" smtClean="0"/>
              <a:t>     </a:t>
            </a:r>
            <a:endParaRPr lang="en-US" sz="2400" dirty="0"/>
          </a:p>
        </p:txBody>
      </p:sp>
      <p:sp>
        <p:nvSpPr>
          <p:cNvPr id="5" name="Rectangle 3"/>
          <p:cNvSpPr txBox="1">
            <a:spLocks noChangeArrowheads="1"/>
          </p:cNvSpPr>
          <p:nvPr/>
        </p:nvSpPr>
        <p:spPr>
          <a:xfrm>
            <a:off x="685800" y="1143000"/>
            <a:ext cx="7772400" cy="3871829"/>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endParaRPr lang="en-US" sz="2000" i="1" dirty="0" smtClean="0"/>
          </a:p>
          <a:p>
            <a:pPr>
              <a:buFont typeface="Wingdings" panose="05000000000000000000" pitchFamily="2" charset="2"/>
              <a:buNone/>
            </a:pPr>
            <a:r>
              <a:rPr lang="en-US" sz="1400" dirty="0" smtClean="0"/>
              <a:t>		</a:t>
            </a:r>
            <a:r>
              <a:rPr lang="en-US" sz="2000" b="1" dirty="0" smtClean="0">
                <a:latin typeface="Courier New" panose="02070309020205020404" pitchFamily="49" charset="0"/>
              </a:rPr>
              <a:t>S</a:t>
            </a:r>
            <a:r>
              <a:rPr lang="en-US" sz="2000" b="1" baseline="-25000" dirty="0" smtClean="0">
                <a:latin typeface="Courier New" panose="02070309020205020404" pitchFamily="49" charset="0"/>
              </a:rPr>
              <a:t>2</a:t>
            </a:r>
            <a:r>
              <a:rPr lang="en-US" sz="2000" b="1" dirty="0" smtClean="0">
                <a:latin typeface="Courier New" panose="02070309020205020404" pitchFamily="49" charset="0"/>
              </a:rPr>
              <a:t> = </a:t>
            </a:r>
            <a:r>
              <a:rPr lang="en-US" sz="2000" b="1" dirty="0" smtClean="0">
                <a:solidFill>
                  <a:schemeClr val="folHlink"/>
                </a:solidFill>
                <a:latin typeface="Courier New" panose="02070309020205020404" pitchFamily="49" charset="0"/>
              </a:rPr>
              <a:t>GTCACACTTC</a:t>
            </a:r>
            <a:r>
              <a:rPr lang="en-US" sz="2000" b="1" u="sng" dirty="0" smtClean="0">
                <a:solidFill>
                  <a:srgbClr val="009900"/>
                </a:solidFill>
                <a:latin typeface="Courier New" panose="02070309020205020404" pitchFamily="49" charset="0"/>
              </a:rPr>
              <a:t>GGACTGACCT</a:t>
            </a:r>
          </a:p>
          <a:p>
            <a:pPr>
              <a:buFont typeface="Wingdings" panose="05000000000000000000" pitchFamily="2" charset="2"/>
              <a:buNone/>
            </a:pPr>
            <a:r>
              <a:rPr lang="en-US" sz="2000" b="1" dirty="0" smtClean="0">
                <a:latin typeface="Courier New" panose="02070309020205020404" pitchFamily="49" charset="0"/>
              </a:rPr>
              <a:t>		S</a:t>
            </a:r>
            <a:r>
              <a:rPr lang="en-US" sz="2000" b="1" baseline="-25000" dirty="0" smtClean="0">
                <a:latin typeface="Courier New" panose="02070309020205020404" pitchFamily="49" charset="0"/>
              </a:rPr>
              <a:t>4</a:t>
            </a:r>
            <a:r>
              <a:rPr lang="en-US" sz="2000" b="1" dirty="0" smtClean="0">
                <a:latin typeface="Courier New" panose="02070309020205020404" pitchFamily="49" charset="0"/>
              </a:rPr>
              <a:t> = </a:t>
            </a:r>
            <a:r>
              <a:rPr lang="en-US" sz="2000" b="1" u="sng" dirty="0" smtClean="0">
                <a:solidFill>
                  <a:schemeClr val="folHlink"/>
                </a:solidFill>
                <a:latin typeface="Courier New" panose="02070309020205020404" pitchFamily="49" charset="0"/>
              </a:rPr>
              <a:t>TGTGCTATGG</a:t>
            </a:r>
            <a:r>
              <a:rPr lang="en-US" sz="2000" b="1" u="sng" dirty="0" smtClean="0">
                <a:solidFill>
                  <a:srgbClr val="009900"/>
                </a:solidFill>
                <a:latin typeface="Courier New" panose="02070309020205020404" pitchFamily="49" charset="0"/>
              </a:rPr>
              <a:t>GAACTCAGCG</a:t>
            </a:r>
          </a:p>
          <a:p>
            <a:pPr>
              <a:buFont typeface="Wingdings" panose="05000000000000000000" pitchFamily="2" charset="2"/>
              <a:buNone/>
            </a:pPr>
            <a:r>
              <a:rPr lang="en-US" sz="2000" b="1" dirty="0" smtClean="0">
                <a:latin typeface="Courier New" panose="02070309020205020404" pitchFamily="49" charset="0"/>
              </a:rPr>
              <a:t>		S</a:t>
            </a:r>
            <a:r>
              <a:rPr lang="en-US" sz="2000" b="1" baseline="-25000" dirty="0" smtClean="0">
                <a:latin typeface="Courier New" panose="02070309020205020404" pitchFamily="49" charset="0"/>
              </a:rPr>
              <a:t>5</a:t>
            </a:r>
            <a:r>
              <a:rPr lang="en-US" sz="2000" b="1" dirty="0" smtClean="0">
                <a:latin typeface="Courier New" panose="02070309020205020404" pitchFamily="49" charset="0"/>
              </a:rPr>
              <a:t> = </a:t>
            </a:r>
            <a:r>
              <a:rPr lang="en-US" sz="2000" b="1" u="sng" dirty="0" smtClean="0">
                <a:solidFill>
                  <a:schemeClr val="folHlink"/>
                </a:solidFill>
                <a:latin typeface="Courier New" panose="02070309020205020404" pitchFamily="49" charset="0"/>
              </a:rPr>
              <a:t>CACGTAAGAC</a:t>
            </a:r>
            <a:r>
              <a:rPr lang="en-US" sz="2000" b="1" dirty="0" smtClean="0">
                <a:solidFill>
                  <a:srgbClr val="009900"/>
                </a:solidFill>
                <a:latin typeface="Courier New" panose="02070309020205020404" pitchFamily="49" charset="0"/>
              </a:rPr>
              <a:t>GGAGGAAAAA</a:t>
            </a:r>
          </a:p>
          <a:p>
            <a:pPr>
              <a:buFont typeface="Wingdings" panose="05000000000000000000" pitchFamily="2" charset="2"/>
              <a:buNone/>
            </a:pPr>
            <a:r>
              <a:rPr lang="en-US" sz="2000" b="1" dirty="0" smtClean="0">
                <a:latin typeface="Courier New" panose="02070309020205020404" pitchFamily="49" charset="0"/>
              </a:rPr>
              <a:t>		</a:t>
            </a:r>
          </a:p>
          <a:p>
            <a:pPr>
              <a:buFont typeface="Wingdings" panose="05000000000000000000" pitchFamily="2" charset="2"/>
              <a:buNone/>
            </a:pPr>
            <a:r>
              <a:rPr lang="en-US" sz="2000" b="1" dirty="0" smtClean="0">
                <a:latin typeface="Courier New" panose="02070309020205020404" pitchFamily="49" charset="0"/>
              </a:rPr>
              <a:t>		</a:t>
            </a:r>
            <a:endParaRPr lang="en-US" sz="1800" dirty="0" smtClean="0">
              <a:solidFill>
                <a:srgbClr val="99FF99"/>
              </a:solidFill>
            </a:endParaRPr>
          </a:p>
          <a:p>
            <a:pPr>
              <a:buFont typeface="Wingdings" panose="05000000000000000000" pitchFamily="2" charset="2"/>
              <a:buNone/>
            </a:pPr>
            <a:r>
              <a:rPr lang="en-US" sz="2000" i="1" dirty="0" smtClean="0"/>
              <a:t>	</a:t>
            </a:r>
            <a:r>
              <a:rPr lang="en-US" sz="2000" i="1" dirty="0" err="1" smtClean="0"/>
              <a:t>So,we</a:t>
            </a:r>
            <a:r>
              <a:rPr lang="en-US" sz="2000" i="1" dirty="0" smtClean="0"/>
              <a:t> build edges (2,4) and (4,5) from the above sequences obtaining them in the following manner:</a:t>
            </a:r>
          </a:p>
          <a:p>
            <a:pPr>
              <a:buFont typeface="Wingdings" panose="05000000000000000000" pitchFamily="2" charset="2"/>
              <a:buNone/>
            </a:pPr>
            <a:endParaRPr lang="en-US" sz="2000" i="1" dirty="0" smtClean="0"/>
          </a:p>
          <a:p>
            <a:pPr>
              <a:buFont typeface="Wingdings" panose="05000000000000000000" pitchFamily="2" charset="2"/>
              <a:buNone/>
            </a:pPr>
            <a:r>
              <a:rPr lang="en-US" sz="2000" i="1" dirty="0" smtClean="0"/>
              <a:t>	</a:t>
            </a:r>
            <a:r>
              <a:rPr lang="en-US" sz="2800" b="1" dirty="0" smtClean="0"/>
              <a:t>(2,4) = </a:t>
            </a:r>
            <a:r>
              <a:rPr lang="en-US" sz="2800" b="1" dirty="0" smtClean="0">
                <a:solidFill>
                  <a:srgbClr val="009900"/>
                </a:solidFill>
              </a:rPr>
              <a:t>GGACTGACCT</a:t>
            </a:r>
            <a:r>
              <a:rPr lang="en-US" sz="2800" b="1" dirty="0" smtClean="0">
                <a:solidFill>
                  <a:schemeClr val="folHlink"/>
                </a:solidFill>
              </a:rPr>
              <a:t>TGTGCTATGG</a:t>
            </a:r>
          </a:p>
          <a:p>
            <a:pPr>
              <a:buFont typeface="Wingdings" panose="05000000000000000000" pitchFamily="2" charset="2"/>
              <a:buNone/>
            </a:pPr>
            <a:r>
              <a:rPr lang="en-US" sz="2800" b="1" dirty="0" smtClean="0">
                <a:solidFill>
                  <a:srgbClr val="66CCFF"/>
                </a:solidFill>
              </a:rPr>
              <a:t>    </a:t>
            </a:r>
            <a:r>
              <a:rPr lang="en-US" sz="2800" b="1" dirty="0" smtClean="0"/>
              <a:t>(4,5)</a:t>
            </a:r>
            <a:r>
              <a:rPr lang="en-US" sz="2800" b="1" dirty="0" smtClean="0">
                <a:solidFill>
                  <a:srgbClr val="66CCFF"/>
                </a:solidFill>
              </a:rPr>
              <a:t> </a:t>
            </a:r>
            <a:r>
              <a:rPr lang="en-US" sz="2800" b="1" dirty="0" smtClean="0"/>
              <a:t>= </a:t>
            </a:r>
            <a:r>
              <a:rPr lang="en-US" sz="2800" b="1" dirty="0" smtClean="0">
                <a:solidFill>
                  <a:srgbClr val="009900"/>
                </a:solidFill>
              </a:rPr>
              <a:t>GAACTCAGCG</a:t>
            </a:r>
            <a:r>
              <a:rPr lang="en-US" sz="2800" b="1" dirty="0" smtClean="0">
                <a:solidFill>
                  <a:schemeClr val="folHlink"/>
                </a:solidFill>
              </a:rPr>
              <a:t>CACGTAAGAC</a:t>
            </a:r>
            <a:endParaRPr lang="en-US" sz="2800" b="1" dirty="0">
              <a:solidFill>
                <a:schemeClr val="folHlink"/>
              </a:solidFill>
            </a:endParaRPr>
          </a:p>
        </p:txBody>
      </p:sp>
    </p:spTree>
    <p:extLst>
      <p:ext uri="{BB962C8B-B14F-4D97-AF65-F5344CB8AC3E}">
        <p14:creationId xmlns:p14="http://schemas.microsoft.com/office/powerpoint/2010/main" val="3458749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Step 1: Generating Random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64797"/>
                <a:ext cx="8991600" cy="6106223"/>
              </a:xfrm>
            </p:spPr>
            <p:txBody>
              <a:bodyPr/>
              <a:lstStyle/>
              <a:p>
                <a:pPr marL="0" indent="0">
                  <a:buNone/>
                </a:pPr>
                <a:endParaRPr lang="en-US" dirty="0" smtClean="0"/>
              </a:p>
              <a:p>
                <a:r>
                  <a:rPr lang="en-US" dirty="0" smtClean="0">
                    <a:ea typeface="Cambria Math" panose="02040503050406030204" pitchFamily="18" charset="0"/>
                  </a:rPr>
                  <a:t>For each vertex </a:t>
                </a:r>
                <a:r>
                  <a:rPr lang="en-US" dirty="0" err="1" smtClean="0">
                    <a:ea typeface="Cambria Math" panose="02040503050406030204" pitchFamily="18" charset="0"/>
                  </a:rPr>
                  <a:t>i</a:t>
                </a:r>
                <a:r>
                  <a:rPr lang="en-US" dirty="0" smtClean="0">
                    <a:ea typeface="Cambria Math" panose="02040503050406030204" pitchFamily="18" charset="0"/>
                  </a:rPr>
                  <a:t> and edge </a:t>
                </a:r>
                <a:r>
                  <a:rPr lang="en-US" dirty="0" err="1" smtClean="0">
                    <a:ea typeface="Cambria Math" panose="02040503050406030204" pitchFamily="18" charset="0"/>
                  </a:rPr>
                  <a:t>i</a:t>
                </a:r>
                <a:r>
                  <a:rPr lang="en-US" dirty="0" smtClean="0">
                    <a:ea typeface="Cambria Math" panose="02040503050406030204" pitchFamily="18" charset="0"/>
                  </a:rPr>
                  <a:t>-&gt;j  in graph mix </a:t>
                </a:r>
                <a:r>
                  <a:rPr lang="en-US" dirty="0" smtClean="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sub>
                        </m:sSub>
                      </m:e>
                    </m:acc>
                  </m:oMath>
                </a14:m>
                <a:r>
                  <a:rPr lang="en-US" dirty="0" smtClean="0">
                    <a:ea typeface="Cambria Math" panose="02040503050406030204" pitchFamily="18" charset="0"/>
                  </a:rPr>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oMath>
                </a14:m>
                <a:r>
                  <a:rPr lang="en-US" dirty="0" smtClean="0"/>
                  <a:t> together in a single ligation reaction</a:t>
                </a:r>
              </a:p>
              <a:p>
                <a:endParaRPr lang="en-US" dirty="0"/>
              </a:p>
              <a:p>
                <a:r>
                  <a:rPr lang="en-US" dirty="0" smtClean="0"/>
                  <a:t>It results in generation of random paths in the graph</a:t>
                </a:r>
              </a:p>
              <a:p>
                <a:pPr marL="0" indent="0">
                  <a:buNone/>
                </a:pPr>
                <a:endParaRPr lang="en-US" dirty="0" smtClean="0"/>
              </a:p>
              <a:p>
                <a:endParaRPr lang="en-US" dirty="0" smtClean="0"/>
              </a:p>
              <a:p>
                <a:endParaRPr lang="en-US" dirty="0"/>
              </a:p>
              <a:p>
                <a:endParaRPr lang="en-US" dirty="0"/>
              </a:p>
              <a:p>
                <a:endParaRPr lang="en-US" dirty="0" smtClean="0"/>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64797"/>
                <a:ext cx="8991600" cy="6106223"/>
              </a:xfrm>
              <a:blipFill rotWithShape="0">
                <a:blip r:embed="rId3"/>
                <a:stretch>
                  <a:fillRect l="-68" r="-2102"/>
                </a:stretch>
              </a:blipFill>
            </p:spPr>
            <p:txBody>
              <a:bodyPr/>
              <a:lstStyle/>
              <a:p>
                <a:r>
                  <a:rPr lang="en-US">
                    <a:noFill/>
                  </a:rPr>
                  <a:t> </a:t>
                </a:r>
              </a:p>
            </p:txBody>
          </p:sp>
        </mc:Fallback>
      </mc:AlternateContent>
    </p:spTree>
    <p:extLst>
      <p:ext uri="{BB962C8B-B14F-4D97-AF65-F5344CB8AC3E}">
        <p14:creationId xmlns:p14="http://schemas.microsoft.com/office/powerpoint/2010/main" val="59600271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Step 1: Generating Random Path</a:t>
            </a:r>
            <a:endParaRPr lang="en-US" dirty="0"/>
          </a:p>
        </p:txBody>
      </p:sp>
      <p:sp>
        <p:nvSpPr>
          <p:cNvPr id="3" name="Content Placeholder 2"/>
          <p:cNvSpPr>
            <a:spLocks noGrp="1"/>
          </p:cNvSpPr>
          <p:nvPr>
            <p:ph idx="1"/>
          </p:nvPr>
        </p:nvSpPr>
        <p:spPr>
          <a:xfrm>
            <a:off x="76200" y="664797"/>
            <a:ext cx="8991600" cy="3557897"/>
          </a:xfrm>
        </p:spPr>
        <p:txBody>
          <a:bodyPr/>
          <a:lstStyle/>
          <a:p>
            <a:pPr marL="0" indent="0">
              <a:buNone/>
            </a:pPr>
            <a:endParaRPr lang="en-US" dirty="0" smtClean="0"/>
          </a:p>
          <a:p>
            <a:pPr marL="0" indent="0">
              <a:buNone/>
            </a:pPr>
            <a:endParaRPr lang="en-US" dirty="0" smtClean="0"/>
          </a:p>
          <a:p>
            <a:endParaRPr lang="en-US" dirty="0" smtClean="0"/>
          </a:p>
          <a:p>
            <a:endParaRPr lang="en-US" dirty="0"/>
          </a:p>
          <a:p>
            <a:endParaRPr lang="en-US" dirty="0"/>
          </a:p>
          <a:p>
            <a:endParaRPr lang="en-US" dirty="0" smtClean="0"/>
          </a:p>
          <a:p>
            <a:pPr marL="0" indent="0">
              <a:buNone/>
            </a:pPr>
            <a:r>
              <a:rPr lang="en-US" sz="2400" dirty="0" smtClean="0"/>
              <a:t>     </a:t>
            </a:r>
            <a:endParaRPr lang="en-US" sz="2400" dirty="0"/>
          </a:p>
        </p:txBody>
      </p:sp>
      <p:pic>
        <p:nvPicPr>
          <p:cNvPr id="4" name="Picture 3"/>
          <p:cNvPicPr>
            <a:picLocks noChangeAspect="1"/>
          </p:cNvPicPr>
          <p:nvPr/>
        </p:nvPicPr>
        <p:blipFill>
          <a:blip r:embed="rId3"/>
          <a:stretch>
            <a:fillRect/>
          </a:stretch>
        </p:blipFill>
        <p:spPr>
          <a:xfrm>
            <a:off x="914400" y="1066800"/>
            <a:ext cx="7086600" cy="4876800"/>
          </a:xfrm>
          <a:prstGeom prst="rect">
            <a:avLst/>
          </a:prstGeom>
        </p:spPr>
      </p:pic>
    </p:spTree>
    <p:extLst>
      <p:ext uri="{BB962C8B-B14F-4D97-AF65-F5344CB8AC3E}">
        <p14:creationId xmlns:p14="http://schemas.microsoft.com/office/powerpoint/2010/main" val="18050315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4443</TotalTime>
  <Words>479</Words>
  <Application>Microsoft Office PowerPoint</Application>
  <PresentationFormat>On-screen Show (4:3)</PresentationFormat>
  <Paragraphs>139</Paragraphs>
  <Slides>16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Introduction to DNA Computing</vt:lpstr>
      <vt:lpstr>Hamiltonian Path Problem (HPP)</vt:lpstr>
      <vt:lpstr>Hamiltonian Path Problem (HPP)</vt:lpstr>
      <vt:lpstr>Algorithm for HPP</vt:lpstr>
      <vt:lpstr>Encoding for vertices and Edges</vt:lpstr>
      <vt:lpstr>Encoding for vertices and Edges</vt:lpstr>
      <vt:lpstr>Encoding for vertices and Edges</vt:lpstr>
      <vt:lpstr>Step 1: Generating Random Path</vt:lpstr>
      <vt:lpstr>Step 1: Generating Random Path</vt:lpstr>
      <vt:lpstr>Step 2: Begin &amp; end with 〖 v〗_in &amp;〖 v〗_out</vt:lpstr>
      <vt:lpstr>Step 3: Strands with exact n vertices</vt:lpstr>
      <vt:lpstr>Step 4: Visit each vertex at least once</vt:lpstr>
      <vt:lpstr>Step 5: Extract Answer</vt:lpstr>
      <vt:lpstr>Graduated PCR</vt:lpstr>
      <vt:lpstr>Graduated PCR</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900</cp:revision>
  <dcterms:created xsi:type="dcterms:W3CDTF">2016-05-11T06:01:51Z</dcterms:created>
  <dcterms:modified xsi:type="dcterms:W3CDTF">2017-08-10T05:09:49Z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