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5"/>
  </p:notesMasterIdLst>
  <p:handoutMasterIdLst>
    <p:handoutMasterId r:id="rId16"/>
  </p:handoutMasterIdLst>
  <p:sldIdLst>
    <p:sldId id="257" r:id="rId5"/>
    <p:sldId id="376" r:id="rId6"/>
    <p:sldId id="380" r:id="rId7"/>
    <p:sldId id="381" r:id="rId8"/>
    <p:sldId id="382" r:id="rId9"/>
    <p:sldId id="383" r:id="rId10"/>
    <p:sldId id="385" r:id="rId11"/>
    <p:sldId id="384" r:id="rId12"/>
    <p:sldId id="386" r:id="rId13"/>
    <p:sldId id="38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8/16/2017 8:31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16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16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16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16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16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16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16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16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16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16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SAT Problem</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76200" y="990600"/>
            <a:ext cx="8991600" cy="2511457"/>
          </a:xfrm>
        </p:spPr>
        <p:txBody>
          <a:bodyPr/>
          <a:lstStyle/>
          <a:p>
            <a:pPr marL="0" indent="0" algn="just">
              <a:buNone/>
            </a:pPr>
            <a:r>
              <a:rPr lang="en-US" dirty="0" smtClean="0"/>
              <a:t>DNA Solutions of Hard Computational Problems – Richard J. Lipton</a:t>
            </a:r>
          </a:p>
          <a:p>
            <a:pPr marL="0" indent="0" algn="just">
              <a:buNone/>
            </a:pPr>
            <a:r>
              <a:rPr lang="en-US" dirty="0"/>
              <a:t> </a:t>
            </a:r>
            <a:endParaRPr lang="en-US" dirty="0" smtClean="0"/>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30226112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SAT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7152727"/>
              </a:xfrm>
            </p:spPr>
            <p:txBody>
              <a:bodyPr/>
              <a:lstStyle/>
              <a:p>
                <a:pPr marL="0" indent="0">
                  <a:buNone/>
                </a:pPr>
                <a:endParaRPr lang="en-US" dirty="0" smtClean="0"/>
              </a:p>
              <a:p>
                <a:r>
                  <a:rPr lang="en-US" dirty="0" smtClean="0">
                    <a:latin typeface="Cambria Math" panose="02040503050406030204" pitchFamily="18" charset="0"/>
                    <a:ea typeface="Cambria Math" panose="02040503050406030204" pitchFamily="18" charset="0"/>
                  </a:rPr>
                  <a:t>Consider a formula  F = (x v 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oMath>
                </a14:m>
                <a:r>
                  <a:rPr lang="en-US" dirty="0" smtClean="0">
                    <a:latin typeface="Cambria Math" panose="02040503050406030204" pitchFamily="18" charset="0"/>
                    <a:ea typeface="Cambria Math" panose="02040503050406030204" pitchFamily="18" charset="0"/>
                  </a:rPr>
                  <a:t> v</a:t>
                </a:r>
                <a14:m>
                  <m:oMath xmlns:m="http://schemas.openxmlformats.org/officeDocument/2006/math">
                    <m:r>
                      <a:rPr lang="en-US" b="0" i="0"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oMath>
                </a14:m>
                <a:r>
                  <a:rPr lang="en-US" dirty="0" smtClean="0">
                    <a:latin typeface="Cambria Math" panose="02040503050406030204" pitchFamily="18" charset="0"/>
                    <a:ea typeface="Cambria Math" panose="02040503050406030204" pitchFamily="18" charset="0"/>
                  </a:rPr>
                  <a:t> )</a:t>
                </a:r>
              </a:p>
              <a:p>
                <a:pPr marL="0" indent="0">
                  <a:buNone/>
                </a:pPr>
                <a:endParaRPr lang="en-US" dirty="0" smtClean="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SAT problem is to find Boolean values for x and y to make the Boolean Formula true</a:t>
                </a:r>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Above formula has two clauses</a:t>
                </a:r>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SAT problem consists of  Boolean formula of form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3</m:t>
                        </m:r>
                      </m:sub>
                    </m:sSub>
                  </m:oMath>
                </a14:m>
                <a:r>
                  <a:rPr lang="en-US"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𝑚</m:t>
                        </m:r>
                      </m:sub>
                    </m:sSub>
                  </m:oMath>
                </a14:m>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7152727"/>
              </a:xfrm>
              <a:blipFill rotWithShape="0">
                <a:blip r:embed="rId3"/>
                <a:stretch>
                  <a:fillRect l="-68" r="-3322"/>
                </a:stretch>
              </a:blipFill>
            </p:spPr>
            <p:txBody>
              <a:bodyPr/>
              <a:lstStyle/>
              <a:p>
                <a:r>
                  <a:rPr lang="en-US">
                    <a:noFill/>
                  </a:rPr>
                  <a:t> </a:t>
                </a:r>
              </a:p>
            </p:txBody>
          </p:sp>
        </mc:Fallback>
      </mc:AlternateContent>
    </p:spTree>
    <p:extLst>
      <p:ext uri="{BB962C8B-B14F-4D97-AF65-F5344CB8AC3E}">
        <p14:creationId xmlns:p14="http://schemas.microsoft.com/office/powerpoint/2010/main" val="13329227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Graph to encode n bit number</a:t>
            </a:r>
            <a:endParaRPr lang="en-US" dirty="0"/>
          </a:p>
        </p:txBody>
      </p:sp>
      <p:sp>
        <p:nvSpPr>
          <p:cNvPr id="3" name="Content Placeholder 2"/>
          <p:cNvSpPr>
            <a:spLocks noGrp="1"/>
          </p:cNvSpPr>
          <p:nvPr>
            <p:ph idx="1"/>
          </p:nvPr>
        </p:nvSpPr>
        <p:spPr>
          <a:xfrm>
            <a:off x="76200" y="664797"/>
            <a:ext cx="8991600" cy="3016210"/>
          </a:xfrm>
        </p:spPr>
        <p:txBody>
          <a:bodyPr/>
          <a:lstStyle/>
          <a:p>
            <a:pPr marL="0" indent="0">
              <a:buNone/>
            </a:pPr>
            <a:endParaRPr lang="en-US" dirty="0" smtClean="0"/>
          </a:p>
          <a:p>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pic>
        <p:nvPicPr>
          <p:cNvPr id="5" name="Picture 4"/>
          <p:cNvPicPr>
            <a:picLocks noChangeAspect="1"/>
          </p:cNvPicPr>
          <p:nvPr/>
        </p:nvPicPr>
        <p:blipFill>
          <a:blip r:embed="rId3"/>
          <a:stretch>
            <a:fillRect/>
          </a:stretch>
        </p:blipFill>
        <p:spPr>
          <a:xfrm>
            <a:off x="0" y="2819400"/>
            <a:ext cx="9143999" cy="3431404"/>
          </a:xfrm>
          <a:prstGeom prst="rect">
            <a:avLst/>
          </a:prstGeom>
        </p:spPr>
      </p:pic>
      <mc:AlternateContent xmlns:mc="http://schemas.openxmlformats.org/markup-compatibility/2006" xmlns:a14="http://schemas.microsoft.com/office/drawing/2010/main">
        <mc:Choice Requires="a14">
          <p:sp>
            <p:nvSpPr>
              <p:cNvPr id="6" name="Content Placeholder 2"/>
              <p:cNvSpPr txBox="1">
                <a:spLocks/>
              </p:cNvSpPr>
              <p:nvPr/>
            </p:nvSpPr>
            <p:spPr>
              <a:xfrm>
                <a:off x="76200" y="664797"/>
                <a:ext cx="8991600" cy="291772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endParaRPr lang="en-US" dirty="0" smtClean="0"/>
              </a:p>
              <a:p>
                <a:pPr algn="just"/>
                <a:r>
                  <a:rPr lang="en-US" dirty="0" smtClean="0">
                    <a:latin typeface="Cambria Math" panose="02040503050406030204" pitchFamily="18" charset="0"/>
                    <a:ea typeface="Cambria Math" panose="02040503050406030204" pitchFamily="18" charset="0"/>
                  </a:rPr>
                  <a:t>The paths of length n+1, starting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oMath>
                </a14:m>
                <a:r>
                  <a:rPr lang="en-US" dirty="0" smtClean="0">
                    <a:latin typeface="Cambria Math" panose="02040503050406030204" pitchFamily="18" charset="0"/>
                    <a:ea typeface="Cambria Math" panose="02040503050406030204" pitchFamily="18" charset="0"/>
                  </a:rPr>
                  <a:t> and end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oMath>
                </a14:m>
                <a:endParaRPr lang="en-US" dirty="0" smtClean="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oMath>
                </a14:m>
                <a:r>
                  <a:rPr lang="en-US" dirty="0" smtClean="0"/>
                  <a:t>x</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oMath>
                </a14:m>
                <a:r>
                  <a:rPr lang="en-US" dirty="0" smtClean="0"/>
                  <a:t>y</a:t>
                </a:r>
                <a14:m>
                  <m:oMath xmlns:m="http://schemas.openxmlformats.org/officeDocument/2006/math">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oMath>
                </a14:m>
                <a:r>
                  <a:rPr lang="en-US" dirty="0" smtClean="0"/>
                  <a:t> encodes 10 whereas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oMath>
                </a14:m>
                <a:r>
                  <a:rPr lang="en-US" dirty="0"/>
                  <a:t>x</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2</m:t>
                        </m:r>
                      </m:sub>
                    </m:sSub>
                  </m:oMath>
                </a14:m>
                <a:r>
                  <a:rPr lang="en-US" dirty="0" smtClean="0"/>
                  <a:t>y</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3</m:t>
                        </m:r>
                      </m:sub>
                    </m:sSub>
                  </m:oMath>
                </a14:m>
                <a:r>
                  <a:rPr lang="en-US" dirty="0" smtClean="0"/>
                  <a:t> 01</a:t>
                </a:r>
                <a:endParaRPr lang="en-US" dirty="0"/>
              </a:p>
              <a:p>
                <a:endParaRPr lang="en-US" dirty="0" smtClean="0"/>
              </a:p>
              <a:p>
                <a:pPr marL="0" indent="0">
                  <a:buFontTx/>
                  <a:buNone/>
                </a:pPr>
                <a:r>
                  <a:rPr lang="en-US" sz="2400" dirty="0" smtClean="0"/>
                  <a:t>     </a:t>
                </a:r>
                <a:endParaRPr lang="en-US" sz="24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76200" y="664797"/>
                <a:ext cx="8991600" cy="2917722"/>
              </a:xfrm>
              <a:prstGeom prst="rect">
                <a:avLst/>
              </a:prstGeom>
              <a:blipFill rotWithShape="0">
                <a:blip r:embed="rId6"/>
                <a:stretch>
                  <a:fillRect l="-68" r="-2712"/>
                </a:stretch>
              </a:blipFill>
            </p:spPr>
            <p:txBody>
              <a:bodyPr/>
              <a:lstStyle/>
              <a:p>
                <a:r>
                  <a:rPr lang="en-US">
                    <a:noFill/>
                  </a:rPr>
                  <a:t> </a:t>
                </a:r>
              </a:p>
            </p:txBody>
          </p:sp>
        </mc:Fallback>
      </mc:AlternateContent>
    </p:spTree>
    <p:extLst>
      <p:ext uri="{BB962C8B-B14F-4D97-AF65-F5344CB8AC3E}">
        <p14:creationId xmlns:p14="http://schemas.microsoft.com/office/powerpoint/2010/main" val="138931722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Generation of random paths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7231788"/>
              </a:xfrm>
            </p:spPr>
            <p:txBody>
              <a:bodyPr/>
              <a:lstStyle/>
              <a:p>
                <a:pPr marL="0" indent="0">
                  <a:buNone/>
                </a:pPr>
                <a:endParaRPr lang="en-US" dirty="0" smtClean="0"/>
              </a:p>
              <a:p>
                <a:r>
                  <a:rPr lang="en-US" dirty="0"/>
                  <a:t>Each vertex denoted with 20-mer sequence DNA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r>
                  <a:rPr lang="en-US" dirty="0"/>
                  <a:t>Each edge </a:t>
                </a:r>
                <a:r>
                  <a:rPr lang="en-US" dirty="0" err="1"/>
                  <a:t>i</a:t>
                </a:r>
                <a:r>
                  <a:rPr lang="en-US" dirty="0"/>
                  <a:t> -&gt; j,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oMath>
                </a14:m>
                <a:r>
                  <a:rPr lang="en-US" dirty="0"/>
                  <a:t> i.e. 3’ 10-mer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oMath>
                </a14:m>
                <a:r>
                  <a:rPr lang="en-US" dirty="0"/>
                  <a:t> and 5’    10-mer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𝑗</m:t>
                        </m:r>
                      </m:sub>
                    </m:sSub>
                  </m:oMath>
                </a14:m>
                <a:r>
                  <a:rPr lang="en-US" dirty="0"/>
                  <a:t> (unless </a:t>
                </a:r>
                <a:r>
                  <a:rPr lang="en-US" dirty="0" err="1"/>
                  <a:t>i</a:t>
                </a:r>
                <a:r>
                  <a:rPr lang="en-US" dirty="0"/>
                  <a:t> =0 or j =6</a:t>
                </a:r>
                <a:r>
                  <a:rPr lang="en-US" dirty="0" smtClean="0"/>
                  <a:t>)</a:t>
                </a:r>
              </a:p>
              <a:p>
                <a:endParaRPr lang="en-US" dirty="0"/>
              </a:p>
              <a:p>
                <a:r>
                  <a:rPr lang="en-US" dirty="0" smtClean="0"/>
                  <a:t>The DNA will encode all the paths in graph; i.e. it will encode all n-bit sequences</a:t>
                </a: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7231788"/>
              </a:xfrm>
              <a:blipFill rotWithShape="0">
                <a:blip r:embed="rId3"/>
                <a:stretch>
                  <a:fillRect l="-68"/>
                </a:stretch>
              </a:blipFill>
            </p:spPr>
            <p:txBody>
              <a:bodyPr/>
              <a:lstStyle/>
              <a:p>
                <a:r>
                  <a:rPr lang="en-US">
                    <a:noFill/>
                  </a:rPr>
                  <a:t> </a:t>
                </a:r>
              </a:p>
            </p:txBody>
          </p:sp>
        </mc:Fallback>
      </mc:AlternateContent>
    </p:spTree>
    <p:extLst>
      <p:ext uri="{BB962C8B-B14F-4D97-AF65-F5344CB8AC3E}">
        <p14:creationId xmlns:p14="http://schemas.microsoft.com/office/powerpoint/2010/main" val="11073957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Extract Operation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5642955"/>
              </a:xfrm>
            </p:spPr>
            <p:txBody>
              <a:bodyPr/>
              <a:lstStyle/>
              <a:p>
                <a:pPr marL="0" indent="0">
                  <a:buNone/>
                </a:pPr>
                <a:endParaRPr lang="en-US" dirty="0" smtClean="0"/>
              </a:p>
              <a:p>
                <a:r>
                  <a:rPr lang="en-US" dirty="0" smtClean="0"/>
                  <a:t>Extract operation is denoted as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smtClean="0"/>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It denotes all the sequences in test tube </a:t>
                </a:r>
                <a:r>
                  <a:rPr lang="en-US" b="1" dirty="0" smtClean="0">
                    <a:latin typeface="Cambria Math" panose="02040503050406030204" pitchFamily="18" charset="0"/>
                    <a:ea typeface="Cambria Math" panose="02040503050406030204" pitchFamily="18" charset="0"/>
                  </a:rPr>
                  <a:t>t</a:t>
                </a:r>
                <a:r>
                  <a:rPr lang="en-US" dirty="0" smtClean="0">
                    <a:latin typeface="Cambria Math" panose="02040503050406030204" pitchFamily="18" charset="0"/>
                    <a:ea typeface="Cambria Math" panose="02040503050406030204" pitchFamily="18" charset="0"/>
                  </a:rPr>
                  <a:t> for which the </a:t>
                </a:r>
                <a14:m>
                  <m:oMath xmlns:m="http://schemas.openxmlformats.org/officeDocument/2006/math">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𝒊</m:t>
                        </m:r>
                      </m:e>
                      <m:sup>
                        <m:r>
                          <a:rPr lang="en-US" b="1" i="1" dirty="0" smtClean="0">
                            <a:latin typeface="Cambria Math" panose="02040503050406030204" pitchFamily="18" charset="0"/>
                            <a:ea typeface="Cambria Math" panose="02040503050406030204" pitchFamily="18" charset="0"/>
                          </a:rPr>
                          <m:t>𝒕𝒉</m:t>
                        </m:r>
                      </m:sup>
                    </m:sSup>
                    <m:r>
                      <a:rPr lang="en-US" b="0" i="1" dirty="0"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bit is </a:t>
                </a:r>
                <a:r>
                  <a:rPr lang="en-US" b="1" dirty="0" smtClean="0">
                    <a:latin typeface="Cambria Math" panose="02040503050406030204" pitchFamily="18" charset="0"/>
                    <a:ea typeface="Cambria Math" panose="02040503050406030204" pitchFamily="18" charset="0"/>
                  </a:rPr>
                  <a:t>a</a:t>
                </a:r>
              </a:p>
              <a:p>
                <a:endParaRPr lang="en-US" b="1"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a is in {0,1}</a:t>
                </a:r>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5642955"/>
              </a:xfrm>
              <a:blipFill rotWithShape="0">
                <a:blip r:embed="rId3"/>
                <a:stretch>
                  <a:fillRect l="-68"/>
                </a:stretch>
              </a:blipFill>
            </p:spPr>
            <p:txBody>
              <a:bodyPr/>
              <a:lstStyle/>
              <a:p>
                <a:r>
                  <a:rPr lang="en-US">
                    <a:noFill/>
                  </a:rPr>
                  <a:t> </a:t>
                </a:r>
              </a:p>
            </p:txBody>
          </p:sp>
        </mc:Fallback>
      </mc:AlternateContent>
    </p:spTree>
    <p:extLst>
      <p:ext uri="{BB962C8B-B14F-4D97-AF65-F5344CB8AC3E}">
        <p14:creationId xmlns:p14="http://schemas.microsoft.com/office/powerpoint/2010/main" val="20963638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Operations for SAT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0555" y="1066800"/>
                <a:ext cx="8991600" cy="4641271"/>
              </a:xfrm>
            </p:spPr>
            <p:txBody>
              <a:bodyPr/>
              <a:lstStyle/>
              <a:p>
                <a:pPr marL="0" indent="0" algn="just">
                  <a:buNone/>
                </a:pPr>
                <a:r>
                  <a:rPr lang="en-US" dirty="0" smtClean="0"/>
                  <a:t>Consider </a:t>
                </a:r>
                <a:r>
                  <a:rPr lang="en-US" dirty="0">
                    <a:latin typeface="Cambria Math" panose="02040503050406030204" pitchFamily="18" charset="0"/>
                    <a:ea typeface="Cambria Math" panose="02040503050406030204" pitchFamily="18" charset="0"/>
                  </a:rPr>
                  <a:t>F = (x v 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oMath>
                </a14:m>
                <a:r>
                  <a:rPr lang="en-US" dirty="0">
                    <a:latin typeface="Cambria Math" panose="02040503050406030204" pitchFamily="18" charset="0"/>
                    <a:ea typeface="Cambria Math" panose="02040503050406030204" pitchFamily="18" charset="0"/>
                  </a:rPr>
                  <a:t> v</a:t>
                </a:r>
                <a14:m>
                  <m:oMath xmlns:m="http://schemas.openxmlformats.org/officeDocument/2006/math">
                    <m:r>
                      <a:rPr lang="en-US">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p>
              <a:p>
                <a:pPr marL="0" indent="0" algn="just">
                  <a:buNone/>
                </a:pPr>
                <a:r>
                  <a:rPr lang="en-US" dirty="0" smtClean="0">
                    <a:latin typeface="Cambria Math" panose="02040503050406030204" pitchFamily="18" charset="0"/>
                    <a:ea typeface="Cambria Math" panose="02040503050406030204" pitchFamily="18" charset="0"/>
                  </a:rPr>
                  <a:t>Let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m:t>
                        </m:r>
                      </m:sub>
                    </m:sSub>
                  </m:oMath>
                </a14:m>
                <a:r>
                  <a:rPr lang="en-US" dirty="0" smtClean="0">
                    <a:latin typeface="Cambria Math" panose="02040503050406030204" pitchFamily="18" charset="0"/>
                    <a:ea typeface="Cambria Math" panose="02040503050406030204" pitchFamily="18" charset="0"/>
                  </a:rPr>
                  <a:t> be test tube containing all  2-bit sequences</a:t>
                </a:r>
              </a:p>
              <a:p>
                <a:pPr marL="514350" indent="-514350" algn="just">
                  <a:buFont typeface="+mj-lt"/>
                  <a:buAutoNum type="arabicPeriod"/>
                </a:pPr>
                <a:r>
                  <a:rPr lang="en-US"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1</m:t>
                        </m:r>
                      </m:sub>
                    </m:sSub>
                  </m:oMath>
                </a14:m>
                <a:r>
                  <a:rPr lang="en-US" dirty="0" smtClean="0">
                    <a:latin typeface="Cambria Math" panose="02040503050406030204" pitchFamily="18" charset="0"/>
                    <a:ea typeface="Cambria Math" panose="02040503050406030204" pitchFamily="18" charset="0"/>
                  </a:rPr>
                  <a:t> = 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0</m:t>
                        </m:r>
                      </m:sub>
                    </m:sSub>
                  </m:oMath>
                </a14:m>
                <a:r>
                  <a:rPr lang="en-US" dirty="0" smtClean="0">
                    <a:latin typeface="Cambria Math" panose="02040503050406030204" pitchFamily="18" charset="0"/>
                    <a:ea typeface="Cambria Math" panose="02040503050406030204" pitchFamily="18" charset="0"/>
                  </a:rPr>
                  <a:t>,1, 1)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is the remainder</a:t>
                </a:r>
              </a:p>
              <a:p>
                <a:pPr marL="514350" indent="-514350" algn="just">
                  <a:buFont typeface="+mj-lt"/>
                  <a:buAutoNum type="arabicPeriod"/>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2</m:t>
                        </m:r>
                      </m:sub>
                    </m:sSub>
                  </m:oMath>
                </a14:m>
                <a:r>
                  <a:rPr lang="en-US" dirty="0" smtClean="0">
                    <a:latin typeface="Cambria Math" panose="02040503050406030204" pitchFamily="18" charset="0"/>
                    <a:ea typeface="Cambria Math" panose="02040503050406030204" pitchFamily="18" charset="0"/>
                  </a:rPr>
                  <a:t> =  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,2</m:t>
                    </m:r>
                  </m:oMath>
                </a14:m>
                <a:r>
                  <a:rPr lang="en-US" dirty="0" smtClean="0">
                    <a:latin typeface="Cambria Math" panose="02040503050406030204" pitchFamily="18" charset="0"/>
                    <a:ea typeface="Cambria Math" panose="02040503050406030204" pitchFamily="18" charset="0"/>
                  </a:rPr>
                  <a:t>,1)</a:t>
                </a:r>
              </a:p>
              <a:p>
                <a:pPr marL="514350" indent="-514350" algn="just">
                  <a:buFont typeface="+mj-lt"/>
                  <a:buAutoNum type="arabicPeriod"/>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2</m:t>
                        </m:r>
                      </m:sub>
                    </m:sSub>
                  </m:oMath>
                </a14:m>
                <a:endParaRPr lang="en-US" dirty="0" smtClean="0">
                  <a:ea typeface="Cambria Math" panose="02040503050406030204" pitchFamily="18" charset="0"/>
                </a:endParaRPr>
              </a:p>
              <a:p>
                <a:pPr marL="514350" indent="-514350" algn="just">
                  <a:buFont typeface="+mj-lt"/>
                  <a:buAutoNum type="arabicPeriod"/>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4</m:t>
                        </m:r>
                      </m:sub>
                    </m:sSub>
                  </m:oMath>
                </a14:m>
                <a:r>
                  <a:rPr lang="en-US" dirty="0" smtClean="0"/>
                  <a:t> =  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,1,0)</m:t>
                    </m:r>
                  </m:oMath>
                </a14:m>
                <a:r>
                  <a:rPr 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4</m:t>
                        </m:r>
                      </m:sub>
                    </m:sSub>
                  </m:oMath>
                </a14:m>
                <a:r>
                  <a:rPr lang="en-US" dirty="0" smtClean="0"/>
                  <a:t> is the remainder</a:t>
                </a:r>
              </a:p>
              <a:p>
                <a:pPr marL="514350" indent="-514350" algn="just">
                  <a:buFont typeface="+mj-lt"/>
                  <a:buAutoNum type="arabicPeriod"/>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5</m:t>
                        </m:r>
                      </m:sub>
                    </m:sSub>
                  </m:oMath>
                </a14:m>
                <a:r>
                  <a:rPr lang="en-US" dirty="0" smtClean="0"/>
                  <a:t> =  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 2,0)</m:t>
                    </m:r>
                  </m:oMath>
                </a14:m>
                <a:endParaRPr lang="en-US" b="0" dirty="0" smtClean="0">
                  <a:ea typeface="Cambria Math" panose="02040503050406030204" pitchFamily="18" charset="0"/>
                </a:endParaRPr>
              </a:p>
              <a:p>
                <a:pPr marL="514350" indent="-514350" algn="just">
                  <a:buFont typeface="+mj-lt"/>
                  <a:buAutoNum type="arabicPeriod"/>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6</m:t>
                        </m:r>
                      </m:sub>
                    </m:sSub>
                  </m:oMath>
                </a14:m>
                <a:r>
                  <a:rPr lang="en-US" dirty="0" smtClean="0"/>
                  <a:t>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4</m:t>
                        </m:r>
                      </m:sub>
                    </m:sSub>
                  </m:oMath>
                </a14:m>
                <a:r>
                  <a:rPr lang="en-US" dirty="0" smtClean="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5</m:t>
                        </m:r>
                      </m:sub>
                    </m:sSub>
                  </m:oMath>
                </a14:m>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0555" y="1066800"/>
                <a:ext cx="8991600" cy="4641271"/>
              </a:xfrm>
              <a:blipFill rotWithShape="0">
                <a:blip r:embed="rId3"/>
                <a:stretch>
                  <a:fillRect l="-2780" t="-3942"/>
                </a:stretch>
              </a:blipFill>
            </p:spPr>
            <p:txBody>
              <a:bodyPr/>
              <a:lstStyle/>
              <a:p>
                <a:r>
                  <a:rPr lang="en-US">
                    <a:noFill/>
                  </a:rPr>
                  <a:t> </a:t>
                </a:r>
              </a:p>
            </p:txBody>
          </p:sp>
        </mc:Fallback>
      </mc:AlternateContent>
    </p:spTree>
    <p:extLst>
      <p:ext uri="{BB962C8B-B14F-4D97-AF65-F5344CB8AC3E}">
        <p14:creationId xmlns:p14="http://schemas.microsoft.com/office/powerpoint/2010/main" val="2588076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Operations for SAT </a:t>
            </a:r>
            <a:endParaRPr lang="en-US" dirty="0"/>
          </a:p>
        </p:txBody>
      </p:sp>
      <p:sp>
        <p:nvSpPr>
          <p:cNvPr id="3" name="Content Placeholder 2"/>
          <p:cNvSpPr>
            <a:spLocks noGrp="1"/>
          </p:cNvSpPr>
          <p:nvPr>
            <p:ph idx="1"/>
          </p:nvPr>
        </p:nvSpPr>
        <p:spPr>
          <a:xfrm>
            <a:off x="120555" y="1066800"/>
            <a:ext cx="8991600" cy="849463"/>
          </a:xfrm>
        </p:spPr>
        <p:txBody>
          <a:bodyPr/>
          <a:lstStyle/>
          <a:p>
            <a:pPr marL="0" indent="0" algn="just">
              <a:buNone/>
            </a:pPr>
            <a:endParaRPr lang="en-US" dirty="0" smtClean="0"/>
          </a:p>
          <a:p>
            <a:pPr marL="0" indent="0">
              <a:buNone/>
            </a:pPr>
            <a:r>
              <a:rPr lang="en-US" sz="2400" dirty="0" smtClean="0"/>
              <a:t>     </a:t>
            </a:r>
            <a:endParaRPr lang="en-US" sz="2400" dirty="0"/>
          </a:p>
        </p:txBody>
      </p:sp>
      <p:pic>
        <p:nvPicPr>
          <p:cNvPr id="4" name="Picture 3"/>
          <p:cNvPicPr>
            <a:picLocks noChangeAspect="1"/>
          </p:cNvPicPr>
          <p:nvPr/>
        </p:nvPicPr>
        <p:blipFill>
          <a:blip r:embed="rId3"/>
          <a:stretch>
            <a:fillRect/>
          </a:stretch>
        </p:blipFill>
        <p:spPr>
          <a:xfrm>
            <a:off x="1524000" y="1219199"/>
            <a:ext cx="6400800" cy="4300853"/>
          </a:xfrm>
          <a:prstGeom prst="rect">
            <a:avLst/>
          </a:prstGeom>
        </p:spPr>
      </p:pic>
    </p:spTree>
    <p:extLst>
      <p:ext uri="{BB962C8B-B14F-4D97-AF65-F5344CB8AC3E}">
        <p14:creationId xmlns:p14="http://schemas.microsoft.com/office/powerpoint/2010/main" val="18158717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General Case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990600"/>
                <a:ext cx="8991600" cy="6308778"/>
              </a:xfrm>
            </p:spPr>
            <p:txBody>
              <a:bodyPr/>
              <a:lstStyle/>
              <a:p>
                <a:pPr marL="0" indent="0" algn="just">
                  <a:buNone/>
                </a:pPr>
                <a:r>
                  <a:rPr lang="en-US" dirty="0" smtClean="0"/>
                  <a:t>Consider </a:t>
                </a:r>
                <a:r>
                  <a:rPr lang="en-US" dirty="0" smtClean="0">
                    <a:latin typeface="Cambria Math" panose="02040503050406030204" pitchFamily="18" charset="0"/>
                    <a:ea typeface="Cambria Math" panose="02040503050406030204" pitchFamily="18" charset="0"/>
                  </a:rPr>
                  <a:t>SAT problem for n variables and m clauses</a:t>
                </a:r>
              </a:p>
              <a:p>
                <a:pPr marL="0" indent="0" algn="just">
                  <a:buNone/>
                </a:pPr>
                <a:endParaRPr lang="en-US" dirty="0" smtClean="0"/>
              </a:p>
              <a:p>
                <a:pPr marL="0" indent="0" algn="just">
                  <a:buNone/>
                </a:pPr>
                <a:r>
                  <a:rPr lang="en-US" dirty="0" smtClean="0"/>
                  <a:t>Let C1, C2, …. Cm be set of clause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𝑚</m:t>
                        </m:r>
                      </m:sub>
                    </m:sSub>
                  </m:oMath>
                </a14:m>
                <a:r>
                  <a:rPr lang="en-US" dirty="0"/>
                  <a:t> be set of test tubes such </a:t>
                </a:r>
                <a:r>
                  <a:rPr lang="en-US" dirty="0" smtClean="0"/>
                  <a:t>that,C1(x</a:t>
                </a:r>
                <a:r>
                  <a:rPr lang="en-US" dirty="0"/>
                  <a:t>) = C2(x) = … </a:t>
                </a:r>
                <a:r>
                  <a:rPr lang="en-US" dirty="0" err="1"/>
                  <a:t>Ck</a:t>
                </a:r>
                <a:r>
                  <a:rPr lang="en-US" dirty="0"/>
                  <a:t>(x) = 1  </a:t>
                </a:r>
                <a:r>
                  <a:rPr lang="en-US" dirty="0" smtClean="0"/>
                  <a:t>for n-bit no. x</a:t>
                </a:r>
              </a:p>
              <a:p>
                <a:pPr marL="0" indent="0" algn="just">
                  <a:buNone/>
                </a:pPr>
                <a:endParaRPr lang="en-US" i="1" dirty="0">
                  <a:latin typeface="Cambria Math" panose="02040503050406030204" pitchFamily="18" charset="0"/>
                  <a:ea typeface="Cambria Math" panose="02040503050406030204" pitchFamily="18" charset="0"/>
                </a:endParaRPr>
              </a:p>
              <a:p>
                <a:pPr marL="0" indent="0" algn="just">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a14:m>
                <a:r>
                  <a:rPr lang="en-US" dirty="0" smtClean="0"/>
                  <a:t>is constructed  for a clause Ck+1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oMath>
                </a14:m>
                <a:r>
                  <a:rPr lang="en-US" dirty="0" smtClean="0"/>
                  <a:t> V…</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𝑙</m:t>
                        </m:r>
                      </m:sub>
                    </m:sSub>
                  </m:oMath>
                </a14:m>
                <a:r>
                  <a:rPr lang="en-US" dirty="0" smtClean="0"/>
                  <a:t> as</a:t>
                </a:r>
              </a:p>
              <a:p>
                <a:pPr marL="0" indent="0" algn="just">
                  <a:buNone/>
                </a:pPr>
                <a:r>
                  <a:rPr lang="en-US" dirty="0" smtClean="0"/>
                  <a:t>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 1)</m:t>
                    </m:r>
                  </m:oMath>
                </a14:m>
                <a:r>
                  <a:rPr lang="en-US" dirty="0" smtClean="0"/>
                  <a:t> , 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𝑙</m:t>
                        </m:r>
                      </m:sub>
                    </m:sSub>
                  </m:oMath>
                </a14:m>
                <a:r>
                  <a:rPr lang="en-US" dirty="0" smtClean="0"/>
                  <a:t>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oMath>
                </a14:m>
                <a:endParaRPr lang="en-US" dirty="0" smtClean="0"/>
              </a:p>
              <a:p>
                <a:pPr marL="0" indent="0" algn="just">
                  <a:buNone/>
                </a:pPr>
                <a:r>
                  <a:rPr lang="en-US" dirty="0" smtClean="0"/>
                  <a:t>E </a:t>
                </a:r>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 0)</m:t>
                    </m:r>
                  </m:oMath>
                </a14:m>
                <a:r>
                  <a:rPr lang="en-US" dirty="0"/>
                  <a:t> if </a:t>
                </a:r>
                <a:r>
                  <a:rPr 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𝑙</m:t>
                        </m:r>
                      </m:sub>
                    </m:sSub>
                  </m:oMath>
                </a14:m>
                <a:r>
                  <a:rPr lang="en-US" dirty="0" smtClean="0"/>
                  <a:t>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𝑗</m:t>
                        </m:r>
                      </m:sub>
                    </m:sSub>
                  </m:oMath>
                </a14:m>
                <a:r>
                  <a:rPr lang="en-US" dirty="0" smtClean="0"/>
                  <a:t>     For EVERY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oMath>
                </a14:m>
                <a:endParaRPr lang="en-US" dirty="0" smtClean="0"/>
              </a:p>
              <a:p>
                <a:pPr marL="0" indent="0" algn="just">
                  <a:buNone/>
                </a:pPr>
                <a:r>
                  <a:rPr lang="en-US" dirty="0"/>
                  <a:t> </a:t>
                </a:r>
                <a:endParaRPr lang="en-US" dirty="0" smtClean="0"/>
              </a:p>
              <a:p>
                <a:pPr marL="0" indent="0" algn="just">
                  <a:buNone/>
                </a:pPr>
                <a:endParaRPr lang="en-US" dirty="0" smtClean="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990600"/>
                <a:ext cx="8991600" cy="6308778"/>
              </a:xfrm>
              <a:blipFill rotWithShape="0">
                <a:blip r:embed="rId3"/>
                <a:stretch>
                  <a:fillRect l="-2780" t="-2998" r="-2712"/>
                </a:stretch>
              </a:blipFill>
            </p:spPr>
            <p:txBody>
              <a:bodyPr/>
              <a:lstStyle/>
              <a:p>
                <a:r>
                  <a:rPr lang="en-US">
                    <a:noFill/>
                  </a:rPr>
                  <a:t> </a:t>
                </a:r>
              </a:p>
            </p:txBody>
          </p:sp>
        </mc:Fallback>
      </mc:AlternateContent>
    </p:spTree>
    <p:extLst>
      <p:ext uri="{BB962C8B-B14F-4D97-AF65-F5344CB8AC3E}">
        <p14:creationId xmlns:p14="http://schemas.microsoft.com/office/powerpoint/2010/main" val="3107643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990600"/>
                <a:ext cx="8991600" cy="5121402"/>
              </a:xfrm>
            </p:spPr>
            <p:txBody>
              <a:bodyPr/>
              <a:lstStyle/>
              <a:p>
                <a:pPr marL="0" indent="0" algn="just">
                  <a:buNone/>
                </a:pPr>
                <a:r>
                  <a:rPr lang="en-US" dirty="0" smtClean="0"/>
                  <a:t>Illustrate the steps involved to find the solution of following SAT problem using Lipton’s DNA Encoding.</a:t>
                </a:r>
              </a:p>
              <a:p>
                <a:pPr marL="0" indent="0" algn="just">
                  <a:buNone/>
                </a:pPr>
                <a:r>
                  <a:rPr lang="en-US" dirty="0" smtClean="0"/>
                  <a:t>Assume the paths encoding all 3-bit sequences are already formed.</a:t>
                </a:r>
              </a:p>
              <a:p>
                <a:pPr marL="0" indent="0" algn="just">
                  <a:buNone/>
                </a:pPr>
                <a:endParaRPr lang="en-US" dirty="0"/>
              </a:p>
              <a:p>
                <a:pPr marL="0" indent="0" algn="ctr">
                  <a:buNone/>
                </a:pPr>
                <a:r>
                  <a:rPr lang="en-US" dirty="0" smtClean="0"/>
                  <a:t>F = </a:t>
                </a:r>
                <a:r>
                  <a:rPr lang="en-US" dirty="0">
                    <a:latin typeface="Cambria Math" panose="02040503050406030204" pitchFamily="18" charset="0"/>
                    <a:ea typeface="Cambria Math" panose="02040503050406030204" pitchFamily="18" charset="0"/>
                  </a:rPr>
                  <a:t>(x v </a:t>
                </a:r>
                <a:r>
                  <a:rPr lang="en-US" dirty="0" smtClean="0">
                    <a:latin typeface="Cambria Math" panose="02040503050406030204" pitchFamily="18" charset="0"/>
                    <a:ea typeface="Cambria Math" panose="02040503050406030204" pitchFamily="18" charset="0"/>
                  </a:rPr>
                  <a:t>y v z)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oMath>
                </a14:m>
                <a:r>
                  <a:rPr lang="en-US" dirty="0">
                    <a:latin typeface="Cambria Math" panose="02040503050406030204" pitchFamily="18" charset="0"/>
                    <a:ea typeface="Cambria Math" panose="02040503050406030204" pitchFamily="18" charset="0"/>
                  </a:rPr>
                  <a:t> v</a:t>
                </a:r>
                <a14:m>
                  <m:oMath xmlns:m="http://schemas.openxmlformats.org/officeDocument/2006/math">
                    <m:r>
                      <a:rPr lang="en-US">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v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t>
                </a:r>
              </a:p>
              <a:p>
                <a:pPr marL="0" indent="0" algn="just">
                  <a:buNone/>
                </a:pPr>
                <a:endParaRPr lang="en-US" dirty="0" smtClean="0"/>
              </a:p>
              <a:p>
                <a:pPr marL="0" indent="0" algn="just">
                  <a:buNone/>
                </a:pPr>
                <a:r>
                  <a:rPr lang="en-US" dirty="0"/>
                  <a:t> </a:t>
                </a:r>
                <a:endParaRPr lang="en-US" dirty="0" smtClean="0"/>
              </a:p>
              <a:p>
                <a:pPr marL="0" indent="0" algn="just">
                  <a:buNone/>
                </a:pPr>
                <a:endParaRPr lang="en-US" dirty="0" smtClean="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990600"/>
                <a:ext cx="8991600" cy="5121402"/>
              </a:xfrm>
              <a:blipFill rotWithShape="0">
                <a:blip r:embed="rId3"/>
                <a:stretch>
                  <a:fillRect l="-2780" t="-3452" r="-2712"/>
                </a:stretch>
              </a:blipFill>
            </p:spPr>
            <p:txBody>
              <a:bodyPr/>
              <a:lstStyle/>
              <a:p>
                <a:r>
                  <a:rPr lang="en-US">
                    <a:noFill/>
                  </a:rPr>
                  <a:t> </a:t>
                </a:r>
              </a:p>
            </p:txBody>
          </p:sp>
        </mc:Fallback>
      </mc:AlternateContent>
    </p:spTree>
    <p:extLst>
      <p:ext uri="{BB962C8B-B14F-4D97-AF65-F5344CB8AC3E}">
        <p14:creationId xmlns:p14="http://schemas.microsoft.com/office/powerpoint/2010/main" val="3871907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4861</TotalTime>
  <Words>254</Words>
  <Application>Microsoft Office PowerPoint</Application>
  <PresentationFormat>On-screen Show (4:3)</PresentationFormat>
  <Paragraphs>87</Paragraphs>
  <Slides>10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SAT Problem</vt:lpstr>
      <vt:lpstr>SAT Problem</vt:lpstr>
      <vt:lpstr>Graph to encode n bit number</vt:lpstr>
      <vt:lpstr>Generation of random paths</vt:lpstr>
      <vt:lpstr>Extract Operation</vt:lpstr>
      <vt:lpstr>Operations for SAT </vt:lpstr>
      <vt:lpstr>Operations for SAT </vt:lpstr>
      <vt:lpstr>General Case</vt:lpstr>
      <vt:lpstr>Problem</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971</cp:revision>
  <dcterms:created xsi:type="dcterms:W3CDTF">2016-05-11T06:01:51Z</dcterms:created>
  <dcterms:modified xsi:type="dcterms:W3CDTF">2017-08-16T03:01:53Z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