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676" r:id="rId4"/>
  </p:sldMasterIdLst>
  <p:notesMasterIdLst>
    <p:notesMasterId r:id="rId12"/>
  </p:notesMasterIdLst>
  <p:handoutMasterIdLst>
    <p:handoutMasterId r:id="rId13"/>
  </p:handoutMasterIdLst>
  <p:sldIdLst>
    <p:sldId id="389" r:id="rId5"/>
    <p:sldId id="390" r:id="rId6"/>
    <p:sldId id="391" r:id="rId7"/>
    <p:sldId id="392" r:id="rId8"/>
    <p:sldId id="396" r:id="rId9"/>
    <p:sldId id="394" r:id="rId10"/>
    <p:sldId id="39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94434" autoAdjust="0"/>
  </p:normalViewPr>
  <p:slideViewPr>
    <p:cSldViewPr>
      <p:cViewPr varScale="1">
        <p:scale>
          <a:sx n="70" d="100"/>
          <a:sy n="70" d="100"/>
        </p:scale>
        <p:origin x="133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slideMaster" Target="slideMasters/slideMaster2.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E58609-9C0A-4361-953D-2FB3C0BEB247}" type="datetimeFigureOut">
              <a:rPr lang="en-US" smtClean="0"/>
              <a:t>8/21/2017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DB7ABF-22F2-4BE9-93B3-D4DE4FA49BD0}" type="slidenum">
              <a:rPr lang="en-US" smtClean="0"/>
              <a:t>‹#›</a:t>
            </a:fld>
            <a:endParaRPr lang="en-US"/>
          </a:p>
        </p:txBody>
      </p:sp>
    </p:spTree>
    <p:extLst>
      <p:ext uri="{BB962C8B-B14F-4D97-AF65-F5344CB8AC3E}">
        <p14:creationId xmlns:p14="http://schemas.microsoft.com/office/powerpoint/2010/main" val="1867665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F3E1A-F44A-4BDC-BFDE-3CE901F7CC0B}" type="datetimeFigureOut">
              <a:rPr lang="en-US" smtClean="0"/>
              <a:t>8/21/2017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BE1359-2DA2-4102-8E5F-3C314329F386}" type="slidenum">
              <a:rPr lang="en-US" smtClean="0"/>
              <a:t>‹#›</a:t>
            </a:fld>
            <a:endParaRPr lang="en-US"/>
          </a:p>
        </p:txBody>
      </p:sp>
    </p:spTree>
    <p:extLst>
      <p:ext uri="{BB962C8B-B14F-4D97-AF65-F5344CB8AC3E}">
        <p14:creationId xmlns:p14="http://schemas.microsoft.com/office/powerpoint/2010/main" val="2517829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8/21/2017 12:12 PM</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182963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21 August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21 August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5213758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21 August 2017</a:t>
            </a:fld>
            <a:endParaRPr lang="en-US" dirty="0">
              <a:solidFill>
                <a:srgbClr val="FFFFFF">
                  <a:lumMod val="75000"/>
                </a:srgb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8102741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21 August 2017</a:t>
            </a:fld>
            <a:endParaRPr lang="en-US" dirty="0">
              <a:solidFill>
                <a:srgbClr val="FFFFFF">
                  <a:lumMod val="75000"/>
                </a:srgb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46640383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21 August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358242229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948350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322018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21 August 2017</a:t>
            </a:fld>
            <a:endParaRPr lang="en-US" dirty="0">
              <a:solidFill>
                <a:schemeClr val="bg1">
                  <a:lumMod val="75000"/>
                </a:scheme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21 August 2017</a:t>
            </a:fld>
            <a:endParaRPr lang="en-US" dirty="0">
              <a:solidFill>
                <a:srgbClr val="FFFFFF">
                  <a:lumMod val="75000"/>
                </a:srgbClr>
              </a:solidFill>
            </a:endParaRPr>
          </a:p>
        </p:txBody>
      </p:sp>
    </p:spTree>
    <p:extLst>
      <p:ext uri="{BB962C8B-B14F-4D97-AF65-F5344CB8AC3E}">
        <p14:creationId xmlns:p14="http://schemas.microsoft.com/office/powerpoint/2010/main" val="417134242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99915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55774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349268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348216395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74827634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21 August 2017</a:t>
            </a:fld>
            <a:endParaRPr lang="en-US" dirty="0">
              <a:solidFill>
                <a:schemeClr val="bg1">
                  <a:lumMod val="75000"/>
                </a:scheme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21 August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21 August 2017</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3"/>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542279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hemeOverride" Target="../theme/themeOverride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790700"/>
            <a:ext cx="8458200" cy="1447800"/>
          </a:xfrm>
        </p:spPr>
        <p:txBody>
          <a:bodyPr/>
          <a:lstStyle/>
          <a:p>
            <a:pPr algn="ctr"/>
            <a:r>
              <a:rPr lang="en-IN" dirty="0" smtClean="0">
                <a:latin typeface="Times New Roman" pitchFamily="18" charset="0"/>
                <a:cs typeface="Times New Roman" pitchFamily="18" charset="0"/>
              </a:rPr>
              <a:t>Comparison of DNA &amp; Conventional Computers</a:t>
            </a:r>
            <a:endParaRPr lang="en-US" dirty="0"/>
          </a:p>
        </p:txBody>
      </p:sp>
      <p:sp>
        <p:nvSpPr>
          <p:cNvPr id="6" name="Subtitle 2"/>
          <p:cNvSpPr>
            <a:spLocks noGrp="1"/>
          </p:cNvSpPr>
          <p:nvPr>
            <p:ph type="subTitle" idx="1"/>
          </p:nvPr>
        </p:nvSpPr>
        <p:spPr>
          <a:xfrm>
            <a:off x="3276600" y="3733800"/>
            <a:ext cx="2514600" cy="1728192"/>
          </a:xfrm>
        </p:spPr>
        <p:txBody>
          <a:bodyPr>
            <a:normAutofit/>
          </a:bodyPr>
          <a:lstStyle/>
          <a:p>
            <a:pPr algn="ctr"/>
            <a:r>
              <a:rPr lang="en-IN" sz="2000" dirty="0" smtClean="0">
                <a:solidFill>
                  <a:schemeClr val="tx2">
                    <a:lumMod val="75000"/>
                  </a:schemeClr>
                </a:solidFill>
                <a:latin typeface="Times New Roman" pitchFamily="18" charset="0"/>
                <a:cs typeface="Times New Roman" pitchFamily="18" charset="0"/>
              </a:rPr>
              <a:t>				</a:t>
            </a:r>
          </a:p>
          <a:p>
            <a:pPr algn="r"/>
            <a:endParaRPr lang="en-IN" sz="2000" dirty="0" smtClean="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8336399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664797"/>
          </a:xfrm>
        </p:spPr>
        <p:txBody>
          <a:bodyPr/>
          <a:lstStyle/>
          <a:p>
            <a:pPr algn="ctr"/>
            <a:r>
              <a:rPr lang="en-US" dirty="0" smtClean="0"/>
              <a:t>Comparison</a:t>
            </a:r>
            <a:endParaRPr lang="en-US" dirty="0"/>
          </a:p>
        </p:txBody>
      </p:sp>
      <p:sp>
        <p:nvSpPr>
          <p:cNvPr id="3" name="Content Placeholder 2"/>
          <p:cNvSpPr>
            <a:spLocks noGrp="1"/>
          </p:cNvSpPr>
          <p:nvPr>
            <p:ph idx="1"/>
          </p:nvPr>
        </p:nvSpPr>
        <p:spPr>
          <a:xfrm>
            <a:off x="76200" y="664797"/>
            <a:ext cx="8991600" cy="3226635"/>
          </a:xfrm>
        </p:spPr>
        <p:txBody>
          <a:bodyPr/>
          <a:lstStyle/>
          <a:p>
            <a:pPr marL="0" indent="0">
              <a:buNone/>
            </a:pPr>
            <a:endParaRPr lang="en-US" dirty="0" smtClean="0"/>
          </a:p>
          <a:p>
            <a:pPr marL="0" indent="0">
              <a:buNone/>
            </a:pPr>
            <a:endParaRPr lang="en-US" dirty="0" smtClean="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a:p>
            <a:pPr marL="0" indent="0">
              <a:buNone/>
            </a:pPr>
            <a:endParaRPr lang="en-US" dirty="0" smtClean="0"/>
          </a:p>
          <a:p>
            <a:endParaRPr lang="en-US" dirty="0"/>
          </a:p>
          <a:p>
            <a:endParaRPr lang="en-US" dirty="0" smtClean="0"/>
          </a:p>
          <a:p>
            <a:pPr marL="0" indent="0">
              <a:buNone/>
            </a:pPr>
            <a:r>
              <a:rPr lang="en-US" sz="2400" dirty="0" smtClean="0"/>
              <a:t>     </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178878770"/>
              </p:ext>
            </p:extLst>
          </p:nvPr>
        </p:nvGraphicFramePr>
        <p:xfrm>
          <a:off x="228600" y="1219200"/>
          <a:ext cx="8762999" cy="4191000"/>
        </p:xfrm>
        <a:graphic>
          <a:graphicData uri="http://schemas.openxmlformats.org/drawingml/2006/table">
            <a:tbl>
              <a:tblPr firstRow="1" bandRow="1">
                <a:tableStyleId>{8A107856-5554-42FB-B03E-39F5DBC370BA}</a:tableStyleId>
              </a:tblPr>
              <a:tblGrid>
                <a:gridCol w="685800"/>
                <a:gridCol w="1676399"/>
                <a:gridCol w="3200401"/>
                <a:gridCol w="3200399"/>
              </a:tblGrid>
              <a:tr h="660400">
                <a:tc>
                  <a:txBody>
                    <a:bodyPr/>
                    <a:lstStyle/>
                    <a:p>
                      <a:pPr algn="ctr"/>
                      <a:r>
                        <a:rPr lang="en-US" sz="2000" dirty="0" err="1" smtClean="0"/>
                        <a:t>SNo</a:t>
                      </a:r>
                      <a:r>
                        <a:rPr lang="en-US" sz="2000" dirty="0" smtClean="0"/>
                        <a:t>.</a:t>
                      </a:r>
                      <a:endParaRPr lang="en-US" sz="2000" dirty="0"/>
                    </a:p>
                  </a:txBody>
                  <a:tcPr anchor="ctr">
                    <a:solidFill>
                      <a:schemeClr val="tx2">
                        <a:lumMod val="40000"/>
                        <a:lumOff val="60000"/>
                      </a:schemeClr>
                    </a:solidFill>
                  </a:tcPr>
                </a:tc>
                <a:tc>
                  <a:txBody>
                    <a:bodyPr/>
                    <a:lstStyle/>
                    <a:p>
                      <a:pPr algn="ctr"/>
                      <a:r>
                        <a:rPr lang="en-US" sz="2000" dirty="0" smtClean="0"/>
                        <a:t>Aspects</a:t>
                      </a:r>
                      <a:endParaRPr lang="en-US" sz="2000" dirty="0"/>
                    </a:p>
                  </a:txBody>
                  <a:tcPr anchor="ctr">
                    <a:solidFill>
                      <a:schemeClr val="tx2">
                        <a:lumMod val="40000"/>
                        <a:lumOff val="60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2000" dirty="0" smtClean="0"/>
                        <a:t>Conventional Computer</a:t>
                      </a:r>
                    </a:p>
                  </a:txBody>
                  <a:tcPr anchor="ctr">
                    <a:solidFill>
                      <a:schemeClr val="tx2">
                        <a:lumMod val="40000"/>
                        <a:lumOff val="60000"/>
                      </a:schemeClr>
                    </a:solidFill>
                  </a:tcPr>
                </a:tc>
                <a:tc>
                  <a:txBody>
                    <a:bodyPr/>
                    <a:lstStyle/>
                    <a:p>
                      <a:pPr algn="ctr"/>
                      <a:r>
                        <a:rPr lang="en-US" sz="2000" dirty="0" smtClean="0"/>
                        <a:t>DNA Computer</a:t>
                      </a:r>
                      <a:endParaRPr lang="en-US" sz="2000" dirty="0"/>
                    </a:p>
                  </a:txBody>
                  <a:tcPr anchor="ctr">
                    <a:solidFill>
                      <a:schemeClr val="tx2">
                        <a:lumMod val="40000"/>
                        <a:lumOff val="60000"/>
                      </a:schemeClr>
                    </a:solidFill>
                  </a:tcPr>
                </a:tc>
              </a:tr>
              <a:tr h="838200">
                <a:tc>
                  <a:txBody>
                    <a:bodyPr/>
                    <a:lstStyle/>
                    <a:p>
                      <a:pPr algn="ctr"/>
                      <a:r>
                        <a:rPr lang="en-US" dirty="0" smtClean="0"/>
                        <a:t>1</a:t>
                      </a:r>
                      <a:endParaRPr lang="en-US" b="1" dirty="0" smtClean="0"/>
                    </a:p>
                  </a:txBody>
                  <a:tcPr anchor="ctr"/>
                </a:tc>
                <a:tc>
                  <a:txBody>
                    <a:bodyPr/>
                    <a:lstStyle/>
                    <a:p>
                      <a:pPr algn="l"/>
                      <a:r>
                        <a:rPr lang="en-US" sz="1800" dirty="0" smtClean="0"/>
                        <a:t>Size</a:t>
                      </a:r>
                      <a:endParaRPr lang="en-US" sz="1800" dirty="0"/>
                    </a:p>
                  </a:txBody>
                  <a:tcPr anchor="ctr"/>
                </a:tc>
                <a:tc>
                  <a:txBody>
                    <a:bodyPr/>
                    <a:lstStyle/>
                    <a:p>
                      <a:pPr algn="l"/>
                      <a:r>
                        <a:rPr lang="en-US" dirty="0" smtClean="0"/>
                        <a:t>Comparatively large in size in</a:t>
                      </a:r>
                      <a:r>
                        <a:rPr lang="en-US" baseline="0" dirty="0" smtClean="0"/>
                        <a:t> terms of equal memory storage</a:t>
                      </a:r>
                      <a:endParaRPr lang="en-US" dirty="0"/>
                    </a:p>
                  </a:txBody>
                  <a:tcPr anchor="ct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Comparatively smaller in size in</a:t>
                      </a:r>
                      <a:r>
                        <a:rPr lang="en-US" baseline="0" dirty="0" smtClean="0"/>
                        <a:t> terms of equal memory storage</a:t>
                      </a:r>
                      <a:endParaRPr lang="en-US" dirty="0" smtClean="0"/>
                    </a:p>
                  </a:txBody>
                  <a:tcPr anchor="ctr"/>
                </a:tc>
              </a:tr>
              <a:tr h="838200">
                <a:tc>
                  <a:txBody>
                    <a:bodyPr/>
                    <a:lstStyle/>
                    <a:p>
                      <a:pPr algn="ctr"/>
                      <a:r>
                        <a:rPr lang="en-US" dirty="0" smtClean="0"/>
                        <a:t>2</a:t>
                      </a:r>
                      <a:endParaRPr lang="en-US" b="1" dirty="0"/>
                    </a:p>
                  </a:txBody>
                  <a:tcPr anchor="ctr"/>
                </a:tc>
                <a:tc>
                  <a:txBody>
                    <a:bodyPr/>
                    <a:lstStyle/>
                    <a:p>
                      <a:pPr algn="l"/>
                      <a:r>
                        <a:rPr lang="en-US" dirty="0" smtClean="0"/>
                        <a:t>Representation</a:t>
                      </a:r>
                      <a:r>
                        <a:rPr lang="en-US" baseline="0" dirty="0" smtClean="0"/>
                        <a:t> of Data</a:t>
                      </a:r>
                      <a:endParaRPr lang="en-US" dirty="0"/>
                    </a:p>
                  </a:txBody>
                  <a:tcPr anchor="ctr"/>
                </a:tc>
                <a:tc>
                  <a:txBody>
                    <a:bodyPr/>
                    <a:lstStyle/>
                    <a:p>
                      <a:pPr algn="l"/>
                      <a:r>
                        <a:rPr lang="en-US" dirty="0" smtClean="0"/>
                        <a:t>Base 2</a:t>
                      </a:r>
                      <a:r>
                        <a:rPr lang="en-US" baseline="0" dirty="0" smtClean="0"/>
                        <a:t> : in terms of bits 0 and 1</a:t>
                      </a:r>
                      <a:endParaRPr lang="en-US" dirty="0"/>
                    </a:p>
                  </a:txBody>
                  <a:tcPr anchor="ctr"/>
                </a:tc>
                <a:tc>
                  <a:txBody>
                    <a:bodyPr/>
                    <a:lstStyle/>
                    <a:p>
                      <a:pPr algn="l"/>
                      <a:r>
                        <a:rPr lang="en-US" dirty="0" smtClean="0"/>
                        <a:t>Base 4 : in terms of nucleotides </a:t>
                      </a:r>
                      <a:r>
                        <a:rPr lang="en-US" baseline="0" dirty="0" smtClean="0"/>
                        <a:t> A,T,C,G</a:t>
                      </a:r>
                      <a:endParaRPr lang="en-US" dirty="0"/>
                    </a:p>
                  </a:txBody>
                  <a:tcPr anchor="ctr"/>
                </a:tc>
              </a:tr>
              <a:tr h="609600">
                <a:tc>
                  <a:txBody>
                    <a:bodyPr/>
                    <a:lstStyle/>
                    <a:p>
                      <a:pPr algn="ctr"/>
                      <a:r>
                        <a:rPr lang="en-US" dirty="0" smtClean="0"/>
                        <a:t>3</a:t>
                      </a:r>
                      <a:endParaRPr lang="en-US" b="1" dirty="0"/>
                    </a:p>
                  </a:txBody>
                  <a:tcPr anchor="ctr"/>
                </a:tc>
                <a:tc>
                  <a:txBody>
                    <a:bodyPr/>
                    <a:lstStyle/>
                    <a:p>
                      <a:pPr algn="l"/>
                      <a:r>
                        <a:rPr lang="en-US" dirty="0" smtClean="0"/>
                        <a:t>Parallelism</a:t>
                      </a:r>
                      <a:endParaRPr lang="en-US" dirty="0"/>
                    </a:p>
                  </a:txBody>
                  <a:tcPr anchor="ctr"/>
                </a:tc>
                <a:tc>
                  <a:txBody>
                    <a:bodyPr/>
                    <a:lstStyle/>
                    <a:p>
                      <a:pPr algn="l"/>
                      <a:r>
                        <a:rPr lang="en-US" dirty="0" smtClean="0"/>
                        <a:t>Von –Neumann Architecture</a:t>
                      </a:r>
                      <a:endParaRPr lang="en-US" dirty="0"/>
                    </a:p>
                  </a:txBody>
                  <a:tcPr anchor="ctr"/>
                </a:tc>
                <a:tc>
                  <a:txBody>
                    <a:bodyPr/>
                    <a:lstStyle/>
                    <a:p>
                      <a:pPr algn="l"/>
                      <a:r>
                        <a:rPr lang="en-US" dirty="0" smtClean="0"/>
                        <a:t>Non-Von</a:t>
                      </a:r>
                      <a:r>
                        <a:rPr lang="en-US" baseline="0" dirty="0" smtClean="0"/>
                        <a:t> Neumann Architecture</a:t>
                      </a:r>
                      <a:endParaRPr lang="en-US" dirty="0"/>
                    </a:p>
                  </a:txBody>
                  <a:tcPr anchor="ctr"/>
                </a:tc>
              </a:tr>
              <a:tr h="609600">
                <a:tc>
                  <a:txBody>
                    <a:bodyPr/>
                    <a:lstStyle/>
                    <a:p>
                      <a:pPr algn="ctr"/>
                      <a:r>
                        <a:rPr lang="en-US" dirty="0" smtClean="0"/>
                        <a:t>4</a:t>
                      </a:r>
                      <a:endParaRPr lang="en-US" b="1" dirty="0"/>
                    </a:p>
                  </a:txBody>
                  <a:tcPr anchor="ctr"/>
                </a:tc>
                <a:tc>
                  <a:txBody>
                    <a:bodyPr/>
                    <a:lstStyle/>
                    <a:p>
                      <a:pPr algn="l"/>
                      <a:r>
                        <a:rPr lang="en-US" dirty="0" smtClean="0"/>
                        <a:t>Material</a:t>
                      </a:r>
                      <a:endParaRPr lang="en-US" dirty="0"/>
                    </a:p>
                  </a:txBody>
                  <a:tcPr anchor="ctr"/>
                </a:tc>
                <a:tc>
                  <a:txBody>
                    <a:bodyPr/>
                    <a:lstStyle/>
                    <a:p>
                      <a:pPr algn="l"/>
                      <a:r>
                        <a:rPr lang="en-US" dirty="0" smtClean="0"/>
                        <a:t>Re-usable Materials</a:t>
                      </a:r>
                      <a:endParaRPr lang="en-US" dirty="0"/>
                    </a:p>
                  </a:txBody>
                  <a:tcPr anchor="ctr"/>
                </a:tc>
                <a:tc>
                  <a:txBody>
                    <a:bodyPr/>
                    <a:lstStyle/>
                    <a:p>
                      <a:pPr algn="l"/>
                      <a:r>
                        <a:rPr lang="en-US" dirty="0" smtClean="0"/>
                        <a:t>Non- Reusable</a:t>
                      </a:r>
                      <a:r>
                        <a:rPr lang="en-US" baseline="0" dirty="0" smtClean="0"/>
                        <a:t> Materials</a:t>
                      </a:r>
                      <a:endParaRPr lang="en-US" dirty="0"/>
                    </a:p>
                  </a:txBody>
                  <a:tcPr anchor="ctr"/>
                </a:tc>
              </a:tr>
              <a:tr h="635000">
                <a:tc>
                  <a:txBody>
                    <a:bodyPr/>
                    <a:lstStyle/>
                    <a:p>
                      <a:pPr algn="ctr"/>
                      <a:r>
                        <a:rPr lang="en-US" dirty="0" smtClean="0"/>
                        <a:t>5</a:t>
                      </a:r>
                      <a:endParaRPr lang="en-US" b="1" dirty="0"/>
                    </a:p>
                  </a:txBody>
                  <a:tcPr anchor="ctr"/>
                </a:tc>
                <a:tc>
                  <a:txBody>
                    <a:bodyPr/>
                    <a:lstStyle/>
                    <a:p>
                      <a:pPr algn="l"/>
                      <a:r>
                        <a:rPr lang="en-US" dirty="0" smtClean="0"/>
                        <a:t>Computation</a:t>
                      </a:r>
                      <a:endParaRPr lang="en-US" dirty="0"/>
                    </a:p>
                  </a:txBody>
                  <a:tcPr anchor="ctr"/>
                </a:tc>
                <a:tc>
                  <a:txBody>
                    <a:bodyPr/>
                    <a:lstStyle/>
                    <a:p>
                      <a:pPr algn="l"/>
                      <a:r>
                        <a:rPr lang="en-US" dirty="0" smtClean="0"/>
                        <a:t>Flow</a:t>
                      </a:r>
                      <a:r>
                        <a:rPr lang="en-US" baseline="0" dirty="0" smtClean="0"/>
                        <a:t> of Electrons</a:t>
                      </a:r>
                      <a:endParaRPr lang="en-US" dirty="0"/>
                    </a:p>
                  </a:txBody>
                  <a:tcPr anchor="ctr"/>
                </a:tc>
                <a:tc>
                  <a:txBody>
                    <a:bodyPr/>
                    <a:lstStyle/>
                    <a:p>
                      <a:pPr algn="l"/>
                      <a:r>
                        <a:rPr lang="en-US" dirty="0" smtClean="0"/>
                        <a:t>Biological Operations on DNA</a:t>
                      </a:r>
                      <a:endParaRPr lang="en-US" dirty="0"/>
                    </a:p>
                  </a:txBody>
                  <a:tcPr anchor="ctr"/>
                </a:tc>
              </a:tr>
            </a:tbl>
          </a:graphicData>
        </a:graphic>
      </p:graphicFrame>
    </p:spTree>
    <p:extLst>
      <p:ext uri="{BB962C8B-B14F-4D97-AF65-F5344CB8AC3E}">
        <p14:creationId xmlns:p14="http://schemas.microsoft.com/office/powerpoint/2010/main" val="269036750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664797"/>
          </a:xfrm>
        </p:spPr>
        <p:txBody>
          <a:bodyPr/>
          <a:lstStyle/>
          <a:p>
            <a:pPr algn="ctr"/>
            <a:r>
              <a:rPr lang="en-US" dirty="0" smtClean="0"/>
              <a:t>Advantages of DNA Computing</a:t>
            </a:r>
            <a:endParaRPr lang="en-US" dirty="0"/>
          </a:p>
        </p:txBody>
      </p:sp>
      <p:sp>
        <p:nvSpPr>
          <p:cNvPr id="3" name="Content Placeholder 2"/>
          <p:cNvSpPr>
            <a:spLocks noGrp="1"/>
          </p:cNvSpPr>
          <p:nvPr>
            <p:ph idx="1"/>
          </p:nvPr>
        </p:nvSpPr>
        <p:spPr>
          <a:xfrm>
            <a:off x="76200" y="664797"/>
            <a:ext cx="8991600" cy="3226635"/>
          </a:xfrm>
        </p:spPr>
        <p:txBody>
          <a:bodyPr/>
          <a:lstStyle/>
          <a:p>
            <a:pPr marL="0" indent="0">
              <a:buNone/>
            </a:pPr>
            <a:endParaRPr lang="en-US" dirty="0" smtClean="0"/>
          </a:p>
          <a:p>
            <a:pPr marL="0" indent="0">
              <a:buNone/>
            </a:pPr>
            <a:endParaRPr lang="en-US" dirty="0" smtClean="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a:p>
            <a:pPr marL="0" indent="0">
              <a:buNone/>
            </a:pPr>
            <a:endParaRPr lang="en-US" dirty="0" smtClean="0"/>
          </a:p>
          <a:p>
            <a:endParaRPr lang="en-US" dirty="0"/>
          </a:p>
          <a:p>
            <a:endParaRPr lang="en-US" dirty="0" smtClean="0"/>
          </a:p>
          <a:p>
            <a:pPr marL="0" indent="0">
              <a:buNone/>
            </a:pPr>
            <a:r>
              <a:rPr lang="en-US" sz="2400" dirty="0" smtClean="0"/>
              <a:t>     </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490564124"/>
              </p:ext>
            </p:extLst>
          </p:nvPr>
        </p:nvGraphicFramePr>
        <p:xfrm>
          <a:off x="762000" y="1295400"/>
          <a:ext cx="8001000" cy="3556000"/>
        </p:xfrm>
        <a:graphic>
          <a:graphicData uri="http://schemas.openxmlformats.org/drawingml/2006/table">
            <a:tbl>
              <a:tblPr firstRow="1" bandRow="1">
                <a:tableStyleId>{8A107856-5554-42FB-B03E-39F5DBC370BA}</a:tableStyleId>
              </a:tblPr>
              <a:tblGrid>
                <a:gridCol w="986425"/>
                <a:gridCol w="2411261"/>
                <a:gridCol w="4603314"/>
              </a:tblGrid>
              <a:tr h="660400">
                <a:tc>
                  <a:txBody>
                    <a:bodyPr/>
                    <a:lstStyle/>
                    <a:p>
                      <a:pPr algn="ctr"/>
                      <a:r>
                        <a:rPr lang="en-US" sz="2000" dirty="0" smtClean="0"/>
                        <a:t>S</a:t>
                      </a:r>
                      <a:r>
                        <a:rPr lang="en-US" sz="2000" baseline="0" dirty="0" smtClean="0"/>
                        <a:t> </a:t>
                      </a:r>
                      <a:r>
                        <a:rPr lang="en-US" sz="2000" dirty="0" smtClean="0"/>
                        <a:t>No.</a:t>
                      </a:r>
                      <a:endParaRPr lang="en-US" sz="2000" dirty="0"/>
                    </a:p>
                  </a:txBody>
                  <a:tcPr anchor="ctr">
                    <a:solidFill>
                      <a:schemeClr val="tx2">
                        <a:lumMod val="40000"/>
                        <a:lumOff val="60000"/>
                      </a:schemeClr>
                    </a:solidFill>
                  </a:tcPr>
                </a:tc>
                <a:tc>
                  <a:txBody>
                    <a:bodyPr/>
                    <a:lstStyle/>
                    <a:p>
                      <a:pPr algn="ctr"/>
                      <a:r>
                        <a:rPr lang="en-US" sz="2000" dirty="0" smtClean="0"/>
                        <a:t>Aspects</a:t>
                      </a:r>
                      <a:endParaRPr lang="en-US" sz="2000" dirty="0"/>
                    </a:p>
                  </a:txBody>
                  <a:tcPr anchor="ctr">
                    <a:solidFill>
                      <a:schemeClr val="tx2">
                        <a:lumMod val="40000"/>
                        <a:lumOff val="60000"/>
                      </a:schemeClr>
                    </a:solidFill>
                  </a:tcPr>
                </a:tc>
                <a:tc>
                  <a:txBody>
                    <a:bodyPr/>
                    <a:lstStyle/>
                    <a:p>
                      <a:pPr algn="ctr"/>
                      <a:r>
                        <a:rPr lang="en-US" sz="2000" dirty="0" smtClean="0"/>
                        <a:t>DNA Computer</a:t>
                      </a:r>
                      <a:endParaRPr lang="en-US" sz="2000" dirty="0"/>
                    </a:p>
                  </a:txBody>
                  <a:tcPr anchor="ctr">
                    <a:solidFill>
                      <a:schemeClr val="tx2">
                        <a:lumMod val="40000"/>
                        <a:lumOff val="60000"/>
                      </a:schemeClr>
                    </a:solidFill>
                  </a:tcPr>
                </a:tc>
              </a:tr>
              <a:tr h="838200">
                <a:tc>
                  <a:txBody>
                    <a:bodyPr/>
                    <a:lstStyle/>
                    <a:p>
                      <a:pPr algn="ctr"/>
                      <a:r>
                        <a:rPr lang="en-US" dirty="0" smtClean="0"/>
                        <a:t>1</a:t>
                      </a:r>
                      <a:endParaRPr lang="en-US" b="1" dirty="0" smtClean="0"/>
                    </a:p>
                  </a:txBody>
                  <a:tcPr anchor="ctr"/>
                </a:tc>
                <a:tc>
                  <a:txBody>
                    <a:bodyPr/>
                    <a:lstStyle/>
                    <a:p>
                      <a:pPr algn="l"/>
                      <a:r>
                        <a:rPr lang="en-US" sz="1800" dirty="0" smtClean="0"/>
                        <a:t>Parallelism</a:t>
                      </a:r>
                      <a:endParaRPr lang="en-US" sz="1800" dirty="0"/>
                    </a:p>
                  </a:txBody>
                  <a:tcPr anchor="ct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Multiple parallel </a:t>
                      </a:r>
                      <a:r>
                        <a:rPr lang="en-US" dirty="0" smtClean="0"/>
                        <a:t>processes on different strands in test tube</a:t>
                      </a:r>
                      <a:endParaRPr lang="en-US" dirty="0" smtClean="0"/>
                    </a:p>
                  </a:txBody>
                  <a:tcPr anchor="ctr"/>
                </a:tc>
              </a:tr>
              <a:tr h="838200">
                <a:tc>
                  <a:txBody>
                    <a:bodyPr/>
                    <a:lstStyle/>
                    <a:p>
                      <a:pPr algn="ctr"/>
                      <a:r>
                        <a:rPr lang="en-US" dirty="0" smtClean="0"/>
                        <a:t>2</a:t>
                      </a:r>
                      <a:endParaRPr lang="en-US" b="1" dirty="0"/>
                    </a:p>
                  </a:txBody>
                  <a:tcPr anchor="ctr"/>
                </a:tc>
                <a:tc>
                  <a:txBody>
                    <a:bodyPr/>
                    <a:lstStyle/>
                    <a:p>
                      <a:pPr algn="l"/>
                      <a:r>
                        <a:rPr lang="en-US" dirty="0" smtClean="0"/>
                        <a:t>Memory capacity</a:t>
                      </a:r>
                      <a:endParaRPr lang="en-US" dirty="0"/>
                    </a:p>
                  </a:txBody>
                  <a:tcPr anchor="ctr"/>
                </a:tc>
                <a:tc>
                  <a:txBody>
                    <a:bodyPr/>
                    <a:lstStyle/>
                    <a:p>
                      <a:pPr algn="l"/>
                      <a:r>
                        <a:rPr lang="en-US" dirty="0" smtClean="0"/>
                        <a:t>1 bit/ cubic </a:t>
                      </a:r>
                      <a:r>
                        <a:rPr lang="en-US" smtClean="0"/>
                        <a:t>nanometer;</a:t>
                      </a:r>
                    </a:p>
                    <a:p>
                      <a:pPr algn="l"/>
                      <a:r>
                        <a:rPr lang="en-US" smtClean="0"/>
                        <a:t> </a:t>
                      </a:r>
                      <a:r>
                        <a:rPr lang="en-US" dirty="0" smtClean="0"/>
                        <a:t>videotapes</a:t>
                      </a:r>
                      <a:r>
                        <a:rPr lang="en-US" baseline="0" dirty="0" smtClean="0"/>
                        <a:t> store 1 bit in 10</a:t>
                      </a:r>
                      <a:r>
                        <a:rPr lang="en-US" baseline="30000" dirty="0" smtClean="0"/>
                        <a:t>12</a:t>
                      </a:r>
                      <a:r>
                        <a:rPr lang="en-US" baseline="0" dirty="0" smtClean="0"/>
                        <a:t> cubic nanometer</a:t>
                      </a:r>
                      <a:endParaRPr lang="en-US" dirty="0"/>
                    </a:p>
                  </a:txBody>
                  <a:tcPr anchor="ctr"/>
                </a:tc>
              </a:tr>
              <a:tr h="609600">
                <a:tc>
                  <a:txBody>
                    <a:bodyPr/>
                    <a:lstStyle/>
                    <a:p>
                      <a:pPr algn="ctr"/>
                      <a:r>
                        <a:rPr lang="en-US" dirty="0" smtClean="0"/>
                        <a:t>3</a:t>
                      </a:r>
                      <a:endParaRPr lang="en-US" b="1" dirty="0"/>
                    </a:p>
                  </a:txBody>
                  <a:tcPr anchor="ctr"/>
                </a:tc>
                <a:tc>
                  <a:txBody>
                    <a:bodyPr/>
                    <a:lstStyle/>
                    <a:p>
                      <a:pPr algn="l"/>
                      <a:r>
                        <a:rPr lang="en-US" dirty="0" smtClean="0"/>
                        <a:t>Power</a:t>
                      </a:r>
                      <a:r>
                        <a:rPr lang="en-US" baseline="0" dirty="0" smtClean="0"/>
                        <a:t> Dissipation</a:t>
                      </a:r>
                      <a:endParaRPr lang="en-US" dirty="0"/>
                    </a:p>
                  </a:txBody>
                  <a:tcPr anchor="ctr"/>
                </a:tc>
                <a:tc>
                  <a:txBody>
                    <a:bodyPr/>
                    <a:lstStyle/>
                    <a:p>
                      <a:pPr algn="l"/>
                      <a:r>
                        <a:rPr lang="en-US" dirty="0" smtClean="0"/>
                        <a:t>Low Power Dissipation</a:t>
                      </a:r>
                      <a:endParaRPr lang="en-US" dirty="0"/>
                    </a:p>
                  </a:txBody>
                  <a:tcPr anchor="ctr"/>
                </a:tc>
              </a:tr>
              <a:tr h="609600">
                <a:tc>
                  <a:txBody>
                    <a:bodyPr/>
                    <a:lstStyle/>
                    <a:p>
                      <a:pPr algn="ctr"/>
                      <a:r>
                        <a:rPr lang="en-US" dirty="0" smtClean="0"/>
                        <a:t>4</a:t>
                      </a:r>
                      <a:endParaRPr lang="en-US" b="1" dirty="0"/>
                    </a:p>
                  </a:txBody>
                  <a:tcPr anchor="ctr"/>
                </a:tc>
                <a:tc>
                  <a:txBody>
                    <a:bodyPr/>
                    <a:lstStyle/>
                    <a:p>
                      <a:pPr algn="l"/>
                      <a:r>
                        <a:rPr lang="en-US" dirty="0" smtClean="0"/>
                        <a:t>Solving Problems</a:t>
                      </a:r>
                      <a:endParaRPr lang="en-US" dirty="0"/>
                    </a:p>
                  </a:txBody>
                  <a:tcPr anchor="ctr"/>
                </a:tc>
                <a:tc>
                  <a:txBody>
                    <a:bodyPr/>
                    <a:lstStyle/>
                    <a:p>
                      <a:pPr algn="l"/>
                      <a:r>
                        <a:rPr lang="en-US" dirty="0" smtClean="0"/>
                        <a:t>Suitable for Combinatorial Problems</a:t>
                      </a:r>
                      <a:endParaRPr lang="en-US" dirty="0"/>
                    </a:p>
                  </a:txBody>
                  <a:tcPr anchor="ctr"/>
                </a:tc>
              </a:tr>
            </a:tbl>
          </a:graphicData>
        </a:graphic>
      </p:graphicFrame>
    </p:spTree>
    <p:extLst>
      <p:ext uri="{BB962C8B-B14F-4D97-AF65-F5344CB8AC3E}">
        <p14:creationId xmlns:p14="http://schemas.microsoft.com/office/powerpoint/2010/main" val="286475274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664797"/>
          </a:xfrm>
        </p:spPr>
        <p:txBody>
          <a:bodyPr/>
          <a:lstStyle/>
          <a:p>
            <a:pPr algn="ctr"/>
            <a:r>
              <a:rPr lang="en-US" dirty="0" smtClean="0"/>
              <a:t>Drawbacks of DNA Computing</a:t>
            </a:r>
            <a:endParaRPr lang="en-US" dirty="0"/>
          </a:p>
        </p:txBody>
      </p:sp>
      <p:sp>
        <p:nvSpPr>
          <p:cNvPr id="3" name="Content Placeholder 2"/>
          <p:cNvSpPr>
            <a:spLocks noGrp="1"/>
          </p:cNvSpPr>
          <p:nvPr>
            <p:ph idx="1"/>
          </p:nvPr>
        </p:nvSpPr>
        <p:spPr>
          <a:xfrm>
            <a:off x="76200" y="664797"/>
            <a:ext cx="8991600" cy="3226635"/>
          </a:xfrm>
        </p:spPr>
        <p:txBody>
          <a:bodyPr/>
          <a:lstStyle/>
          <a:p>
            <a:pPr marL="0" indent="0">
              <a:buNone/>
            </a:pPr>
            <a:endParaRPr lang="en-US" dirty="0" smtClean="0"/>
          </a:p>
          <a:p>
            <a:pPr marL="0" indent="0">
              <a:buNone/>
            </a:pPr>
            <a:endParaRPr lang="en-US" dirty="0" smtClean="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a:p>
            <a:pPr marL="0" indent="0">
              <a:buNone/>
            </a:pPr>
            <a:endParaRPr lang="en-US" dirty="0" smtClean="0"/>
          </a:p>
          <a:p>
            <a:endParaRPr lang="en-US" dirty="0"/>
          </a:p>
          <a:p>
            <a:endParaRPr lang="en-US" dirty="0" smtClean="0"/>
          </a:p>
          <a:p>
            <a:pPr marL="0" indent="0">
              <a:buNone/>
            </a:pPr>
            <a:r>
              <a:rPr lang="en-US" sz="2400" dirty="0" smtClean="0"/>
              <a:t>     </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14417438"/>
              </p:ext>
            </p:extLst>
          </p:nvPr>
        </p:nvGraphicFramePr>
        <p:xfrm>
          <a:off x="762000" y="1295400"/>
          <a:ext cx="8001000" cy="4038599"/>
        </p:xfrm>
        <a:graphic>
          <a:graphicData uri="http://schemas.openxmlformats.org/drawingml/2006/table">
            <a:tbl>
              <a:tblPr firstRow="1" bandRow="1">
                <a:tableStyleId>{8A107856-5554-42FB-B03E-39F5DBC370BA}</a:tableStyleId>
              </a:tblPr>
              <a:tblGrid>
                <a:gridCol w="986425"/>
                <a:gridCol w="2137775"/>
                <a:gridCol w="4876800"/>
              </a:tblGrid>
              <a:tr h="793506">
                <a:tc>
                  <a:txBody>
                    <a:bodyPr/>
                    <a:lstStyle/>
                    <a:p>
                      <a:pPr algn="ctr"/>
                      <a:r>
                        <a:rPr lang="en-US" sz="2000" dirty="0" smtClean="0"/>
                        <a:t>S</a:t>
                      </a:r>
                      <a:r>
                        <a:rPr lang="en-US" sz="2000" baseline="0" dirty="0" smtClean="0"/>
                        <a:t> </a:t>
                      </a:r>
                      <a:r>
                        <a:rPr lang="en-US" sz="2000" dirty="0" smtClean="0"/>
                        <a:t>No.</a:t>
                      </a:r>
                      <a:endParaRPr lang="en-US" sz="2000" dirty="0"/>
                    </a:p>
                  </a:txBody>
                  <a:tcPr anchor="ctr">
                    <a:solidFill>
                      <a:schemeClr val="tx2">
                        <a:lumMod val="40000"/>
                        <a:lumOff val="60000"/>
                      </a:schemeClr>
                    </a:solidFill>
                  </a:tcPr>
                </a:tc>
                <a:tc>
                  <a:txBody>
                    <a:bodyPr/>
                    <a:lstStyle/>
                    <a:p>
                      <a:pPr algn="ctr"/>
                      <a:r>
                        <a:rPr lang="en-US" sz="2000" dirty="0" smtClean="0"/>
                        <a:t>Aspects</a:t>
                      </a:r>
                      <a:endParaRPr lang="en-US" sz="2000" dirty="0"/>
                    </a:p>
                  </a:txBody>
                  <a:tcPr anchor="ctr">
                    <a:solidFill>
                      <a:schemeClr val="tx2">
                        <a:lumMod val="40000"/>
                        <a:lumOff val="60000"/>
                      </a:schemeClr>
                    </a:solidFill>
                  </a:tcPr>
                </a:tc>
                <a:tc>
                  <a:txBody>
                    <a:bodyPr/>
                    <a:lstStyle/>
                    <a:p>
                      <a:pPr algn="ctr"/>
                      <a:r>
                        <a:rPr lang="en-US" sz="2000" dirty="0" smtClean="0"/>
                        <a:t>DNA Computer</a:t>
                      </a:r>
                      <a:endParaRPr lang="en-US" sz="2000" dirty="0"/>
                    </a:p>
                  </a:txBody>
                  <a:tcPr anchor="ctr">
                    <a:solidFill>
                      <a:schemeClr val="tx2">
                        <a:lumMod val="40000"/>
                        <a:lumOff val="60000"/>
                      </a:schemeClr>
                    </a:solidFill>
                  </a:tcPr>
                </a:tc>
              </a:tr>
              <a:tr h="625868">
                <a:tc>
                  <a:txBody>
                    <a:bodyPr/>
                    <a:lstStyle/>
                    <a:p>
                      <a:pPr algn="ctr"/>
                      <a:r>
                        <a:rPr lang="en-US" dirty="0" smtClean="0"/>
                        <a:t>1</a:t>
                      </a:r>
                      <a:endParaRPr lang="en-US" b="1" dirty="0" smtClean="0"/>
                    </a:p>
                  </a:txBody>
                  <a:tcPr anchor="ctr"/>
                </a:tc>
                <a:tc>
                  <a:txBody>
                    <a:bodyPr/>
                    <a:lstStyle/>
                    <a:p>
                      <a:pPr algn="l"/>
                      <a:r>
                        <a:rPr lang="en-US" sz="1800" smtClean="0"/>
                        <a:t>Speed</a:t>
                      </a:r>
                      <a:endParaRPr lang="en-US" sz="1800" dirty="0"/>
                    </a:p>
                  </a:txBody>
                  <a:tcPr anchor="ct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Occasionally slow and laborious</a:t>
                      </a:r>
                    </a:p>
                  </a:txBody>
                  <a:tcPr anchor="ctr"/>
                </a:tc>
              </a:tr>
              <a:tr h="751433">
                <a:tc>
                  <a:txBody>
                    <a:bodyPr/>
                    <a:lstStyle/>
                    <a:p>
                      <a:pPr algn="ctr"/>
                      <a:r>
                        <a:rPr lang="en-US" dirty="0" smtClean="0"/>
                        <a:t>2</a:t>
                      </a:r>
                      <a:endParaRPr lang="en-US" b="1" dirty="0"/>
                    </a:p>
                  </a:txBody>
                  <a:tcPr anchor="ctr"/>
                </a:tc>
                <a:tc>
                  <a:txBody>
                    <a:bodyPr/>
                    <a:lstStyle/>
                    <a:p>
                      <a:pPr algn="l"/>
                      <a:r>
                        <a:rPr lang="en-US" dirty="0" smtClean="0"/>
                        <a:t>Hydrolysis</a:t>
                      </a:r>
                      <a:endParaRPr lang="en-US" dirty="0"/>
                    </a:p>
                  </a:txBody>
                  <a:tcPr anchor="ctr"/>
                </a:tc>
                <a:tc>
                  <a:txBody>
                    <a:bodyPr/>
                    <a:lstStyle/>
                    <a:p>
                      <a:pPr algn="l"/>
                      <a:r>
                        <a:rPr lang="en-US" dirty="0" smtClean="0"/>
                        <a:t>DNA molecules can fracture</a:t>
                      </a:r>
                      <a:endParaRPr lang="en-US" dirty="0"/>
                    </a:p>
                  </a:txBody>
                  <a:tcPr anchor="ctr"/>
                </a:tc>
              </a:tr>
              <a:tr h="769091">
                <a:tc>
                  <a:txBody>
                    <a:bodyPr/>
                    <a:lstStyle/>
                    <a:p>
                      <a:pPr algn="ctr"/>
                      <a:r>
                        <a:rPr lang="en-US" dirty="0" smtClean="0"/>
                        <a:t>3</a:t>
                      </a:r>
                      <a:endParaRPr lang="en-US" b="1" dirty="0"/>
                    </a:p>
                  </a:txBody>
                  <a:tcPr anchor="ctr"/>
                </a:tc>
                <a:tc>
                  <a:txBody>
                    <a:bodyPr/>
                    <a:lstStyle/>
                    <a:p>
                      <a:pPr algn="l"/>
                      <a:r>
                        <a:rPr lang="en-US" dirty="0" smtClean="0"/>
                        <a:t>Information Transmission</a:t>
                      </a:r>
                      <a:endParaRPr lang="en-US" dirty="0"/>
                    </a:p>
                  </a:txBody>
                  <a:tcPr anchor="ctr"/>
                </a:tc>
                <a:tc>
                  <a:txBody>
                    <a:bodyPr/>
                    <a:lstStyle/>
                    <a:p>
                      <a:pPr algn="l"/>
                      <a:r>
                        <a:rPr lang="en-US" dirty="0" smtClean="0"/>
                        <a:t>Cannot transfer information from one process to another</a:t>
                      </a:r>
                      <a:endParaRPr lang="en-US" dirty="0"/>
                    </a:p>
                  </a:txBody>
                  <a:tcPr anchor="ctr"/>
                </a:tc>
              </a:tr>
              <a:tr h="1098701">
                <a:tc>
                  <a:txBody>
                    <a:bodyPr/>
                    <a:lstStyle/>
                    <a:p>
                      <a:pPr algn="ctr"/>
                      <a:r>
                        <a:rPr lang="en-US" dirty="0" smtClean="0"/>
                        <a:t>4</a:t>
                      </a:r>
                      <a:endParaRPr lang="en-US" b="1" dirty="0"/>
                    </a:p>
                  </a:txBody>
                  <a:tcPr anchor="ctr"/>
                </a:tc>
                <a:tc>
                  <a:txBody>
                    <a:bodyPr/>
                    <a:lstStyle/>
                    <a:p>
                      <a:pPr algn="l"/>
                      <a:r>
                        <a:rPr lang="en-US" dirty="0" smtClean="0"/>
                        <a:t>Errors</a:t>
                      </a:r>
                      <a:endParaRPr lang="en-US" dirty="0"/>
                    </a:p>
                  </a:txBody>
                  <a:tcPr anchor="ctr"/>
                </a:tc>
                <a:tc>
                  <a:txBody>
                    <a:bodyPr/>
                    <a:lstStyle/>
                    <a:p>
                      <a:pPr marL="342900" indent="-342900" algn="l">
                        <a:buFont typeface="+mj-lt"/>
                        <a:buAutoNum type="arabicPeriod"/>
                      </a:pPr>
                      <a:r>
                        <a:rPr lang="en-US" dirty="0" smtClean="0"/>
                        <a:t>Annealing Errors</a:t>
                      </a:r>
                    </a:p>
                    <a:p>
                      <a:pPr marL="342900" indent="-342900" algn="l">
                        <a:buFont typeface="+mj-lt"/>
                        <a:buAutoNum type="arabicPeriod"/>
                      </a:pPr>
                      <a:r>
                        <a:rPr lang="en-US" dirty="0" smtClean="0"/>
                        <a:t>Errors</a:t>
                      </a:r>
                      <a:r>
                        <a:rPr lang="en-US" baseline="0" dirty="0" smtClean="0"/>
                        <a:t> in PCR</a:t>
                      </a:r>
                    </a:p>
                    <a:p>
                      <a:pPr marL="342900" indent="-342900" algn="l">
                        <a:buFont typeface="+mj-lt"/>
                        <a:buAutoNum type="arabicPeriod"/>
                      </a:pPr>
                      <a:r>
                        <a:rPr lang="en-US" baseline="0" dirty="0" smtClean="0"/>
                        <a:t>Errors in Affinity Separation</a:t>
                      </a:r>
                      <a:endParaRPr lang="en-US" dirty="0"/>
                    </a:p>
                  </a:txBody>
                  <a:tcPr anchor="ctr"/>
                </a:tc>
              </a:tr>
            </a:tbl>
          </a:graphicData>
        </a:graphic>
      </p:graphicFrame>
    </p:spTree>
    <p:extLst>
      <p:ext uri="{BB962C8B-B14F-4D97-AF65-F5344CB8AC3E}">
        <p14:creationId xmlns:p14="http://schemas.microsoft.com/office/powerpoint/2010/main" val="367451146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Annealing Errors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1665241"/>
              </p:ext>
            </p:extLst>
          </p:nvPr>
        </p:nvGraphicFramePr>
        <p:xfrm>
          <a:off x="345743" y="1143000"/>
          <a:ext cx="8382000" cy="4668520"/>
        </p:xfrm>
        <a:graphic>
          <a:graphicData uri="http://schemas.openxmlformats.org/drawingml/2006/table">
            <a:tbl>
              <a:tblPr firstRow="1" bandRow="1">
                <a:tableStyleId>{21E4AEA4-8DFA-4A89-87EB-49C32662AFE0}</a:tableStyleId>
              </a:tblPr>
              <a:tblGrid>
                <a:gridCol w="4191000"/>
                <a:gridCol w="4191000"/>
              </a:tblGrid>
              <a:tr h="370840">
                <a:tc>
                  <a:txBody>
                    <a:bodyPr/>
                    <a:lstStyle/>
                    <a:p>
                      <a:r>
                        <a:rPr lang="en-US" dirty="0" smtClean="0"/>
                        <a:t>                Bubble Match  Error</a:t>
                      </a:r>
                      <a:endParaRPr lang="en-US" dirty="0"/>
                    </a:p>
                  </a:txBody>
                  <a:tcPr/>
                </a:tc>
                <a:tc>
                  <a:txBody>
                    <a:bodyPr/>
                    <a:lstStyle/>
                    <a:p>
                      <a:r>
                        <a:rPr lang="en-US" dirty="0" smtClean="0"/>
                        <a:t>                 Cross Matching Error</a:t>
                      </a:r>
                      <a:endParaRPr lang="en-US" dirty="0"/>
                    </a:p>
                  </a:txBody>
                  <a:tcPr/>
                </a:tc>
              </a:tr>
              <a:tr h="370840">
                <a:tc>
                  <a:txBody>
                    <a:bodyPr/>
                    <a:lstStyle/>
                    <a:p>
                      <a:pPr algn="just"/>
                      <a:r>
                        <a:rPr lang="en-US" dirty="0" smtClean="0"/>
                        <a:t>Two strands of different length match</a:t>
                      </a:r>
                      <a:r>
                        <a:rPr lang="en-US" baseline="0" dirty="0" smtClean="0"/>
                        <a:t> : The longer strand tends to link to the other only for the tails creating a bubble in the central part</a:t>
                      </a:r>
                      <a:endParaRPr lang="en-US" dirty="0"/>
                    </a:p>
                  </a:txBody>
                  <a:tcPr/>
                </a:tc>
                <a:tc>
                  <a:txBody>
                    <a:bodyPr/>
                    <a:lstStyle/>
                    <a:p>
                      <a:pPr algn="just"/>
                      <a:r>
                        <a:rPr lang="en-US" dirty="0" smtClean="0"/>
                        <a:t>Two double strands are</a:t>
                      </a:r>
                      <a:r>
                        <a:rPr lang="en-US" baseline="0" dirty="0" smtClean="0"/>
                        <a:t> crossed to form two double helixes. The presence of such mismatch is difficult to detect.</a:t>
                      </a:r>
                      <a:endParaRPr lang="en-US" dirty="0"/>
                    </a:p>
                  </a:txBody>
                  <a:tcPr/>
                </a:tc>
              </a:tr>
              <a:tr h="370840">
                <a:tc>
                  <a: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txBody>
                  <a:tcPr/>
                </a:tc>
                <a:tc>
                  <a:txBody>
                    <a:bodyPr/>
                    <a:lstStyle/>
                    <a:p>
                      <a:endParaRPr lang="en-US" dirty="0"/>
                    </a:p>
                  </a:txBody>
                  <a:tcPr/>
                </a:tc>
              </a:tr>
            </a:tbl>
          </a:graphicData>
        </a:graphic>
      </p:graphicFrame>
      <p:pic>
        <p:nvPicPr>
          <p:cNvPr id="5" name="Picture 4"/>
          <p:cNvPicPr>
            <a:picLocks noChangeAspect="1"/>
          </p:cNvPicPr>
          <p:nvPr/>
        </p:nvPicPr>
        <p:blipFill>
          <a:blip r:embed="rId3"/>
          <a:stretch>
            <a:fillRect/>
          </a:stretch>
        </p:blipFill>
        <p:spPr>
          <a:xfrm>
            <a:off x="609600" y="2971800"/>
            <a:ext cx="3582177" cy="2590800"/>
          </a:xfrm>
          <a:prstGeom prst="rect">
            <a:avLst/>
          </a:prstGeom>
        </p:spPr>
      </p:pic>
      <p:pic>
        <p:nvPicPr>
          <p:cNvPr id="6" name="Picture 5"/>
          <p:cNvPicPr>
            <a:picLocks noChangeAspect="1"/>
          </p:cNvPicPr>
          <p:nvPr/>
        </p:nvPicPr>
        <p:blipFill>
          <a:blip r:embed="rId4"/>
          <a:stretch>
            <a:fillRect/>
          </a:stretch>
        </p:blipFill>
        <p:spPr>
          <a:xfrm>
            <a:off x="4876800" y="2952466"/>
            <a:ext cx="3463684" cy="2610134"/>
          </a:xfrm>
          <a:prstGeom prst="rect">
            <a:avLst/>
          </a:prstGeom>
        </p:spPr>
      </p:pic>
    </p:spTree>
    <p:extLst>
      <p:ext uri="{BB962C8B-B14F-4D97-AF65-F5344CB8AC3E}">
        <p14:creationId xmlns:p14="http://schemas.microsoft.com/office/powerpoint/2010/main" val="1012811408"/>
      </p:ext>
    </p:extLst>
  </p:cSld>
  <p:clrMapOvr>
    <a:overrideClrMapping bg1="lt1" tx1="dk1" bg2="lt2" tx2="dk2" accent1="accent1" accent2="accent2" accent3="accent3" accent4="accent4" accent5="accent5" accent6="accent6" hlink="hlink" folHlink="folHlink"/>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Errors in PCR</a:t>
            </a:r>
            <a:endParaRPr lang="en-US" dirty="0"/>
          </a:p>
        </p:txBody>
      </p:sp>
      <p:sp>
        <p:nvSpPr>
          <p:cNvPr id="3" name="Content Placeholder 2"/>
          <p:cNvSpPr>
            <a:spLocks noGrp="1"/>
          </p:cNvSpPr>
          <p:nvPr>
            <p:ph idx="1"/>
          </p:nvPr>
        </p:nvSpPr>
        <p:spPr>
          <a:xfrm>
            <a:off x="114300" y="1295400"/>
            <a:ext cx="8915400" cy="3939540"/>
          </a:xfrm>
        </p:spPr>
        <p:txBody>
          <a:bodyPr/>
          <a:lstStyle/>
          <a:p>
            <a:pPr algn="just"/>
            <a:r>
              <a:rPr lang="en-US" dirty="0" smtClean="0"/>
              <a:t>Error by Polymerase enzymes while making copies of DNA strands</a:t>
            </a:r>
          </a:p>
          <a:p>
            <a:pPr algn="just"/>
            <a:endParaRPr lang="en-US" dirty="0"/>
          </a:p>
          <a:p>
            <a:pPr algn="just"/>
            <a:r>
              <a:rPr lang="en-US" dirty="0" err="1" smtClean="0"/>
              <a:t>Misincorporation</a:t>
            </a:r>
            <a:r>
              <a:rPr lang="en-US" dirty="0" smtClean="0"/>
              <a:t> Errors : Polymerase makes wrong base pairings when assembling a DNA strand</a:t>
            </a:r>
          </a:p>
          <a:p>
            <a:pPr marL="0" indent="0" algn="just">
              <a:buNone/>
            </a:pPr>
            <a:endParaRPr lang="en-US" dirty="0" smtClean="0"/>
          </a:p>
          <a:p>
            <a:pPr algn="just"/>
            <a:r>
              <a:rPr lang="en-US" dirty="0" smtClean="0"/>
              <a:t>Templates interact with one another when the volume of template is high</a:t>
            </a:r>
            <a:endParaRPr lang="en-US" dirty="0"/>
          </a:p>
        </p:txBody>
      </p:sp>
    </p:spTree>
    <p:extLst>
      <p:ext uri="{BB962C8B-B14F-4D97-AF65-F5344CB8AC3E}">
        <p14:creationId xmlns:p14="http://schemas.microsoft.com/office/powerpoint/2010/main" val="455623470"/>
      </p:ext>
    </p:extLst>
  </p:cSld>
  <p:clrMapOvr>
    <a:overrideClrMapping bg1="lt1" tx1="dk1" bg2="lt2" tx2="dk2" accent1="accent1" accent2="accent2" accent3="accent3" accent4="accent4" accent5="accent5" accent6="accent6" hlink="hlink" folHlink="folHlink"/>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230188"/>
            <a:ext cx="8991600" cy="609398"/>
          </a:xfrm>
        </p:spPr>
        <p:txBody>
          <a:bodyPr/>
          <a:lstStyle/>
          <a:p>
            <a:r>
              <a:rPr lang="en-US" sz="4400" dirty="0" smtClean="0"/>
              <a:t>Errors in Affinity Separation (Purification)</a:t>
            </a:r>
            <a:endParaRPr lang="en-US" sz="4400" dirty="0"/>
          </a:p>
        </p:txBody>
      </p:sp>
      <p:sp>
        <p:nvSpPr>
          <p:cNvPr id="3" name="Content Placeholder 2"/>
          <p:cNvSpPr>
            <a:spLocks noGrp="1"/>
          </p:cNvSpPr>
          <p:nvPr>
            <p:ph idx="1"/>
          </p:nvPr>
        </p:nvSpPr>
        <p:spPr>
          <a:xfrm>
            <a:off x="150124" y="1371600"/>
            <a:ext cx="8765275" cy="4382738"/>
          </a:xfrm>
        </p:spPr>
        <p:txBody>
          <a:bodyPr/>
          <a:lstStyle/>
          <a:p>
            <a:pPr algn="just"/>
            <a:r>
              <a:rPr lang="en-US" dirty="0" smtClean="0"/>
              <a:t>Process does not filter the required strings or filters the unrequired strings</a:t>
            </a:r>
          </a:p>
          <a:p>
            <a:pPr algn="just"/>
            <a:endParaRPr lang="en-US" dirty="0"/>
          </a:p>
          <a:p>
            <a:pPr algn="just"/>
            <a:r>
              <a:rPr lang="en-US" dirty="0" smtClean="0"/>
              <a:t>Increase the survival probability by PCR, by keeping the volume constant</a:t>
            </a:r>
          </a:p>
          <a:p>
            <a:pPr algn="just"/>
            <a:endParaRPr lang="en-US" dirty="0"/>
          </a:p>
          <a:p>
            <a:pPr algn="just"/>
            <a:r>
              <a:rPr lang="en-US" dirty="0" smtClean="0"/>
              <a:t>Alteration of encoding scheme: Encode information twice thereby increasing no. of possible binding sites</a:t>
            </a:r>
            <a:endParaRPr lang="en-US" dirty="0"/>
          </a:p>
        </p:txBody>
      </p:sp>
    </p:spTree>
    <p:extLst>
      <p:ext uri="{BB962C8B-B14F-4D97-AF65-F5344CB8AC3E}">
        <p14:creationId xmlns:p14="http://schemas.microsoft.com/office/powerpoint/2010/main" val="1628958608"/>
      </p:ext>
    </p:extLst>
  </p:cSld>
  <p:clrMapOvr>
    <a:overrideClrMapping bg1="lt1" tx1="dk1" bg2="lt2" tx2="dk2" accent1="accent1" accent2="accent2" accent3="accent3" accent4="accent4" accent5="accent5" accent6="accent6" hlink="hlink" folHlink="folHlink"/>
  </p:clrMapOvr>
  <p:transition>
    <p:fade/>
  </p:transition>
</p:sld>
</file>

<file path=ppt/theme/theme1.xml><?xml version="1.0" encoding="utf-8"?>
<a:theme xmlns:a="http://schemas.openxmlformats.org/drawingml/2006/main" name="1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2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5.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6.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EEFD162-EDAF-40F1-8DE6-8C07E9AEC8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(White with blue bar design)</Template>
  <TotalTime>5683</TotalTime>
  <Words>427</Words>
  <Application>Microsoft Office PowerPoint</Application>
  <PresentationFormat>On-screen Show (4:3)</PresentationFormat>
  <Paragraphs>113</Paragraphs>
  <Slides>7</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7</vt:i4>
      </vt:variant>
    </vt:vector>
  </HeadingPairs>
  <TitlesOfParts>
    <vt:vector size="16" baseType="lpstr">
      <vt:lpstr>Arial</vt:lpstr>
      <vt:lpstr>Calibri</vt:lpstr>
      <vt:lpstr>Cambria Math</vt:lpstr>
      <vt:lpstr>Courier New</vt:lpstr>
      <vt:lpstr>Times New Roman</vt:lpstr>
      <vt:lpstr>Wingdings</vt:lpstr>
      <vt:lpstr>1_White with Blue Bar Segoe Template_TP10286789</vt:lpstr>
      <vt:lpstr>White with Courier font for code slides</vt:lpstr>
      <vt:lpstr>2_White with Blue Bar Segoe Template_TP10286789</vt:lpstr>
      <vt:lpstr>Comparison of DNA &amp; Conventional Computers</vt:lpstr>
      <vt:lpstr>Comparison</vt:lpstr>
      <vt:lpstr>Advantages of DNA Computing</vt:lpstr>
      <vt:lpstr>Drawbacks of DNA Computing</vt:lpstr>
      <vt:lpstr>Annealing Errors</vt:lpstr>
      <vt:lpstr>Errors in PCR</vt:lpstr>
      <vt:lpstr>Errors in Affinity Separation (Purification)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Akshata K</dc:creator>
  <cp:keywords/>
  <cp:lastModifiedBy>Mahe</cp:lastModifiedBy>
  <cp:revision>1133</cp:revision>
  <dcterms:created xsi:type="dcterms:W3CDTF">2016-05-11T06:01:51Z</dcterms:created>
  <dcterms:modified xsi:type="dcterms:W3CDTF">2017-08-21T07:24:37Z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TC102867899990</vt:lpwstr>
  </property>
</Properties>
</file>