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39"/>
  </p:notesMasterIdLst>
  <p:handoutMasterIdLst>
    <p:handoutMasterId r:id="rId40"/>
  </p:handoutMasterIdLst>
  <p:sldIdLst>
    <p:sldId id="389" r:id="rId5"/>
    <p:sldId id="427" r:id="rId6"/>
    <p:sldId id="420" r:id="rId7"/>
    <p:sldId id="440" r:id="rId8"/>
    <p:sldId id="441" r:id="rId9"/>
    <p:sldId id="443" r:id="rId10"/>
    <p:sldId id="442"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6" r:id="rId32"/>
    <p:sldId id="465" r:id="rId33"/>
    <p:sldId id="467" r:id="rId34"/>
    <p:sldId id="469" r:id="rId35"/>
    <p:sldId id="471" r:id="rId36"/>
    <p:sldId id="470" r:id="rId37"/>
    <p:sldId id="40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434" autoAdjust="0"/>
  </p:normalViewPr>
  <p:slideViewPr>
    <p:cSldViewPr>
      <p:cViewPr varScale="1">
        <p:scale>
          <a:sx n="70" d="100"/>
          <a:sy n="70" d="100"/>
        </p:scale>
        <p:origin x="12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2.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10/4/2017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10/4/2017 9:12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October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October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October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4 October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October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4 October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1.xml"/><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2.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4.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9.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0.xml"/><Relationship Id="rId5"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3.xml"/><Relationship Id="rId5" Type="http://schemas.openxmlformats.org/officeDocument/2006/relationships/image" Target="../media/image1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5.xml"/><Relationship Id="rId5" Type="http://schemas.openxmlformats.org/officeDocument/2006/relationships/image" Target="../media/image18.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9.xml"/><Relationship Id="rId5" Type="http://schemas.openxmlformats.org/officeDocument/2006/relationships/image" Target="../media/image2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0.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1.xml"/><Relationship Id="rId5" Type="http://schemas.openxmlformats.org/officeDocument/2006/relationships/image" Target="../media/image2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Cellular Automata</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8 possible neighborhood-states (1-D)</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1143000" y="1981200"/>
            <a:ext cx="7075984" cy="2209800"/>
          </a:xfrm>
          <a:prstGeom prst="rect">
            <a:avLst/>
          </a:prstGeom>
        </p:spPr>
      </p:pic>
    </p:spTree>
    <p:extLst>
      <p:ext uri="{BB962C8B-B14F-4D97-AF65-F5344CB8AC3E}">
        <p14:creationId xmlns:p14="http://schemas.microsoft.com/office/powerpoint/2010/main" val="35636834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Neighborhood of a cell</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1600200" y="1830086"/>
            <a:ext cx="5681663" cy="1628775"/>
          </a:xfrm>
          <a:prstGeom prst="rect">
            <a:avLst/>
          </a:prstGeom>
        </p:spPr>
      </p:pic>
    </p:spTree>
    <p:extLst>
      <p:ext uri="{BB962C8B-B14F-4D97-AF65-F5344CB8AC3E}">
        <p14:creationId xmlns:p14="http://schemas.microsoft.com/office/powerpoint/2010/main" val="10288304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228600" y="1375202"/>
            <a:ext cx="6395519" cy="1166356"/>
          </a:xfrm>
          <a:prstGeom prst="rect">
            <a:avLst/>
          </a:prstGeom>
        </p:spPr>
      </p:pic>
    </p:spTree>
    <p:extLst>
      <p:ext uri="{BB962C8B-B14F-4D97-AF65-F5344CB8AC3E}">
        <p14:creationId xmlns:p14="http://schemas.microsoft.com/office/powerpoint/2010/main" val="40648116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 : Example</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990600" y="1339548"/>
            <a:ext cx="6531777" cy="1022652"/>
          </a:xfrm>
          <a:prstGeom prst="rect">
            <a:avLst/>
          </a:prstGeom>
        </p:spPr>
      </p:pic>
    </p:spTree>
    <p:extLst>
      <p:ext uri="{BB962C8B-B14F-4D97-AF65-F5344CB8AC3E}">
        <p14:creationId xmlns:p14="http://schemas.microsoft.com/office/powerpoint/2010/main" val="273758787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 : Example</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990600" y="1339548"/>
            <a:ext cx="6531777" cy="1022652"/>
          </a:xfrm>
          <a:prstGeom prst="rect">
            <a:avLst/>
          </a:prstGeom>
        </p:spPr>
      </p:pic>
      <p:pic>
        <p:nvPicPr>
          <p:cNvPr id="7" name="Picture 6"/>
          <p:cNvPicPr>
            <a:picLocks noChangeAspect="1"/>
          </p:cNvPicPr>
          <p:nvPr/>
        </p:nvPicPr>
        <p:blipFill>
          <a:blip r:embed="rId6"/>
          <a:stretch>
            <a:fillRect/>
          </a:stretch>
        </p:blipFill>
        <p:spPr>
          <a:xfrm>
            <a:off x="990600" y="2590800"/>
            <a:ext cx="4008815" cy="3021842"/>
          </a:xfrm>
          <a:prstGeom prst="rect">
            <a:avLst/>
          </a:prstGeom>
        </p:spPr>
      </p:pic>
      <p:pic>
        <p:nvPicPr>
          <p:cNvPr id="8" name="Picture 7"/>
          <p:cNvPicPr>
            <a:picLocks noChangeAspect="1"/>
          </p:cNvPicPr>
          <p:nvPr/>
        </p:nvPicPr>
        <p:blipFill>
          <a:blip r:embed="rId7"/>
          <a:stretch>
            <a:fillRect/>
          </a:stretch>
        </p:blipFill>
        <p:spPr>
          <a:xfrm>
            <a:off x="4962525" y="3127652"/>
            <a:ext cx="4181475" cy="666750"/>
          </a:xfrm>
          <a:prstGeom prst="rect">
            <a:avLst/>
          </a:prstGeom>
        </p:spPr>
      </p:pic>
    </p:spTree>
    <p:extLst>
      <p:ext uri="{BB962C8B-B14F-4D97-AF65-F5344CB8AC3E}">
        <p14:creationId xmlns:p14="http://schemas.microsoft.com/office/powerpoint/2010/main" val="41844799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Graphical Representation</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990600" y="1339548"/>
            <a:ext cx="6531777" cy="1022652"/>
          </a:xfrm>
          <a:prstGeom prst="rect">
            <a:avLst/>
          </a:prstGeom>
        </p:spPr>
      </p:pic>
      <p:pic>
        <p:nvPicPr>
          <p:cNvPr id="4" name="Picture 3"/>
          <p:cNvPicPr>
            <a:picLocks noChangeAspect="1"/>
          </p:cNvPicPr>
          <p:nvPr/>
        </p:nvPicPr>
        <p:blipFill>
          <a:blip r:embed="rId6"/>
          <a:stretch>
            <a:fillRect/>
          </a:stretch>
        </p:blipFill>
        <p:spPr>
          <a:xfrm>
            <a:off x="897460" y="2362200"/>
            <a:ext cx="7301312" cy="3376612"/>
          </a:xfrm>
          <a:prstGeom prst="rect">
            <a:avLst/>
          </a:prstGeom>
        </p:spPr>
      </p:pic>
    </p:spTree>
    <p:extLst>
      <p:ext uri="{BB962C8B-B14F-4D97-AF65-F5344CB8AC3E}">
        <p14:creationId xmlns:p14="http://schemas.microsoft.com/office/powerpoint/2010/main" val="333285519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472744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dirty="0" smtClean="0"/>
              <a:t>What is the total number of rules possible for r = 1 and k = 2 ???</a:t>
            </a:r>
          </a:p>
          <a:p>
            <a:pPr algn="just">
              <a:lnSpc>
                <a:spcPct val="150000"/>
              </a:lnSpc>
              <a:buFont typeface="Arial" panose="020B0604020202020204" pitchFamily="34" charset="0"/>
              <a:buChar char="•"/>
            </a:pPr>
            <a:r>
              <a:rPr lang="en-US" dirty="0" smtClean="0"/>
              <a:t>Wolfram described it as Elementary Cellular Automata</a:t>
            </a:r>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386145174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 : Example</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838200" y="1022105"/>
            <a:ext cx="6531777" cy="1022652"/>
          </a:xfrm>
          <a:prstGeom prst="rect">
            <a:avLst/>
          </a:prstGeom>
        </p:spPr>
      </p:pic>
      <p:pic>
        <p:nvPicPr>
          <p:cNvPr id="7" name="Picture 6"/>
          <p:cNvPicPr>
            <a:picLocks noChangeAspect="1"/>
          </p:cNvPicPr>
          <p:nvPr/>
        </p:nvPicPr>
        <p:blipFill>
          <a:blip r:embed="rId6"/>
          <a:stretch>
            <a:fillRect/>
          </a:stretch>
        </p:blipFill>
        <p:spPr>
          <a:xfrm>
            <a:off x="862084" y="1950106"/>
            <a:ext cx="4008815" cy="3021842"/>
          </a:xfrm>
          <a:prstGeom prst="rect">
            <a:avLst/>
          </a:prstGeom>
        </p:spPr>
      </p:pic>
      <p:pic>
        <p:nvPicPr>
          <p:cNvPr id="8" name="Picture 7"/>
          <p:cNvPicPr>
            <a:picLocks noChangeAspect="1"/>
          </p:cNvPicPr>
          <p:nvPr/>
        </p:nvPicPr>
        <p:blipFill>
          <a:blip r:embed="rId7"/>
          <a:stretch>
            <a:fillRect/>
          </a:stretch>
        </p:blipFill>
        <p:spPr>
          <a:xfrm>
            <a:off x="4881739" y="2304692"/>
            <a:ext cx="4181475" cy="666750"/>
          </a:xfrm>
          <a:prstGeom prst="rect">
            <a:avLst/>
          </a:prstGeom>
        </p:spPr>
      </p:pic>
      <p:sp>
        <p:nvSpPr>
          <p:cNvPr id="4" name="TextBox 3"/>
          <p:cNvSpPr txBox="1"/>
          <p:nvPr/>
        </p:nvSpPr>
        <p:spPr>
          <a:xfrm>
            <a:off x="862084" y="5231883"/>
            <a:ext cx="6553200" cy="523220"/>
          </a:xfrm>
          <a:prstGeom prst="rect">
            <a:avLst/>
          </a:prstGeom>
          <a:noFill/>
        </p:spPr>
        <p:txBody>
          <a:bodyPr wrap="square" rtlCol="0">
            <a:spAutoFit/>
          </a:bodyPr>
          <a:lstStyle/>
          <a:p>
            <a:r>
              <a:rPr lang="en-US" sz="2800" dirty="0" err="1" smtClean="0"/>
              <a:t>Rulestring</a:t>
            </a:r>
            <a:r>
              <a:rPr lang="en-US" sz="2800" dirty="0" smtClean="0"/>
              <a:t> : 10010110  or Rule 150 </a:t>
            </a:r>
            <a:endParaRPr lang="en-US" sz="2800" dirty="0"/>
          </a:p>
        </p:txBody>
      </p:sp>
    </p:spTree>
    <p:extLst>
      <p:ext uri="{BB962C8B-B14F-4D97-AF65-F5344CB8AC3E}">
        <p14:creationId xmlns:p14="http://schemas.microsoft.com/office/powerpoint/2010/main" val="62831020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Transition Function : Rules</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9" name="Picture 8"/>
          <p:cNvPicPr>
            <a:picLocks noChangeAspect="1"/>
          </p:cNvPicPr>
          <p:nvPr/>
        </p:nvPicPr>
        <p:blipFill>
          <a:blip r:embed="rId5"/>
          <a:stretch>
            <a:fillRect/>
          </a:stretch>
        </p:blipFill>
        <p:spPr>
          <a:xfrm>
            <a:off x="990600" y="1143000"/>
            <a:ext cx="4848225" cy="1971675"/>
          </a:xfrm>
          <a:prstGeom prst="rect">
            <a:avLst/>
          </a:prstGeom>
        </p:spPr>
      </p:pic>
      <p:pic>
        <p:nvPicPr>
          <p:cNvPr id="10" name="Picture 9"/>
          <p:cNvPicPr>
            <a:picLocks noChangeAspect="1"/>
          </p:cNvPicPr>
          <p:nvPr/>
        </p:nvPicPr>
        <p:blipFill>
          <a:blip r:embed="rId6"/>
          <a:stretch>
            <a:fillRect/>
          </a:stretch>
        </p:blipFill>
        <p:spPr>
          <a:xfrm>
            <a:off x="990600" y="3227269"/>
            <a:ext cx="5019675" cy="1838325"/>
          </a:xfrm>
          <a:prstGeom prst="rect">
            <a:avLst/>
          </a:prstGeom>
        </p:spPr>
      </p:pic>
    </p:spTree>
    <p:extLst>
      <p:ext uri="{BB962C8B-B14F-4D97-AF65-F5344CB8AC3E}">
        <p14:creationId xmlns:p14="http://schemas.microsoft.com/office/powerpoint/2010/main" val="28003450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Cellular Automata</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704192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dirty="0" smtClean="0"/>
              <a:t>First-order Cellular Automata: state of the cell at time t+1 depends only on the state of its neighbors at previous time t</a:t>
            </a:r>
          </a:p>
          <a:p>
            <a:pPr algn="just">
              <a:lnSpc>
                <a:spcPct val="150000"/>
              </a:lnSpc>
              <a:buFont typeface="Arial" panose="020B0604020202020204" pitchFamily="34" charset="0"/>
              <a:buChar char="•"/>
            </a:pPr>
            <a:r>
              <a:rPr lang="en-US" dirty="0" smtClean="0"/>
              <a:t>Second-order Cellular Automata: </a:t>
            </a:r>
            <a:r>
              <a:rPr lang="en-US" dirty="0"/>
              <a:t>state of the cell at time t+1 depends </a:t>
            </a:r>
            <a:r>
              <a:rPr lang="en-US" dirty="0" smtClean="0"/>
              <a:t>on </a:t>
            </a:r>
            <a:r>
              <a:rPr lang="en-US" dirty="0"/>
              <a:t>the state of its neighbors at previous time </a:t>
            </a:r>
            <a:r>
              <a:rPr lang="en-US" dirty="0" smtClean="0"/>
              <a:t>t as well as t-1</a:t>
            </a:r>
            <a:endParaRPr lang="en-US" dirty="0"/>
          </a:p>
          <a:p>
            <a:pPr algn="just">
              <a:lnSpc>
                <a:spcPct val="150000"/>
              </a:lnSpc>
              <a:buFont typeface="Arial" panose="020B0604020202020204" pitchFamily="34" charset="0"/>
              <a:buChar char="•"/>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36267812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Cellular Automata</a:t>
            </a:r>
            <a:endParaRPr lang="en-US" sz="4000" dirty="0"/>
          </a:p>
        </p:txBody>
      </p:sp>
      <p:sp>
        <p:nvSpPr>
          <p:cNvPr id="3" name="Content Placeholder 3"/>
          <p:cNvSpPr txBox="1">
            <a:spLocks/>
          </p:cNvSpPr>
          <p:nvPr/>
        </p:nvSpPr>
        <p:spPr>
          <a:xfrm>
            <a:off x="212678" y="1143000"/>
            <a:ext cx="8778922" cy="488749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dirty="0"/>
              <a:t>Cellular automata may be viewed as computers, in which data </a:t>
            </a:r>
            <a:r>
              <a:rPr lang="en-US" sz="2800" dirty="0" smtClean="0"/>
              <a:t>represented by </a:t>
            </a:r>
            <a:r>
              <a:rPr lang="en-US" sz="2800" dirty="0"/>
              <a:t>initial configurations is processed by time evolution</a:t>
            </a:r>
            <a:r>
              <a:rPr lang="en-US" sz="2800" dirty="0" smtClean="0"/>
              <a:t>.</a:t>
            </a:r>
          </a:p>
          <a:p>
            <a:pPr algn="just">
              <a:lnSpc>
                <a:spcPct val="150000"/>
              </a:lnSpc>
            </a:pPr>
            <a:r>
              <a:rPr lang="en-US" sz="2800" dirty="0"/>
              <a:t>The lattice of cells, the set of allowable states, together with </a:t>
            </a:r>
            <a:r>
              <a:rPr lang="en-US" sz="2800" dirty="0" smtClean="0"/>
              <a:t>the transition </a:t>
            </a:r>
            <a:r>
              <a:rPr lang="en-US" sz="2800" dirty="0"/>
              <a:t>function is called a cellular automaton.</a:t>
            </a:r>
            <a:endParaRPr lang="en-US" sz="2800" dirty="0" smtClean="0"/>
          </a:p>
          <a:p>
            <a:pPr>
              <a:lnSpc>
                <a:spcPct val="150000"/>
              </a:lnSpc>
            </a:pPr>
            <a:endParaRPr lang="en-US" sz="2800" dirty="0" smtClean="0"/>
          </a:p>
          <a:p>
            <a:pPr>
              <a:lnSpc>
                <a:spcPct val="150000"/>
              </a:lnSpc>
            </a:pPr>
            <a:endParaRPr lang="en-US" dirty="0"/>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Cellular Automata</a:t>
            </a:r>
            <a:endParaRPr lang="en-US" sz="4200" dirty="0"/>
          </a:p>
        </p:txBody>
      </p:sp>
      <p:sp>
        <p:nvSpPr>
          <p:cNvPr id="3" name="Content Placeholder 2"/>
          <p:cNvSpPr>
            <a:spLocks noGrp="1"/>
          </p:cNvSpPr>
          <p:nvPr>
            <p:ph idx="1"/>
          </p:nvPr>
        </p:nvSpPr>
        <p:spPr>
          <a:xfrm>
            <a:off x="97240" y="1062251"/>
            <a:ext cx="8915400" cy="1575816"/>
          </a:xfrm>
        </p:spPr>
        <p:txBody>
          <a:bodyPr/>
          <a:lstStyle/>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6598730"/>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dirty="0" smtClean="0"/>
              <a:t>Total number of rules for r = 2 and k = 2 ???</a:t>
            </a:r>
          </a:p>
          <a:p>
            <a:pPr algn="just">
              <a:lnSpc>
                <a:spcPct val="150000"/>
              </a:lnSpc>
              <a:buFont typeface="Arial" panose="020B0604020202020204" pitchFamily="34" charset="0"/>
              <a:buChar char="•"/>
            </a:pPr>
            <a:r>
              <a:rPr lang="en-US" dirty="0" smtClean="0"/>
              <a:t>2</a:t>
            </a:r>
            <a:r>
              <a:rPr lang="en-US" baseline="30000" dirty="0" smtClean="0"/>
              <a:t>32</a:t>
            </a:r>
            <a:endParaRPr lang="en-US" dirty="0" smtClean="0"/>
          </a:p>
          <a:p>
            <a:pPr algn="just">
              <a:lnSpc>
                <a:spcPct val="150000"/>
              </a:lnSpc>
              <a:buFont typeface="Arial" panose="020B0604020202020204" pitchFamily="34" charset="0"/>
              <a:buChar char="•"/>
            </a:pPr>
            <a:r>
              <a:rPr lang="en-US" dirty="0" smtClean="0"/>
              <a:t>Total number of rules r = 1 and k = 3</a:t>
            </a:r>
          </a:p>
          <a:p>
            <a:pPr algn="just">
              <a:lnSpc>
                <a:spcPct val="150000"/>
              </a:lnSpc>
              <a:buFont typeface="Arial" panose="020B0604020202020204" pitchFamily="34" charset="0"/>
              <a:buChar char="•"/>
            </a:pPr>
            <a:r>
              <a:rPr lang="en-US" dirty="0" smtClean="0"/>
              <a:t>3 </a:t>
            </a:r>
            <a:r>
              <a:rPr lang="en-US" baseline="30000" dirty="0" smtClean="0"/>
              <a:t>27</a:t>
            </a:r>
            <a:endParaRPr lang="en-US" dirty="0" smtClean="0"/>
          </a:p>
          <a:p>
            <a:pPr algn="just">
              <a:lnSpc>
                <a:spcPct val="150000"/>
              </a:lnSpc>
              <a:buFont typeface="Arial" panose="020B0604020202020204" pitchFamily="34" charset="0"/>
              <a:buChar char="•"/>
            </a:pPr>
            <a:endParaRPr lang="en-US" dirty="0"/>
          </a:p>
          <a:p>
            <a:pPr algn="just">
              <a:lnSpc>
                <a:spcPct val="150000"/>
              </a:lnSpc>
              <a:buFont typeface="Arial" panose="020B0604020202020204" pitchFamily="34" charset="0"/>
              <a:buChar char="•"/>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18151535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Totalistic Rules</a:t>
            </a:r>
            <a:endParaRPr lang="en-US" sz="4200" dirty="0"/>
          </a:p>
        </p:txBody>
      </p:sp>
      <p:sp>
        <p:nvSpPr>
          <p:cNvPr id="3" name="Content Placeholder 2"/>
          <p:cNvSpPr>
            <a:spLocks noGrp="1"/>
          </p:cNvSpPr>
          <p:nvPr>
            <p:ph idx="1"/>
          </p:nvPr>
        </p:nvSpPr>
        <p:spPr>
          <a:xfrm>
            <a:off x="97240" y="1062251"/>
            <a:ext cx="8915400" cy="3053144"/>
          </a:xfrm>
        </p:spPr>
        <p:txBody>
          <a:bodyPr/>
          <a:lstStyle/>
          <a:p>
            <a:pPr algn="just">
              <a:lnSpc>
                <a:spcPct val="150000"/>
              </a:lnSpc>
            </a:pPr>
            <a:r>
              <a:rPr lang="en-US" dirty="0" smtClean="0"/>
              <a:t>This Class </a:t>
            </a:r>
            <a:r>
              <a:rPr lang="en-US" dirty="0"/>
              <a:t>of rules is defined by taking the local transition function as </a:t>
            </a:r>
            <a:r>
              <a:rPr lang="en-US" dirty="0" smtClean="0"/>
              <a:t>some function </a:t>
            </a:r>
            <a:r>
              <a:rPr lang="en-US" dirty="0"/>
              <a:t>of the sum of the values of the neighborhood cell sites</a:t>
            </a: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4" name="Picture 3"/>
          <p:cNvPicPr>
            <a:picLocks noChangeAspect="1"/>
          </p:cNvPicPr>
          <p:nvPr/>
        </p:nvPicPr>
        <p:blipFill>
          <a:blip r:embed="rId5"/>
          <a:stretch>
            <a:fillRect/>
          </a:stretch>
        </p:blipFill>
        <p:spPr>
          <a:xfrm>
            <a:off x="914400" y="3579613"/>
            <a:ext cx="7522810" cy="1071563"/>
          </a:xfrm>
          <a:prstGeom prst="rect">
            <a:avLst/>
          </a:prstGeom>
        </p:spPr>
      </p:pic>
    </p:spTree>
    <p:extLst>
      <p:ext uri="{BB962C8B-B14F-4D97-AF65-F5344CB8AC3E}">
        <p14:creationId xmlns:p14="http://schemas.microsoft.com/office/powerpoint/2010/main" val="271926861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Boundary Conditions</a:t>
            </a:r>
            <a:endParaRPr lang="en-US" sz="4200" dirty="0"/>
          </a:p>
        </p:txBody>
      </p:sp>
      <p:sp>
        <p:nvSpPr>
          <p:cNvPr id="3" name="Content Placeholder 2"/>
          <p:cNvSpPr>
            <a:spLocks noGrp="1"/>
          </p:cNvSpPr>
          <p:nvPr>
            <p:ph idx="1"/>
          </p:nvPr>
        </p:nvSpPr>
        <p:spPr>
          <a:xfrm>
            <a:off x="97240" y="1062251"/>
            <a:ext cx="8915400" cy="2412968"/>
          </a:xfrm>
        </p:spPr>
        <p:txBody>
          <a:bodyPr/>
          <a:lstStyle/>
          <a:p>
            <a:pPr marL="514350" indent="-514350" algn="just">
              <a:lnSpc>
                <a:spcPct val="150000"/>
              </a:lnSpc>
              <a:buFont typeface="+mj-lt"/>
              <a:buAutoNum type="arabicPeriod"/>
            </a:pPr>
            <a:r>
              <a:rPr lang="en-US" dirty="0" smtClean="0"/>
              <a:t>Periodic </a:t>
            </a:r>
            <a:r>
              <a:rPr lang="en-US" dirty="0"/>
              <a:t>(also known as ‘wrap</a:t>
            </a:r>
            <a:r>
              <a:rPr lang="en-US" dirty="0" smtClean="0"/>
              <a:t>’)</a:t>
            </a:r>
          </a:p>
          <a:p>
            <a:pPr marL="514350" indent="-514350" algn="just">
              <a:lnSpc>
                <a:spcPct val="150000"/>
              </a:lnSpc>
              <a:buFont typeface="+mj-lt"/>
              <a:buAutoNum type="arabicPeriod"/>
            </a:pPr>
            <a:r>
              <a:rPr lang="en-US" dirty="0" smtClean="0"/>
              <a:t>Reflective</a:t>
            </a:r>
            <a:endParaRPr lang="en-US" dirty="0"/>
          </a:p>
          <a:p>
            <a:pPr marL="514350" indent="-514350" algn="just">
              <a:lnSpc>
                <a:spcPct val="150000"/>
              </a:lnSpc>
              <a:buFont typeface="+mj-lt"/>
              <a:buAutoNum type="arabicPeriod"/>
            </a:pPr>
            <a:r>
              <a:rPr lang="en-US" dirty="0" smtClean="0"/>
              <a:t>Fixed</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292057919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Some Elementary Cellular Automata</a:t>
            </a:r>
            <a:endParaRPr lang="en-US" sz="4200" dirty="0"/>
          </a:p>
        </p:txBody>
      </p:sp>
      <p:sp>
        <p:nvSpPr>
          <p:cNvPr id="3" name="Content Placeholder 2"/>
          <p:cNvSpPr>
            <a:spLocks noGrp="1"/>
          </p:cNvSpPr>
          <p:nvPr>
            <p:ph idx="1"/>
          </p:nvPr>
        </p:nvSpPr>
        <p:spPr>
          <a:xfrm>
            <a:off x="97240" y="1062251"/>
            <a:ext cx="8915400" cy="3797963"/>
          </a:xfrm>
        </p:spPr>
        <p:txBody>
          <a:bodyPr/>
          <a:lstStyle/>
          <a:p>
            <a:pPr marL="0" indent="0" algn="just">
              <a:lnSpc>
                <a:spcPct val="150000"/>
              </a:lnSpc>
              <a:buNone/>
            </a:pPr>
            <a:r>
              <a:rPr lang="en-US" sz="2800" dirty="0" smtClean="0"/>
              <a:t>For an initial condition of single black state &amp; rest white</a:t>
            </a:r>
            <a:endParaRPr lang="en-US" dirty="0"/>
          </a:p>
          <a:p>
            <a:pPr marL="514350" indent="-514350" algn="just">
              <a:lnSpc>
                <a:spcPct val="150000"/>
              </a:lnSpc>
              <a:buFont typeface="+mj-lt"/>
              <a:buAutoNum type="arabicPeriod"/>
            </a:pPr>
            <a:r>
              <a:rPr lang="en-US" dirty="0" smtClean="0"/>
              <a:t>Rule 0 only produces a 0</a:t>
            </a:r>
          </a:p>
          <a:p>
            <a:pPr marL="514350" indent="-514350" algn="just">
              <a:lnSpc>
                <a:spcPct val="150000"/>
              </a:lnSpc>
              <a:buFont typeface="+mj-lt"/>
              <a:buAutoNum type="arabicPeriod"/>
            </a:pPr>
            <a:r>
              <a:rPr lang="en-US" dirty="0" smtClean="0"/>
              <a:t>Rule </a:t>
            </a:r>
            <a:r>
              <a:rPr lang="en-US" dirty="0"/>
              <a:t>1 has the distinguishing feature </a:t>
            </a:r>
            <a:r>
              <a:rPr lang="en-US" dirty="0" smtClean="0"/>
              <a:t>that </a:t>
            </a:r>
            <a:r>
              <a:rPr lang="en-US" dirty="0"/>
              <a:t>a </a:t>
            </a:r>
            <a:r>
              <a:rPr lang="en-US" dirty="0" smtClean="0"/>
              <a:t>neighborhood of </a:t>
            </a:r>
            <a:r>
              <a:rPr lang="en-US" dirty="0"/>
              <a:t>cells entirely in state 0 </a:t>
            </a:r>
            <a:r>
              <a:rPr lang="en-US" dirty="0" smtClean="0"/>
              <a:t>spawns </a:t>
            </a:r>
            <a:r>
              <a:rPr lang="en-US" dirty="0"/>
              <a:t>a live cell at the next </a:t>
            </a:r>
            <a:r>
              <a:rPr lang="en-US" dirty="0" smtClean="0"/>
              <a:t>time step</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4" name="Picture 3"/>
          <p:cNvPicPr>
            <a:picLocks noChangeAspect="1"/>
          </p:cNvPicPr>
          <p:nvPr/>
        </p:nvPicPr>
        <p:blipFill>
          <a:blip r:embed="rId5"/>
          <a:stretch>
            <a:fillRect/>
          </a:stretch>
        </p:blipFill>
        <p:spPr>
          <a:xfrm>
            <a:off x="4725694" y="1926478"/>
            <a:ext cx="4293770" cy="684514"/>
          </a:xfrm>
          <a:prstGeom prst="rect">
            <a:avLst/>
          </a:prstGeom>
        </p:spPr>
      </p:pic>
      <p:pic>
        <p:nvPicPr>
          <p:cNvPr id="5" name="Picture 4"/>
          <p:cNvPicPr>
            <a:picLocks noChangeAspect="1"/>
          </p:cNvPicPr>
          <p:nvPr/>
        </p:nvPicPr>
        <p:blipFill>
          <a:blip r:embed="rId6"/>
          <a:stretch>
            <a:fillRect/>
          </a:stretch>
        </p:blipFill>
        <p:spPr>
          <a:xfrm>
            <a:off x="5541005" y="4117264"/>
            <a:ext cx="3419475" cy="742950"/>
          </a:xfrm>
          <a:prstGeom prst="rect">
            <a:avLst/>
          </a:prstGeom>
        </p:spPr>
      </p:pic>
    </p:spTree>
    <p:extLst>
      <p:ext uri="{BB962C8B-B14F-4D97-AF65-F5344CB8AC3E}">
        <p14:creationId xmlns:p14="http://schemas.microsoft.com/office/powerpoint/2010/main" val="25508550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609398"/>
          </a:xfrm>
        </p:spPr>
        <p:txBody>
          <a:bodyPr/>
          <a:lstStyle/>
          <a:p>
            <a:pPr algn="ctr"/>
            <a:r>
              <a:rPr lang="en-US" sz="4200" dirty="0" smtClean="0"/>
              <a:t>Some Elementary Cellular Automata: </a:t>
            </a:r>
            <a:r>
              <a:rPr lang="en-US" sz="4400" dirty="0"/>
              <a:t>Rule 1</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9" name="Picture 8"/>
          <p:cNvPicPr>
            <a:picLocks noChangeAspect="1"/>
          </p:cNvPicPr>
          <p:nvPr/>
        </p:nvPicPr>
        <p:blipFill>
          <a:blip r:embed="rId5"/>
          <a:stretch>
            <a:fillRect/>
          </a:stretch>
        </p:blipFill>
        <p:spPr>
          <a:xfrm>
            <a:off x="1219200" y="1524000"/>
            <a:ext cx="6993072" cy="3465151"/>
          </a:xfrm>
          <a:prstGeom prst="rect">
            <a:avLst/>
          </a:prstGeom>
        </p:spPr>
      </p:pic>
    </p:spTree>
    <p:extLst>
      <p:ext uri="{BB962C8B-B14F-4D97-AF65-F5344CB8AC3E}">
        <p14:creationId xmlns:p14="http://schemas.microsoft.com/office/powerpoint/2010/main" val="3197005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Some Elementary Cellular Automata</a:t>
            </a:r>
            <a:endParaRPr lang="en-US" sz="4200" dirty="0"/>
          </a:p>
        </p:txBody>
      </p:sp>
      <p:sp>
        <p:nvSpPr>
          <p:cNvPr id="3" name="Content Placeholder 2"/>
          <p:cNvSpPr>
            <a:spLocks noGrp="1"/>
          </p:cNvSpPr>
          <p:nvPr>
            <p:ph idx="1"/>
          </p:nvPr>
        </p:nvSpPr>
        <p:spPr>
          <a:xfrm>
            <a:off x="97240" y="1062251"/>
            <a:ext cx="8915400" cy="4635115"/>
          </a:xfrm>
        </p:spPr>
        <p:txBody>
          <a:bodyPr/>
          <a:lstStyle/>
          <a:p>
            <a:pPr marL="0" indent="0" algn="just">
              <a:lnSpc>
                <a:spcPct val="150000"/>
              </a:lnSpc>
              <a:buNone/>
            </a:pPr>
            <a:r>
              <a:rPr lang="en-US" sz="2800" dirty="0" smtClean="0"/>
              <a:t>For an initial condition of single black state &amp; rest white</a:t>
            </a:r>
            <a:endParaRPr lang="en-US" dirty="0"/>
          </a:p>
          <a:p>
            <a:pPr marL="514350" indent="-514350" algn="just">
              <a:lnSpc>
                <a:spcPct val="150000"/>
              </a:lnSpc>
              <a:buFont typeface="+mj-lt"/>
              <a:buAutoNum type="arabicPeriod"/>
            </a:pPr>
            <a:r>
              <a:rPr lang="en-US" dirty="0" smtClean="0"/>
              <a:t>Rule 0 only produces a 0</a:t>
            </a:r>
          </a:p>
          <a:p>
            <a:pPr marL="514350" indent="-514350" algn="just">
              <a:lnSpc>
                <a:spcPct val="150000"/>
              </a:lnSpc>
              <a:buFont typeface="+mj-lt"/>
              <a:buAutoNum type="arabicPeriod"/>
            </a:pPr>
            <a:r>
              <a:rPr lang="en-US" dirty="0" smtClean="0"/>
              <a:t>Rule </a:t>
            </a:r>
            <a:r>
              <a:rPr lang="en-US" dirty="0"/>
              <a:t>1 has the distinguishing feature </a:t>
            </a:r>
            <a:r>
              <a:rPr lang="en-US" dirty="0" smtClean="0"/>
              <a:t>that </a:t>
            </a:r>
            <a:r>
              <a:rPr lang="en-US" dirty="0"/>
              <a:t>a </a:t>
            </a:r>
            <a:r>
              <a:rPr lang="en-US" dirty="0" smtClean="0"/>
              <a:t>neighborhood of </a:t>
            </a:r>
            <a:r>
              <a:rPr lang="en-US" dirty="0"/>
              <a:t>cells entirely in state 0 </a:t>
            </a:r>
            <a:r>
              <a:rPr lang="en-US" dirty="0" smtClean="0"/>
              <a:t>spawns </a:t>
            </a:r>
            <a:r>
              <a:rPr lang="en-US" dirty="0"/>
              <a:t>a live cell at the next </a:t>
            </a:r>
            <a:r>
              <a:rPr lang="en-US" dirty="0" smtClean="0"/>
              <a:t>time step</a:t>
            </a:r>
          </a:p>
          <a:p>
            <a:pPr marL="514350" indent="-514350" algn="just">
              <a:lnSpc>
                <a:spcPct val="150000"/>
              </a:lnSpc>
              <a:buFont typeface="+mj-lt"/>
              <a:buAutoNum type="arabicPeriod"/>
            </a:pPr>
            <a:r>
              <a:rPr lang="en-US" dirty="0" smtClean="0"/>
              <a:t>Rule 30</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4" name="Picture 3"/>
          <p:cNvPicPr>
            <a:picLocks noChangeAspect="1"/>
          </p:cNvPicPr>
          <p:nvPr/>
        </p:nvPicPr>
        <p:blipFill>
          <a:blip r:embed="rId5"/>
          <a:stretch>
            <a:fillRect/>
          </a:stretch>
        </p:blipFill>
        <p:spPr>
          <a:xfrm>
            <a:off x="4725694" y="1926478"/>
            <a:ext cx="4293770" cy="684514"/>
          </a:xfrm>
          <a:prstGeom prst="rect">
            <a:avLst/>
          </a:prstGeom>
        </p:spPr>
      </p:pic>
      <p:pic>
        <p:nvPicPr>
          <p:cNvPr id="5" name="Picture 4"/>
          <p:cNvPicPr>
            <a:picLocks noChangeAspect="1"/>
          </p:cNvPicPr>
          <p:nvPr/>
        </p:nvPicPr>
        <p:blipFill>
          <a:blip r:embed="rId6"/>
          <a:stretch>
            <a:fillRect/>
          </a:stretch>
        </p:blipFill>
        <p:spPr>
          <a:xfrm>
            <a:off x="5541005" y="4117264"/>
            <a:ext cx="3419475" cy="742950"/>
          </a:xfrm>
          <a:prstGeom prst="rect">
            <a:avLst/>
          </a:prstGeom>
        </p:spPr>
      </p:pic>
    </p:spTree>
    <p:extLst>
      <p:ext uri="{BB962C8B-B14F-4D97-AF65-F5344CB8AC3E}">
        <p14:creationId xmlns:p14="http://schemas.microsoft.com/office/powerpoint/2010/main" val="208945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609398"/>
          </a:xfrm>
        </p:spPr>
        <p:txBody>
          <a:bodyPr/>
          <a:lstStyle/>
          <a:p>
            <a:pPr algn="ctr"/>
            <a:r>
              <a:rPr lang="en-US" sz="4200" dirty="0" smtClean="0"/>
              <a:t>Some Elementary Cellular Automata: </a:t>
            </a:r>
            <a:r>
              <a:rPr lang="en-US" sz="4400" dirty="0"/>
              <a:t>Rule </a:t>
            </a:r>
            <a:r>
              <a:rPr lang="en-US" sz="4400" dirty="0" smtClean="0"/>
              <a:t>30</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3" name="Picture 2"/>
          <p:cNvPicPr>
            <a:picLocks noChangeAspect="1"/>
          </p:cNvPicPr>
          <p:nvPr/>
        </p:nvPicPr>
        <p:blipFill>
          <a:blip r:embed="rId5"/>
          <a:stretch>
            <a:fillRect/>
          </a:stretch>
        </p:blipFill>
        <p:spPr>
          <a:xfrm>
            <a:off x="1552575" y="1743075"/>
            <a:ext cx="6038850" cy="3371850"/>
          </a:xfrm>
          <a:prstGeom prst="rect">
            <a:avLst/>
          </a:prstGeom>
        </p:spPr>
      </p:pic>
    </p:spTree>
    <p:extLst>
      <p:ext uri="{BB962C8B-B14F-4D97-AF65-F5344CB8AC3E}">
        <p14:creationId xmlns:p14="http://schemas.microsoft.com/office/powerpoint/2010/main" val="32001212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Rule 30 for Encryption System</a:t>
            </a:r>
            <a:endParaRPr lang="en-US" sz="4200" dirty="0"/>
          </a:p>
        </p:txBody>
      </p:sp>
      <p:sp>
        <p:nvSpPr>
          <p:cNvPr id="3" name="Content Placeholder 2"/>
          <p:cNvSpPr>
            <a:spLocks noGrp="1"/>
          </p:cNvSpPr>
          <p:nvPr>
            <p:ph idx="1"/>
          </p:nvPr>
        </p:nvSpPr>
        <p:spPr>
          <a:xfrm>
            <a:off x="97240" y="1062251"/>
            <a:ext cx="8915400" cy="5146024"/>
          </a:xfrm>
        </p:spPr>
        <p:txBody>
          <a:bodyPr/>
          <a:lstStyle/>
          <a:p>
            <a:pPr marL="0" indent="0" algn="just">
              <a:lnSpc>
                <a:spcPct val="150000"/>
              </a:lnSpc>
              <a:buNone/>
            </a:pPr>
            <a:r>
              <a:rPr lang="en-US" sz="2800" dirty="0" smtClean="0"/>
              <a:t>Steps for Encryption</a:t>
            </a:r>
          </a:p>
          <a:p>
            <a:pPr marL="514350" indent="-514350" algn="just">
              <a:lnSpc>
                <a:spcPct val="150000"/>
              </a:lnSpc>
              <a:buFont typeface="+mj-lt"/>
              <a:buAutoNum type="arabicPeriod"/>
            </a:pPr>
            <a:r>
              <a:rPr lang="en-US" sz="2800" dirty="0" smtClean="0"/>
              <a:t>Plaintext to 8 bit ASCII (8 x n array)</a:t>
            </a:r>
          </a:p>
          <a:p>
            <a:pPr marL="514350" indent="-514350" algn="just">
              <a:lnSpc>
                <a:spcPct val="150000"/>
              </a:lnSpc>
              <a:buFont typeface="+mj-lt"/>
              <a:buAutoNum type="arabicPeriod"/>
            </a:pPr>
            <a:r>
              <a:rPr lang="en-US" sz="2800" dirty="0" smtClean="0"/>
              <a:t>Evolve rule 30 from an initial random value</a:t>
            </a:r>
          </a:p>
          <a:p>
            <a:pPr marL="514350" indent="-514350" algn="just">
              <a:lnSpc>
                <a:spcPct val="150000"/>
              </a:lnSpc>
              <a:buFont typeface="+mj-lt"/>
              <a:buAutoNum type="arabicPeriod"/>
            </a:pPr>
            <a:r>
              <a:rPr lang="en-US" sz="2800" dirty="0" smtClean="0"/>
              <a:t>Take cell values of central column i.e. b</a:t>
            </a:r>
            <a:r>
              <a:rPr lang="en-US" sz="2800" baseline="-25000" dirty="0" smtClean="0"/>
              <a:t>i</a:t>
            </a:r>
            <a:r>
              <a:rPr lang="en-US" sz="2800" dirty="0" smtClean="0"/>
              <a:t> </a:t>
            </a:r>
          </a:p>
          <a:p>
            <a:pPr marL="514350" indent="-514350" algn="just">
              <a:lnSpc>
                <a:spcPct val="150000"/>
              </a:lnSpc>
              <a:buFont typeface="+mj-lt"/>
              <a:buAutoNum type="arabicPeriod"/>
            </a:pPr>
            <a:r>
              <a:rPr lang="en-US" sz="2800" dirty="0" smtClean="0"/>
              <a:t>XOR of </a:t>
            </a:r>
            <a:r>
              <a:rPr lang="en-US" sz="2800" dirty="0" err="1" smtClean="0"/>
              <a:t>a</a:t>
            </a:r>
            <a:r>
              <a:rPr lang="en-US" sz="2800" baseline="-25000" dirty="0" err="1" smtClean="0"/>
              <a:t>i</a:t>
            </a:r>
            <a:r>
              <a:rPr lang="en-US" sz="2800" dirty="0" smtClean="0"/>
              <a:t> (plaintext) and b</a:t>
            </a:r>
            <a:r>
              <a:rPr lang="en-US" sz="2800" baseline="-25000" dirty="0" smtClean="0"/>
              <a:t>i  </a:t>
            </a:r>
            <a:r>
              <a:rPr lang="en-US" sz="2800" dirty="0" smtClean="0"/>
              <a:t>i.e.</a:t>
            </a:r>
            <a:r>
              <a:rPr lang="en-US" sz="2800" baseline="-25000" dirty="0" smtClean="0"/>
              <a:t>  </a:t>
            </a:r>
            <a:r>
              <a:rPr lang="en-US" sz="2800" dirty="0" smtClean="0"/>
              <a:t>c</a:t>
            </a:r>
            <a:r>
              <a:rPr lang="en-US" sz="2800" baseline="-25000" dirty="0" smtClean="0"/>
              <a:t>i </a:t>
            </a:r>
            <a:r>
              <a:rPr lang="en-US" sz="2800" dirty="0" smtClean="0"/>
              <a:t>=  </a:t>
            </a:r>
            <a:r>
              <a:rPr lang="en-US" sz="2800" dirty="0" err="1" smtClean="0"/>
              <a:t>a</a:t>
            </a:r>
            <a:r>
              <a:rPr lang="en-US" sz="2800" baseline="-25000" dirty="0" err="1" smtClean="0"/>
              <a:t>i</a:t>
            </a:r>
            <a:r>
              <a:rPr lang="en-US" sz="2800" baseline="-25000" dirty="0" smtClean="0"/>
              <a:t>  </a:t>
            </a:r>
            <a:r>
              <a:rPr lang="en-US" sz="2800" dirty="0" smtClean="0"/>
              <a:t>XOR b</a:t>
            </a:r>
            <a:r>
              <a:rPr lang="en-US" sz="2800" baseline="-25000" dirty="0" smtClean="0"/>
              <a:t>i</a:t>
            </a:r>
            <a:r>
              <a:rPr lang="en-US" sz="2800" dirty="0" smtClean="0"/>
              <a:t> </a:t>
            </a:r>
            <a:endParaRPr lang="en-US" sz="2800" dirty="0"/>
          </a:p>
          <a:p>
            <a:pPr marL="514350" indent="-514350" algn="just">
              <a:lnSpc>
                <a:spcPct val="150000"/>
              </a:lnSpc>
              <a:buFont typeface="+mj-lt"/>
              <a:buAutoNum type="arabicPeriod"/>
            </a:pPr>
            <a:endParaRPr lang="en-US" sz="2800" dirty="0" smtClean="0"/>
          </a:p>
          <a:p>
            <a:pPr marL="514350" indent="-514350" algn="just">
              <a:lnSpc>
                <a:spcPct val="150000"/>
              </a:lnSpc>
              <a:buFont typeface="+mj-lt"/>
              <a:buAutoNum type="arabicPeriod"/>
            </a:pPr>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41129038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60" y="2161748"/>
            <a:ext cx="9109880" cy="609398"/>
          </a:xfrm>
        </p:spPr>
        <p:txBody>
          <a:bodyPr/>
          <a:lstStyle/>
          <a:p>
            <a:pPr algn="ctr"/>
            <a:r>
              <a:rPr lang="en-US" sz="4400" dirty="0"/>
              <a:t>2-D Cellular Automata</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42514179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Neighborhood in 2-D CA</a:t>
            </a:r>
            <a:endParaRPr lang="en-US" sz="4200" dirty="0"/>
          </a:p>
        </p:txBody>
      </p:sp>
      <p:sp>
        <p:nvSpPr>
          <p:cNvPr id="3" name="Content Placeholder 2"/>
          <p:cNvSpPr>
            <a:spLocks noGrp="1"/>
          </p:cNvSpPr>
          <p:nvPr>
            <p:ph idx="1"/>
          </p:nvPr>
        </p:nvSpPr>
        <p:spPr>
          <a:xfrm>
            <a:off x="97240" y="1062251"/>
            <a:ext cx="8915400" cy="5146024"/>
          </a:xfrm>
        </p:spPr>
        <p:txBody>
          <a:bodyPr/>
          <a:lstStyle/>
          <a:p>
            <a:pPr marL="0" indent="0" algn="just">
              <a:lnSpc>
                <a:spcPct val="150000"/>
              </a:lnSpc>
              <a:buNone/>
            </a:pPr>
            <a:r>
              <a:rPr lang="en-US" sz="2800" dirty="0" smtClean="0"/>
              <a:t>Two types of neighborhood:</a:t>
            </a:r>
          </a:p>
          <a:p>
            <a:pPr marL="514350" indent="-514350" algn="just">
              <a:lnSpc>
                <a:spcPct val="150000"/>
              </a:lnSpc>
              <a:buFont typeface="+mj-lt"/>
              <a:buAutoNum type="arabicPeriod"/>
            </a:pPr>
            <a:r>
              <a:rPr lang="en-US" sz="2800" dirty="0" smtClean="0"/>
              <a:t>Von-Neumann Neighborhood : 4/5 cells</a:t>
            </a:r>
          </a:p>
          <a:p>
            <a:pPr marL="0" indent="0" algn="just">
              <a:lnSpc>
                <a:spcPct val="150000"/>
              </a:lnSpc>
              <a:buNone/>
            </a:pPr>
            <a:endParaRPr lang="en-US" sz="2800" dirty="0" smtClean="0"/>
          </a:p>
          <a:p>
            <a:pPr marL="514350" indent="-514350" algn="just">
              <a:lnSpc>
                <a:spcPct val="150000"/>
              </a:lnSpc>
              <a:buFont typeface="+mj-lt"/>
              <a:buAutoNum type="arabicPeriod" startAt="2"/>
            </a:pPr>
            <a:r>
              <a:rPr lang="en-US" sz="2800" dirty="0" smtClean="0"/>
              <a:t>Moore Neighborhood: 8/9 cells</a:t>
            </a:r>
          </a:p>
          <a:p>
            <a:pPr marL="514350" indent="-514350" algn="just">
              <a:lnSpc>
                <a:spcPct val="150000"/>
              </a:lnSpc>
              <a:buFont typeface="+mj-lt"/>
              <a:buAutoNum type="arabicPeriod" startAt="2"/>
            </a:pPr>
            <a:endParaRPr lang="en-US" sz="2800" dirty="0"/>
          </a:p>
          <a:p>
            <a:pPr marL="0" indent="0" algn="just">
              <a:lnSpc>
                <a:spcPct val="150000"/>
              </a:lnSpc>
              <a:buNone/>
            </a:pPr>
            <a:r>
              <a:rPr lang="en-US" sz="2800" dirty="0" smtClean="0"/>
              <a:t>Extended Moore Neighborhood r&gt;1</a:t>
            </a:r>
          </a:p>
          <a:p>
            <a:pPr marL="514350" indent="-514350" algn="just">
              <a:lnSpc>
                <a:spcPct val="150000"/>
              </a:lnSpc>
              <a:buFont typeface="+mj-lt"/>
              <a:buAutoNum type="arabicPeriod"/>
            </a:pPr>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4" name="Picture 3"/>
          <p:cNvPicPr>
            <a:picLocks noChangeAspect="1"/>
          </p:cNvPicPr>
          <p:nvPr/>
        </p:nvPicPr>
        <p:blipFill>
          <a:blip r:embed="rId5"/>
          <a:stretch>
            <a:fillRect/>
          </a:stretch>
        </p:blipFill>
        <p:spPr>
          <a:xfrm>
            <a:off x="6481762" y="1535090"/>
            <a:ext cx="1771650" cy="1472138"/>
          </a:xfrm>
          <a:prstGeom prst="rect">
            <a:avLst/>
          </a:prstGeom>
        </p:spPr>
      </p:pic>
      <p:pic>
        <p:nvPicPr>
          <p:cNvPr id="5" name="Picture 4"/>
          <p:cNvPicPr>
            <a:picLocks noChangeAspect="1"/>
          </p:cNvPicPr>
          <p:nvPr/>
        </p:nvPicPr>
        <p:blipFill>
          <a:blip r:embed="rId6"/>
          <a:stretch>
            <a:fillRect/>
          </a:stretch>
        </p:blipFill>
        <p:spPr>
          <a:xfrm>
            <a:off x="5257800" y="3257593"/>
            <a:ext cx="1957388" cy="1728610"/>
          </a:xfrm>
          <a:prstGeom prst="rect">
            <a:avLst/>
          </a:prstGeom>
        </p:spPr>
      </p:pic>
    </p:spTree>
    <p:extLst>
      <p:ext uri="{BB962C8B-B14F-4D97-AF65-F5344CB8AC3E}">
        <p14:creationId xmlns:p14="http://schemas.microsoft.com/office/powerpoint/2010/main" val="313401866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029700" cy="664797"/>
          </a:xfrm>
        </p:spPr>
        <p:txBody>
          <a:bodyPr/>
          <a:lstStyle/>
          <a:p>
            <a:pPr algn="ctr"/>
            <a:r>
              <a:rPr lang="en-US" dirty="0" smtClean="0"/>
              <a:t>Cellular Automata Lattice</a:t>
            </a:r>
            <a:endParaRPr lang="en-US" dirty="0"/>
          </a:p>
        </p:txBody>
      </p:sp>
      <p:sp>
        <p:nvSpPr>
          <p:cNvPr id="3" name="Content Placeholder 2"/>
          <p:cNvSpPr>
            <a:spLocks noGrp="1"/>
          </p:cNvSpPr>
          <p:nvPr>
            <p:ph idx="1"/>
          </p:nvPr>
        </p:nvSpPr>
        <p:spPr>
          <a:xfrm>
            <a:off x="194480" y="609601"/>
            <a:ext cx="8915400" cy="3693319"/>
          </a:xfrm>
        </p:spPr>
        <p:txBody>
          <a:bodyPr/>
          <a:lstStyle/>
          <a:p>
            <a:pPr marL="0" indent="0" algn="just">
              <a:lnSpc>
                <a:spcPct val="150000"/>
              </a:lnSpc>
              <a:buNone/>
            </a:pPr>
            <a:endParaRPr lang="en-US" dirty="0" smtClean="0"/>
          </a:p>
          <a:p>
            <a:pPr algn="just">
              <a:lnSpc>
                <a:spcPct val="150000"/>
              </a:lnSpc>
            </a:pPr>
            <a:r>
              <a:rPr lang="en-US" dirty="0" smtClean="0"/>
              <a:t>Lattice of cells, that are most commonly square in shape. Can be hexagonal.</a:t>
            </a:r>
            <a:endParaRPr lang="en-US" dirty="0"/>
          </a:p>
          <a:p>
            <a:pPr algn="just">
              <a:lnSpc>
                <a:spcPct val="150000"/>
              </a:lnSpc>
            </a:pPr>
            <a:r>
              <a:rPr lang="en-US" dirty="0" smtClean="0"/>
              <a:t>The lattice of cell is n-dimensional (n &gt;=1)</a:t>
            </a:r>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Cells of Von-Neumann </a:t>
            </a:r>
            <a:r>
              <a:rPr lang="en-US" sz="4200" dirty="0" err="1" smtClean="0"/>
              <a:t>Neighbourhood</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9" name="Content Placeholder 8"/>
          <p:cNvPicPr>
            <a:picLocks noGrp="1" noChangeAspect="1"/>
          </p:cNvPicPr>
          <p:nvPr>
            <p:ph idx="1"/>
          </p:nvPr>
        </p:nvPicPr>
        <p:blipFill>
          <a:blip r:embed="rId5"/>
          <a:stretch>
            <a:fillRect/>
          </a:stretch>
        </p:blipFill>
        <p:spPr>
          <a:xfrm>
            <a:off x="2667000" y="1752600"/>
            <a:ext cx="3725092" cy="3159125"/>
          </a:xfrm>
          <a:prstGeom prst="rect">
            <a:avLst/>
          </a:prstGeom>
        </p:spPr>
      </p:pic>
    </p:spTree>
    <p:extLst>
      <p:ext uri="{BB962C8B-B14F-4D97-AF65-F5344CB8AC3E}">
        <p14:creationId xmlns:p14="http://schemas.microsoft.com/office/powerpoint/2010/main" val="349476232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Game of Life : Rules</a:t>
            </a:r>
            <a:endParaRPr lang="en-US" sz="4200" dirty="0"/>
          </a:p>
        </p:txBody>
      </p:sp>
      <p:sp>
        <p:nvSpPr>
          <p:cNvPr id="3" name="Content Placeholder 2"/>
          <p:cNvSpPr>
            <a:spLocks noGrp="1"/>
          </p:cNvSpPr>
          <p:nvPr>
            <p:ph idx="1"/>
          </p:nvPr>
        </p:nvSpPr>
        <p:spPr>
          <a:xfrm>
            <a:off x="97240" y="1062251"/>
            <a:ext cx="8915400" cy="4558877"/>
          </a:xfrm>
        </p:spPr>
        <p:txBody>
          <a:bodyPr/>
          <a:lstStyle/>
          <a:p>
            <a:pPr algn="just">
              <a:lnSpc>
                <a:spcPct val="114000"/>
              </a:lnSpc>
            </a:pPr>
            <a:r>
              <a:rPr lang="en-US" sz="2800" dirty="0" smtClean="0"/>
              <a:t>Each </a:t>
            </a:r>
            <a:r>
              <a:rPr lang="en-US" sz="2800" dirty="0"/>
              <a:t>cell has </a:t>
            </a:r>
            <a:r>
              <a:rPr lang="en-US" sz="2800" dirty="0" smtClean="0"/>
              <a:t>exactly two </a:t>
            </a:r>
            <a:r>
              <a:rPr lang="en-US" sz="2800" dirty="0"/>
              <a:t>states (1 - alive, or 0 - dead) and the 8-cell Moore neighborhood is </a:t>
            </a:r>
            <a:r>
              <a:rPr lang="en-US" sz="2800" dirty="0" smtClean="0"/>
              <a:t>considered </a:t>
            </a:r>
            <a:r>
              <a:rPr lang="en-US" sz="2800" dirty="0" smtClean="0"/>
              <a:t>to determine </a:t>
            </a:r>
            <a:r>
              <a:rPr lang="en-US" sz="2800" dirty="0"/>
              <a:t>the state of the central </a:t>
            </a:r>
            <a:r>
              <a:rPr lang="en-US" sz="2800" dirty="0" smtClean="0"/>
              <a:t>cell</a:t>
            </a:r>
          </a:p>
          <a:p>
            <a:pPr marL="0" indent="0" algn="just">
              <a:lnSpc>
                <a:spcPct val="114000"/>
              </a:lnSpc>
              <a:buNone/>
            </a:pPr>
            <a:endParaRPr lang="en-US" sz="2800" dirty="0" smtClean="0"/>
          </a:p>
          <a:p>
            <a:pPr algn="just">
              <a:lnSpc>
                <a:spcPct val="114000"/>
              </a:lnSpc>
            </a:pPr>
            <a:r>
              <a:rPr lang="en-US" sz="2800" dirty="0" smtClean="0"/>
              <a:t> </a:t>
            </a:r>
            <a:r>
              <a:rPr lang="en-US" sz="2800" dirty="0"/>
              <a:t>A dead cell becomes alive at the next generation if exactly 3 of its 8 neighbors are </a:t>
            </a:r>
            <a:r>
              <a:rPr lang="en-US" sz="2800" dirty="0" smtClean="0"/>
              <a:t>alive</a:t>
            </a:r>
          </a:p>
          <a:p>
            <a:pPr marL="0" indent="0" algn="just">
              <a:lnSpc>
                <a:spcPct val="114000"/>
              </a:lnSpc>
              <a:buNone/>
            </a:pPr>
            <a:endParaRPr lang="en-US" sz="2800" dirty="0" smtClean="0"/>
          </a:p>
          <a:p>
            <a:r>
              <a:rPr lang="en-US" sz="2800" dirty="0"/>
              <a:t>A live cell at the next generation remains alive if either 2 or 3 of its </a:t>
            </a:r>
            <a:r>
              <a:rPr lang="en-US" sz="2800" dirty="0" smtClean="0"/>
              <a:t>8 neighbors </a:t>
            </a:r>
            <a:r>
              <a:rPr lang="en-US" sz="2800" dirty="0"/>
              <a:t>is alive but otherwise it dies</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spTree>
    <p:extLst>
      <p:ext uri="{BB962C8B-B14F-4D97-AF65-F5344CB8AC3E}">
        <p14:creationId xmlns:p14="http://schemas.microsoft.com/office/powerpoint/2010/main" val="95154868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Game of Life : Example</a:t>
            </a:r>
            <a:endParaRPr lang="en-US" sz="42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8" name="Content Placeholder 7"/>
          <p:cNvPicPr>
            <a:picLocks noGrp="1" noChangeAspect="1"/>
          </p:cNvPicPr>
          <p:nvPr>
            <p:ph idx="1"/>
          </p:nvPr>
        </p:nvPicPr>
        <p:blipFill>
          <a:blip r:embed="rId5"/>
          <a:stretch>
            <a:fillRect/>
          </a:stretch>
        </p:blipFill>
        <p:spPr>
          <a:xfrm>
            <a:off x="814387" y="1470818"/>
            <a:ext cx="7515225" cy="2796381"/>
          </a:xfrm>
          <a:prstGeom prst="rect">
            <a:avLst/>
          </a:prstGeom>
        </p:spPr>
      </p:pic>
      <p:sp>
        <p:nvSpPr>
          <p:cNvPr id="4" name="TextBox 3"/>
          <p:cNvSpPr txBox="1"/>
          <p:nvPr/>
        </p:nvSpPr>
        <p:spPr>
          <a:xfrm>
            <a:off x="1371600" y="4648200"/>
            <a:ext cx="5638800" cy="369332"/>
          </a:xfrm>
          <a:prstGeom prst="rect">
            <a:avLst/>
          </a:prstGeom>
          <a:noFill/>
        </p:spPr>
        <p:txBody>
          <a:bodyPr wrap="square" rtlCol="0">
            <a:spAutoFit/>
          </a:bodyPr>
          <a:lstStyle/>
          <a:p>
            <a:r>
              <a:rPr lang="en-US" dirty="0" smtClean="0"/>
              <a:t>Note: Shaded cells are live cells in this Example </a:t>
            </a:r>
            <a:endParaRPr lang="en-US" dirty="0"/>
          </a:p>
        </p:txBody>
      </p:sp>
    </p:spTree>
    <p:extLst>
      <p:ext uri="{BB962C8B-B14F-4D97-AF65-F5344CB8AC3E}">
        <p14:creationId xmlns:p14="http://schemas.microsoft.com/office/powerpoint/2010/main" val="41395845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Game of Life : Configurations</a:t>
            </a:r>
            <a:endParaRPr lang="en-US" sz="4200" dirty="0"/>
          </a:p>
        </p:txBody>
      </p:sp>
      <p:sp>
        <p:nvSpPr>
          <p:cNvPr id="3" name="Content Placeholder 2"/>
          <p:cNvSpPr>
            <a:spLocks noGrp="1"/>
          </p:cNvSpPr>
          <p:nvPr>
            <p:ph idx="1"/>
          </p:nvPr>
        </p:nvSpPr>
        <p:spPr>
          <a:xfrm>
            <a:off x="97240" y="1062251"/>
            <a:ext cx="8915400" cy="3378232"/>
          </a:xfrm>
        </p:spPr>
        <p:txBody>
          <a:bodyPr/>
          <a:lstStyle/>
          <a:p>
            <a:pPr algn="just">
              <a:lnSpc>
                <a:spcPct val="114000"/>
              </a:lnSpc>
            </a:pPr>
            <a:r>
              <a:rPr lang="en-US" sz="2800" dirty="0"/>
              <a:t>Invariant </a:t>
            </a:r>
            <a:r>
              <a:rPr lang="en-US" sz="2800" dirty="0" smtClean="0"/>
              <a:t>Forms : Does not change with time</a:t>
            </a:r>
            <a:endParaRPr lang="en-US" sz="2800" dirty="0"/>
          </a:p>
          <a:p>
            <a:pPr algn="just">
              <a:lnSpc>
                <a:spcPct val="114000"/>
              </a:lnSpc>
            </a:pPr>
            <a:r>
              <a:rPr lang="en-US" sz="2800" dirty="0" smtClean="0"/>
              <a:t>Oscillators: Patterns that Oscillates</a:t>
            </a:r>
          </a:p>
          <a:p>
            <a:pPr algn="just">
              <a:lnSpc>
                <a:spcPct val="114000"/>
              </a:lnSpc>
            </a:pPr>
            <a:endParaRPr lang="en-US" sz="2800" dirty="0"/>
          </a:p>
          <a:p>
            <a:pPr algn="just">
              <a:lnSpc>
                <a:spcPct val="114000"/>
              </a:lnSpc>
            </a:pPr>
            <a:endParaRPr lang="en-US" sz="2800" dirty="0" smtClean="0"/>
          </a:p>
          <a:p>
            <a:pPr algn="just">
              <a:lnSpc>
                <a:spcPct val="114000"/>
              </a:lnSpc>
            </a:pPr>
            <a:endParaRPr lang="en-US" sz="2800" dirty="0" smtClean="0"/>
          </a:p>
          <a:p>
            <a:pPr algn="just">
              <a:lnSpc>
                <a:spcPct val="114000"/>
              </a:lnSpc>
            </a:pPr>
            <a:endParaRPr lang="en-US" sz="2800"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2"/>
          <p:cNvSpPr txBox="1">
            <a:spLocks/>
          </p:cNvSpPr>
          <p:nvPr/>
        </p:nvSpPr>
        <p:spPr>
          <a:xfrm>
            <a:off x="97240" y="1062251"/>
            <a:ext cx="8915400" cy="2412968"/>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dirty="0" smtClean="0"/>
          </a:p>
          <a:p>
            <a:pPr marL="0" indent="0" algn="just">
              <a:lnSpc>
                <a:spcPct val="150000"/>
              </a:lnSpc>
              <a:buFontTx/>
              <a:buNone/>
            </a:pPr>
            <a:endParaRPr lang="en-US" dirty="0" smtClean="0"/>
          </a:p>
          <a:p>
            <a:pPr marL="0" indent="0" algn="just">
              <a:lnSpc>
                <a:spcPct val="150000"/>
              </a:lnSpc>
              <a:buFontTx/>
              <a:buNone/>
            </a:pPr>
            <a:r>
              <a:rPr lang="en-US" dirty="0" smtClean="0"/>
              <a:t> </a:t>
            </a:r>
          </a:p>
        </p:txBody>
      </p:sp>
      <p:pic>
        <p:nvPicPr>
          <p:cNvPr id="4" name="Picture 3"/>
          <p:cNvPicPr>
            <a:picLocks noChangeAspect="1"/>
          </p:cNvPicPr>
          <p:nvPr/>
        </p:nvPicPr>
        <p:blipFill>
          <a:blip r:embed="rId5"/>
          <a:stretch>
            <a:fillRect/>
          </a:stretch>
        </p:blipFill>
        <p:spPr>
          <a:xfrm>
            <a:off x="1295400" y="2240991"/>
            <a:ext cx="1800225" cy="2209800"/>
          </a:xfrm>
          <a:prstGeom prst="rect">
            <a:avLst/>
          </a:prstGeom>
        </p:spPr>
      </p:pic>
      <p:pic>
        <p:nvPicPr>
          <p:cNvPr id="5" name="Picture 4"/>
          <p:cNvPicPr>
            <a:picLocks noChangeAspect="1"/>
          </p:cNvPicPr>
          <p:nvPr/>
        </p:nvPicPr>
        <p:blipFill>
          <a:blip r:embed="rId6"/>
          <a:stretch>
            <a:fillRect/>
          </a:stretch>
        </p:blipFill>
        <p:spPr>
          <a:xfrm>
            <a:off x="3810000" y="2268735"/>
            <a:ext cx="2105025" cy="2190750"/>
          </a:xfrm>
          <a:prstGeom prst="rect">
            <a:avLst/>
          </a:prstGeom>
        </p:spPr>
      </p:pic>
      <p:sp>
        <p:nvSpPr>
          <p:cNvPr id="8" name="TextBox 7"/>
          <p:cNvSpPr txBox="1"/>
          <p:nvPr/>
        </p:nvSpPr>
        <p:spPr>
          <a:xfrm>
            <a:off x="1371600" y="4648200"/>
            <a:ext cx="5638800" cy="369332"/>
          </a:xfrm>
          <a:prstGeom prst="rect">
            <a:avLst/>
          </a:prstGeom>
          <a:noFill/>
        </p:spPr>
        <p:txBody>
          <a:bodyPr wrap="square" rtlCol="0">
            <a:spAutoFit/>
          </a:bodyPr>
          <a:lstStyle/>
          <a:p>
            <a:r>
              <a:rPr lang="en-US" dirty="0" smtClean="0"/>
              <a:t>Note: Shaded cells are live cells in this Example </a:t>
            </a:r>
            <a:endParaRPr lang="en-US" dirty="0"/>
          </a:p>
        </p:txBody>
      </p:sp>
    </p:spTree>
    <p:extLst>
      <p:ext uri="{BB962C8B-B14F-4D97-AF65-F5344CB8AC3E}">
        <p14:creationId xmlns:p14="http://schemas.microsoft.com/office/powerpoint/2010/main" val="40135064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443198"/>
          </a:xfrm>
        </p:spPr>
        <p:txBody>
          <a:bodyPr/>
          <a:lstStyle/>
          <a:p>
            <a:pPr algn="just"/>
            <a:r>
              <a:rPr lang="en-US" dirty="0" err="1" smtClean="0"/>
              <a:t>Cellular_Automata_Schiff</a:t>
            </a:r>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029700" cy="664797"/>
          </a:xfrm>
        </p:spPr>
        <p:txBody>
          <a:bodyPr/>
          <a:lstStyle/>
          <a:p>
            <a:pPr algn="ctr"/>
            <a:r>
              <a:rPr lang="en-US" dirty="0" smtClean="0"/>
              <a:t>Cellular Automata States</a:t>
            </a:r>
            <a:endParaRPr lang="en-US" dirty="0"/>
          </a:p>
        </p:txBody>
      </p:sp>
      <p:sp>
        <p:nvSpPr>
          <p:cNvPr id="3" name="Content Placeholder 2"/>
          <p:cNvSpPr>
            <a:spLocks noGrp="1"/>
          </p:cNvSpPr>
          <p:nvPr>
            <p:ph idx="1"/>
          </p:nvPr>
        </p:nvSpPr>
        <p:spPr>
          <a:xfrm>
            <a:off x="194480" y="609601"/>
            <a:ext cx="8915400" cy="2954655"/>
          </a:xfrm>
        </p:spPr>
        <p:txBody>
          <a:bodyPr/>
          <a:lstStyle/>
          <a:p>
            <a:pPr marL="0" indent="0" algn="just">
              <a:lnSpc>
                <a:spcPct val="150000"/>
              </a:lnSpc>
              <a:buNone/>
            </a:pPr>
            <a:endParaRPr lang="en-US" dirty="0" smtClean="0"/>
          </a:p>
          <a:p>
            <a:pPr algn="just">
              <a:lnSpc>
                <a:spcPct val="150000"/>
              </a:lnSpc>
            </a:pPr>
            <a:r>
              <a:rPr lang="en-US" dirty="0" smtClean="0"/>
              <a:t>Each of the cells can be in one of </a:t>
            </a:r>
            <a:r>
              <a:rPr lang="en-US" i="1" dirty="0" smtClean="0"/>
              <a:t>k</a:t>
            </a:r>
            <a:r>
              <a:rPr lang="en-US" dirty="0" smtClean="0"/>
              <a:t> states. k &gt;=2</a:t>
            </a:r>
          </a:p>
          <a:p>
            <a:pPr algn="just">
              <a:lnSpc>
                <a:spcPct val="150000"/>
              </a:lnSpc>
            </a:pPr>
            <a:r>
              <a:rPr lang="en-US" dirty="0" smtClean="0"/>
              <a:t>Cells in state 0 (white/dead) in state 1 (black/alive)</a:t>
            </a:r>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10109890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029700" cy="664797"/>
          </a:xfrm>
        </p:spPr>
        <p:txBody>
          <a:bodyPr/>
          <a:lstStyle/>
          <a:p>
            <a:pPr algn="ctr"/>
            <a:r>
              <a:rPr lang="en-US" dirty="0" smtClean="0"/>
              <a:t>Cellular Automata Dimension</a:t>
            </a:r>
            <a:endParaRPr lang="en-US" dirty="0"/>
          </a:p>
        </p:txBody>
      </p:sp>
      <p:sp>
        <p:nvSpPr>
          <p:cNvPr id="3" name="Content Placeholder 2"/>
          <p:cNvSpPr>
            <a:spLocks noGrp="1"/>
          </p:cNvSpPr>
          <p:nvPr>
            <p:ph idx="1"/>
          </p:nvPr>
        </p:nvSpPr>
        <p:spPr>
          <a:xfrm>
            <a:off x="194480" y="609601"/>
            <a:ext cx="8915400" cy="4087273"/>
          </a:xfrm>
        </p:spPr>
        <p:txBody>
          <a:bodyPr/>
          <a:lstStyle/>
          <a:p>
            <a:pPr marL="0" indent="0" algn="just">
              <a:lnSpc>
                <a:spcPct val="150000"/>
              </a:lnSpc>
              <a:buNone/>
            </a:pPr>
            <a:endParaRPr lang="en-US" dirty="0" smtClean="0"/>
          </a:p>
          <a:p>
            <a:pPr algn="just">
              <a:lnSpc>
                <a:spcPct val="150000"/>
              </a:lnSpc>
            </a:pPr>
            <a:r>
              <a:rPr lang="en-US" dirty="0" smtClean="0"/>
              <a:t>Cellular Automata is n-dimension</a:t>
            </a:r>
          </a:p>
          <a:p>
            <a:pPr algn="just">
              <a:lnSpc>
                <a:spcPct val="150000"/>
              </a:lnSpc>
            </a:pPr>
            <a:r>
              <a:rPr lang="en-US" dirty="0" smtClean="0"/>
              <a:t>n &gt;= 1</a:t>
            </a:r>
          </a:p>
          <a:p>
            <a:pPr algn="just">
              <a:lnSpc>
                <a:spcPct val="150000"/>
              </a:lnSpc>
            </a:pPr>
            <a:r>
              <a:rPr lang="en-US" dirty="0" smtClean="0"/>
              <a:t>n = 1</a:t>
            </a:r>
            <a:r>
              <a:rPr lang="en-US" dirty="0"/>
              <a:t> </a:t>
            </a:r>
            <a:r>
              <a:rPr lang="en-US" dirty="0" smtClean="0"/>
              <a:t>(1-D) arranged as row of adjacent boxes</a:t>
            </a:r>
            <a:endParaRPr lang="en-US" dirty="0"/>
          </a:p>
          <a:p>
            <a:pPr algn="just">
              <a:lnSpc>
                <a:spcPct val="150000"/>
              </a:lnSpc>
            </a:pPr>
            <a:r>
              <a:rPr lang="en-US" dirty="0" smtClean="0"/>
              <a:t>n = 2 (2-D) arranged as rows and columns of boxes</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3119968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Cell Evolution</a:t>
            </a:r>
            <a:endParaRPr lang="en-US" sz="4200" dirty="0"/>
          </a:p>
        </p:txBody>
      </p:sp>
      <p:sp>
        <p:nvSpPr>
          <p:cNvPr id="3" name="Content Placeholder 2"/>
          <p:cNvSpPr>
            <a:spLocks noGrp="1"/>
          </p:cNvSpPr>
          <p:nvPr>
            <p:ph idx="1"/>
          </p:nvPr>
        </p:nvSpPr>
        <p:spPr>
          <a:xfrm>
            <a:off x="194480" y="609601"/>
            <a:ext cx="8811336" cy="6401753"/>
          </a:xfrm>
        </p:spPr>
        <p:txBody>
          <a:bodyPr/>
          <a:lstStyle/>
          <a:p>
            <a:pPr marL="0" indent="0" algn="just">
              <a:lnSpc>
                <a:spcPct val="150000"/>
              </a:lnSpc>
              <a:buNone/>
            </a:pPr>
            <a:endParaRPr lang="en-US" dirty="0" smtClean="0"/>
          </a:p>
          <a:p>
            <a:pPr algn="just">
              <a:lnSpc>
                <a:spcPct val="150000"/>
              </a:lnSpc>
            </a:pPr>
            <a:r>
              <a:rPr lang="en-US" dirty="0" smtClean="0"/>
              <a:t>Cells in the cellular automata change state at discrete time moment.</a:t>
            </a:r>
          </a:p>
          <a:p>
            <a:pPr algn="just">
              <a:lnSpc>
                <a:spcPct val="150000"/>
              </a:lnSpc>
            </a:pPr>
            <a:r>
              <a:rPr lang="en-US" dirty="0" smtClean="0"/>
              <a:t>The time t=0 represents the initial time period before any changes can occur</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34331101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1163395"/>
          </a:xfrm>
        </p:spPr>
        <p:txBody>
          <a:bodyPr/>
          <a:lstStyle/>
          <a:p>
            <a:pPr algn="ctr"/>
            <a:r>
              <a:rPr lang="en-US" sz="4200" dirty="0" smtClean="0"/>
              <a:t>Cellular Automata: Rules / Transition Function</a:t>
            </a:r>
            <a:endParaRPr lang="en-US" sz="4200" dirty="0"/>
          </a:p>
        </p:txBody>
      </p:sp>
      <p:sp>
        <p:nvSpPr>
          <p:cNvPr id="3" name="Content Placeholder 2"/>
          <p:cNvSpPr>
            <a:spLocks noGrp="1"/>
          </p:cNvSpPr>
          <p:nvPr>
            <p:ph idx="1"/>
          </p:nvPr>
        </p:nvSpPr>
        <p:spPr>
          <a:xfrm>
            <a:off x="194480" y="609601"/>
            <a:ext cx="8915400" cy="3890296"/>
          </a:xfrm>
        </p:spPr>
        <p:txBody>
          <a:bodyPr/>
          <a:lstStyle/>
          <a:p>
            <a:pPr marL="0" indent="0" algn="just">
              <a:lnSpc>
                <a:spcPct val="150000"/>
              </a:lnSpc>
              <a:buNone/>
            </a:pPr>
            <a:endParaRPr lang="en-US" dirty="0" smtClean="0"/>
          </a:p>
          <a:p>
            <a:pPr algn="just">
              <a:lnSpc>
                <a:spcPct val="150000"/>
              </a:lnSpc>
            </a:pPr>
            <a:r>
              <a:rPr lang="en-US" dirty="0" smtClean="0"/>
              <a:t>Local rule or local transition function governs the change of state from one instant of time to other</a:t>
            </a:r>
          </a:p>
          <a:p>
            <a:pPr algn="just">
              <a:lnSpc>
                <a:spcPct val="150000"/>
              </a:lnSpc>
            </a:pPr>
            <a:r>
              <a:rPr lang="en-US" dirty="0" smtClean="0"/>
              <a:t>Rules take into account the current state of the cell and its neighborhood</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3542345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Feature of Cellular Automata</a:t>
            </a:r>
            <a:endParaRPr lang="en-US" sz="4200" dirty="0"/>
          </a:p>
        </p:txBody>
      </p:sp>
      <p:sp>
        <p:nvSpPr>
          <p:cNvPr id="3" name="Content Placeholder 2"/>
          <p:cNvSpPr>
            <a:spLocks noGrp="1"/>
          </p:cNvSpPr>
          <p:nvPr>
            <p:ph idx="1"/>
          </p:nvPr>
        </p:nvSpPr>
        <p:spPr>
          <a:xfrm>
            <a:off x="97240" y="1062251"/>
            <a:ext cx="8915400" cy="5564600"/>
          </a:xfrm>
        </p:spPr>
        <p:txBody>
          <a:bodyPr/>
          <a:lstStyle/>
          <a:p>
            <a:pPr marL="0" indent="0" algn="just">
              <a:lnSpc>
                <a:spcPct val="150000"/>
              </a:lnSpc>
              <a:buNone/>
            </a:pPr>
            <a:r>
              <a:rPr lang="en-US" dirty="0" smtClean="0"/>
              <a:t>Three Fundamental features of Cellular Automata:</a:t>
            </a:r>
          </a:p>
          <a:p>
            <a:pPr marL="514350" indent="-514350" algn="just">
              <a:lnSpc>
                <a:spcPct val="150000"/>
              </a:lnSpc>
              <a:buFont typeface="+mj-lt"/>
              <a:buAutoNum type="arabicPeriod"/>
            </a:pPr>
            <a:r>
              <a:rPr lang="en-US" u="sng" dirty="0" smtClean="0"/>
              <a:t>Homogeneity</a:t>
            </a:r>
            <a:r>
              <a:rPr lang="en-US" dirty="0" smtClean="0"/>
              <a:t>: </a:t>
            </a:r>
            <a:r>
              <a:rPr lang="en-US" dirty="0"/>
              <a:t>all cell states are updated by the same set of </a:t>
            </a:r>
            <a:r>
              <a:rPr lang="en-US" dirty="0" smtClean="0"/>
              <a:t>rules</a:t>
            </a:r>
            <a:endParaRPr lang="en-US" dirty="0"/>
          </a:p>
          <a:p>
            <a:pPr marL="514350" indent="-514350" algn="just">
              <a:lnSpc>
                <a:spcPct val="150000"/>
              </a:lnSpc>
              <a:buFont typeface="+mj-lt"/>
              <a:buAutoNum type="arabicPeriod"/>
            </a:pPr>
            <a:r>
              <a:rPr lang="en-US" u="sng" dirty="0" smtClean="0"/>
              <a:t>Parallelism</a:t>
            </a:r>
            <a:r>
              <a:rPr lang="en-US" dirty="0" smtClean="0"/>
              <a:t>: </a:t>
            </a:r>
            <a:r>
              <a:rPr lang="en-US" dirty="0"/>
              <a:t>all cell states are updated </a:t>
            </a:r>
            <a:r>
              <a:rPr lang="en-US" dirty="0" smtClean="0"/>
              <a:t>simultaneously</a:t>
            </a:r>
            <a:endParaRPr lang="en-US" dirty="0"/>
          </a:p>
          <a:p>
            <a:pPr marL="514350" indent="-514350" algn="just">
              <a:lnSpc>
                <a:spcPct val="150000"/>
              </a:lnSpc>
              <a:buFont typeface="+mj-lt"/>
              <a:buAutoNum type="arabicPeriod"/>
            </a:pPr>
            <a:r>
              <a:rPr lang="en-US" u="sng" dirty="0" smtClean="0"/>
              <a:t>Locality</a:t>
            </a:r>
            <a:r>
              <a:rPr lang="en-US" dirty="0" smtClean="0"/>
              <a:t>: </a:t>
            </a:r>
            <a:r>
              <a:rPr lang="en-US" dirty="0"/>
              <a:t>the rules are local in nature.</a:t>
            </a:r>
            <a:endParaRPr lang="en-US" dirty="0" smtClean="0"/>
          </a:p>
          <a:p>
            <a:pPr marL="0" indent="0" algn="just">
              <a:lnSpc>
                <a:spcPct val="150000"/>
              </a:lnSpc>
              <a:buNone/>
            </a:pPr>
            <a:endParaRPr lang="en-US" dirty="0" smtClean="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57986030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09880" cy="581698"/>
          </a:xfrm>
        </p:spPr>
        <p:txBody>
          <a:bodyPr/>
          <a:lstStyle/>
          <a:p>
            <a:pPr algn="ctr"/>
            <a:r>
              <a:rPr lang="en-US" sz="4200" dirty="0" smtClean="0"/>
              <a:t>Neighborhood (1-D)</a:t>
            </a:r>
            <a:endParaRPr lang="en-US" sz="4200" dirty="0"/>
          </a:p>
        </p:txBody>
      </p:sp>
      <p:sp>
        <p:nvSpPr>
          <p:cNvPr id="3" name="Content Placeholder 2"/>
          <p:cNvSpPr>
            <a:spLocks noGrp="1"/>
          </p:cNvSpPr>
          <p:nvPr>
            <p:ph idx="1"/>
          </p:nvPr>
        </p:nvSpPr>
        <p:spPr>
          <a:xfrm>
            <a:off x="97240" y="1062251"/>
            <a:ext cx="8915400" cy="5663089"/>
          </a:xfrm>
        </p:spPr>
        <p:txBody>
          <a:bodyPr/>
          <a:lstStyle/>
          <a:p>
            <a:pPr algn="just">
              <a:lnSpc>
                <a:spcPct val="150000"/>
              </a:lnSpc>
              <a:buFont typeface="Arial" panose="020B0604020202020204" pitchFamily="34" charset="0"/>
              <a:buChar char="•"/>
            </a:pPr>
            <a:r>
              <a:rPr lang="en-US" dirty="0" smtClean="0"/>
              <a:t>Neighborhood of a cell </a:t>
            </a:r>
            <a:r>
              <a:rPr lang="en-US" i="1" dirty="0" smtClean="0"/>
              <a:t>c</a:t>
            </a:r>
            <a:r>
              <a:rPr lang="en-US" dirty="0" smtClean="0"/>
              <a:t> having radius </a:t>
            </a:r>
            <a:r>
              <a:rPr lang="en-US" i="1" dirty="0" smtClean="0"/>
              <a:t>r</a:t>
            </a:r>
            <a:r>
              <a:rPr lang="en-US" dirty="0" smtClean="0"/>
              <a:t>  is r cells to left and r cells to right </a:t>
            </a:r>
          </a:p>
          <a:p>
            <a:pPr algn="just">
              <a:lnSpc>
                <a:spcPct val="150000"/>
              </a:lnSpc>
              <a:buFont typeface="Arial" panose="020B0604020202020204" pitchFamily="34" charset="0"/>
              <a:buChar char="•"/>
            </a:pPr>
            <a:r>
              <a:rPr lang="en-US" dirty="0" smtClean="0"/>
              <a:t>Total no of cells that a neighborhood contains ??</a:t>
            </a:r>
          </a:p>
          <a:p>
            <a:pPr algn="just">
              <a:lnSpc>
                <a:spcPct val="150000"/>
              </a:lnSpc>
              <a:buFont typeface="Arial" panose="020B0604020202020204" pitchFamily="34" charset="0"/>
              <a:buChar char="•"/>
            </a:pPr>
            <a:r>
              <a:rPr lang="en-US" dirty="0" smtClean="0"/>
              <a:t>Total no of neighborhood-states for r = 1 and k = 2</a:t>
            </a:r>
          </a:p>
          <a:p>
            <a:pPr algn="just">
              <a:lnSpc>
                <a:spcPct val="150000"/>
              </a:lnSpc>
              <a:buFont typeface="Arial" panose="020B0604020202020204" pitchFamily="34" charset="0"/>
              <a:buChar char="•"/>
            </a:pPr>
            <a:r>
              <a:rPr lang="en-US" dirty="0" smtClean="0"/>
              <a:t>In general total no. of neighborhood-states is k</a:t>
            </a:r>
            <a:r>
              <a:rPr lang="en-US" baseline="30000" dirty="0" smtClean="0"/>
              <a:t>2r+1</a:t>
            </a:r>
            <a:r>
              <a:rPr lang="en-US" dirty="0" smtClean="0"/>
              <a:t> </a:t>
            </a:r>
          </a:p>
          <a:p>
            <a:pPr marL="0" indent="0" algn="just">
              <a:lnSpc>
                <a:spcPct val="150000"/>
              </a:lnSpc>
              <a:buNone/>
            </a:pPr>
            <a:endParaRPr lang="en-US" dirty="0" smtClean="0"/>
          </a:p>
          <a:p>
            <a:pPr marL="0" indent="0" algn="just">
              <a:lnSpc>
                <a:spcPct val="150000"/>
              </a:lnSpc>
              <a:buNone/>
            </a:pPr>
            <a:r>
              <a:rPr lang="en-US" dirty="0" smtClean="0"/>
              <a:t> </a:t>
            </a:r>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45444359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10546</TotalTime>
  <Words>954</Words>
  <Application>Microsoft Office PowerPoint</Application>
  <PresentationFormat>On-screen Show (4:3)</PresentationFormat>
  <Paragraphs>210</Paragraphs>
  <Slides>34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34</vt:i4>
      </vt:variant>
    </vt:vector>
  </HeadingPairs>
  <TitlesOfParts>
    <vt:vector size="42"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Cellular Automata</vt:lpstr>
      <vt:lpstr>Cellular Automata</vt:lpstr>
      <vt:lpstr>Cellular Automata Lattice</vt:lpstr>
      <vt:lpstr>Cellular Automata States</vt:lpstr>
      <vt:lpstr>Cellular Automata Dimension</vt:lpstr>
      <vt:lpstr>Cell Evolution</vt:lpstr>
      <vt:lpstr>Cellular Automata: Rules / Transition Function</vt:lpstr>
      <vt:lpstr>Feature of Cellular Automata</vt:lpstr>
      <vt:lpstr>Neighborhood (1-D)</vt:lpstr>
      <vt:lpstr>8 possible neighborhood-states (1-D)</vt:lpstr>
      <vt:lpstr>Neighborhood of a cell</vt:lpstr>
      <vt:lpstr>Transition Function</vt:lpstr>
      <vt:lpstr>Transition Function : Example</vt:lpstr>
      <vt:lpstr>Transition Function : Example</vt:lpstr>
      <vt:lpstr>Graphical Representation</vt:lpstr>
      <vt:lpstr>Transition Function</vt:lpstr>
      <vt:lpstr>Transition Function : Example</vt:lpstr>
      <vt:lpstr>Transition Function : Rules</vt:lpstr>
      <vt:lpstr>Cellular Automata</vt:lpstr>
      <vt:lpstr>Cellular Automata</vt:lpstr>
      <vt:lpstr>Totalistic Rules</vt:lpstr>
      <vt:lpstr>Boundary Conditions</vt:lpstr>
      <vt:lpstr>Some Elementary Cellular Automata</vt:lpstr>
      <vt:lpstr>Some Elementary Cellular Automata: Rule 1</vt:lpstr>
      <vt:lpstr>Some Elementary Cellular Automata</vt:lpstr>
      <vt:lpstr>Some Elementary Cellular Automata: Rule 30</vt:lpstr>
      <vt:lpstr>Rule 30 for Encryption System</vt:lpstr>
      <vt:lpstr>2-D Cellular Automata</vt:lpstr>
      <vt:lpstr>Neighborhood in 2-D CA</vt:lpstr>
      <vt:lpstr>Cells of Von-Neumann Neighbourhood</vt:lpstr>
      <vt:lpstr>Game of Life : Rules</vt:lpstr>
      <vt:lpstr>Game of Life : Example</vt:lpstr>
      <vt:lpstr>Game of Life : Configurations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2183</cp:revision>
  <dcterms:created xsi:type="dcterms:W3CDTF">2016-05-11T06:01:51Z</dcterms:created>
  <dcterms:modified xsi:type="dcterms:W3CDTF">2017-10-04T16:29:42Z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