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 id="2147483676" r:id="rId4"/>
  </p:sldMasterIdLst>
  <p:notesMasterIdLst>
    <p:notesMasterId r:id="rId15"/>
  </p:notesMasterIdLst>
  <p:handoutMasterIdLst>
    <p:handoutMasterId r:id="rId16"/>
  </p:handoutMasterIdLst>
  <p:sldIdLst>
    <p:sldId id="389" r:id="rId5"/>
    <p:sldId id="427" r:id="rId6"/>
    <p:sldId id="436" r:id="rId7"/>
    <p:sldId id="428" r:id="rId8"/>
    <p:sldId id="429" r:id="rId9"/>
    <p:sldId id="437" r:id="rId10"/>
    <p:sldId id="438" r:id="rId11"/>
    <p:sldId id="439" r:id="rId12"/>
    <p:sldId id="440" r:id="rId13"/>
    <p:sldId id="40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0" autoAdjust="0"/>
    <p:restoredTop sz="94434" autoAdjust="0"/>
  </p:normalViewPr>
  <p:slideViewPr>
    <p:cSldViewPr>
      <p:cViewPr varScale="1">
        <p:scale>
          <a:sx n="74" d="100"/>
          <a:sy n="74" d="100"/>
        </p:scale>
        <p:origin x="113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2.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3.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E58609-9C0A-4361-953D-2FB3C0BEB247}" type="datetimeFigureOut">
              <a:rPr lang="en-US" smtClean="0"/>
              <a:t>10/9/2017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DB7ABF-22F2-4BE9-93B3-D4DE4FA49BD0}" type="slidenum">
              <a:rPr lang="en-US" smtClean="0"/>
              <a:t>‹#›</a:t>
            </a:fld>
            <a:endParaRPr lang="en-US"/>
          </a:p>
        </p:txBody>
      </p:sp>
    </p:spTree>
    <p:extLst>
      <p:ext uri="{BB962C8B-B14F-4D97-AF65-F5344CB8AC3E}">
        <p14:creationId xmlns:p14="http://schemas.microsoft.com/office/powerpoint/2010/main" val="18676651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0F3E1A-F44A-4BDC-BFDE-3CE901F7CC0B}" type="datetimeFigureOut">
              <a:rPr lang="en-US" smtClean="0"/>
              <a:t>10/9/2017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BE1359-2DA2-4102-8E5F-3C314329F386}" type="slidenum">
              <a:rPr lang="en-US" smtClean="0"/>
              <a:t>‹#›</a:t>
            </a:fld>
            <a:endParaRPr lang="en-US"/>
          </a:p>
        </p:txBody>
      </p:sp>
    </p:spTree>
    <p:extLst>
      <p:ext uri="{BB962C8B-B14F-4D97-AF65-F5344CB8AC3E}">
        <p14:creationId xmlns:p14="http://schemas.microsoft.com/office/powerpoint/2010/main" val="2517829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10/9/2017 8:50 AM</a:t>
            </a:fld>
            <a:endParaRPr lang="en-US" dirty="0">
              <a:solidFill>
                <a:prstClr val="black"/>
              </a:solidFill>
            </a:endParaRPr>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solidFill>
                <a:prstClr val="black"/>
              </a:solidFill>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182963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9 October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9 October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5213758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9 October 2017</a:t>
            </a:fld>
            <a:endParaRPr lang="en-US" dirty="0">
              <a:solidFill>
                <a:srgbClr val="FFFFFF">
                  <a:lumMod val="75000"/>
                </a:srgb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8102741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9 October 2017</a:t>
            </a:fld>
            <a:endParaRPr lang="en-US" dirty="0">
              <a:solidFill>
                <a:srgbClr val="FFFFFF">
                  <a:lumMod val="75000"/>
                </a:srgb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46640383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9 October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358242229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948350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322018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9 October 2017</a:t>
            </a:fld>
            <a:endParaRPr lang="en-US" dirty="0">
              <a:solidFill>
                <a:schemeClr val="bg1">
                  <a:lumMod val="75000"/>
                </a:scheme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9 October 2017</a:t>
            </a:fld>
            <a:endParaRPr lang="en-US" dirty="0">
              <a:solidFill>
                <a:srgbClr val="FFFFFF">
                  <a:lumMod val="75000"/>
                </a:srgbClr>
              </a:solidFill>
            </a:endParaRPr>
          </a:p>
        </p:txBody>
      </p:sp>
    </p:spTree>
    <p:extLst>
      <p:ext uri="{BB962C8B-B14F-4D97-AF65-F5344CB8AC3E}">
        <p14:creationId xmlns:p14="http://schemas.microsoft.com/office/powerpoint/2010/main" val="417134242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99915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455774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349268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extLst>
      <p:ext uri="{BB962C8B-B14F-4D97-AF65-F5344CB8AC3E}">
        <p14:creationId xmlns:p14="http://schemas.microsoft.com/office/powerpoint/2010/main" val="348216395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extLst>
      <p:ext uri="{BB962C8B-B14F-4D97-AF65-F5344CB8AC3E}">
        <p14:creationId xmlns:p14="http://schemas.microsoft.com/office/powerpoint/2010/main" val="74827634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9 October 2017</a:t>
            </a:fld>
            <a:endParaRPr lang="en-US" dirty="0">
              <a:solidFill>
                <a:schemeClr val="bg1">
                  <a:lumMod val="75000"/>
                </a:scheme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9 October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9 October 2017</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2.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3"/>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4542279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5.xml"/><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6.xml"/><Relationship Id="rId5"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8.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790700"/>
            <a:ext cx="8458200" cy="1447800"/>
          </a:xfrm>
        </p:spPr>
        <p:txBody>
          <a:bodyPr/>
          <a:lstStyle/>
          <a:p>
            <a:pPr algn="ctr"/>
            <a:r>
              <a:rPr lang="en-IN" dirty="0" smtClean="0">
                <a:latin typeface="Times New Roman" pitchFamily="18" charset="0"/>
                <a:cs typeface="Times New Roman" pitchFamily="18" charset="0"/>
              </a:rPr>
              <a:t>Peptide Computing</a:t>
            </a:r>
            <a:endParaRPr lang="en-US" dirty="0"/>
          </a:p>
        </p:txBody>
      </p:sp>
      <p:sp>
        <p:nvSpPr>
          <p:cNvPr id="6" name="Subtitle 2"/>
          <p:cNvSpPr>
            <a:spLocks noGrp="1"/>
          </p:cNvSpPr>
          <p:nvPr>
            <p:ph type="subTitle" idx="1"/>
          </p:nvPr>
        </p:nvSpPr>
        <p:spPr>
          <a:xfrm>
            <a:off x="3276600" y="3733800"/>
            <a:ext cx="2514600" cy="1728192"/>
          </a:xfrm>
        </p:spPr>
        <p:txBody>
          <a:bodyPr>
            <a:normAutofit/>
          </a:bodyPr>
          <a:lstStyle/>
          <a:p>
            <a:pPr algn="ctr"/>
            <a:r>
              <a:rPr lang="en-IN" sz="2000" dirty="0" smtClean="0">
                <a:solidFill>
                  <a:schemeClr val="tx2">
                    <a:lumMod val="75000"/>
                  </a:schemeClr>
                </a:solidFill>
                <a:latin typeface="Times New Roman" pitchFamily="18" charset="0"/>
                <a:cs typeface="Times New Roman" pitchFamily="18" charset="0"/>
              </a:rPr>
              <a:t>				</a:t>
            </a:r>
          </a:p>
          <a:p>
            <a:pPr algn="r"/>
            <a:endParaRPr lang="en-IN" sz="2000" dirty="0" smtClean="0">
              <a:solidFill>
                <a:schemeClr val="tx2">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8336399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382000" cy="664797"/>
          </a:xfrm>
        </p:spPr>
        <p:txBody>
          <a:bodyPr/>
          <a:lstStyle/>
          <a:p>
            <a:pPr algn="ctr"/>
            <a:r>
              <a:rPr lang="en-US" dirty="0" smtClean="0"/>
              <a:t>References</a:t>
            </a:r>
            <a:endParaRPr lang="en-US" dirty="0"/>
          </a:p>
        </p:txBody>
      </p:sp>
      <p:sp>
        <p:nvSpPr>
          <p:cNvPr id="3" name="Content Placeholder 2"/>
          <p:cNvSpPr>
            <a:spLocks noGrp="1"/>
          </p:cNvSpPr>
          <p:nvPr>
            <p:ph idx="1"/>
          </p:nvPr>
        </p:nvSpPr>
        <p:spPr>
          <a:xfrm>
            <a:off x="152400" y="990600"/>
            <a:ext cx="8991600" cy="443198"/>
          </a:xfrm>
        </p:spPr>
        <p:txBody>
          <a:bodyPr/>
          <a:lstStyle/>
          <a:p>
            <a:pPr algn="just"/>
            <a:r>
              <a:rPr lang="en-US" dirty="0"/>
              <a:t>Strategies for the development of a peptide</a:t>
            </a:r>
            <a:endParaRPr lang="en-US" dirty="0"/>
          </a:p>
        </p:txBody>
      </p:sp>
    </p:spTree>
    <p:extLst>
      <p:ext uri="{BB962C8B-B14F-4D97-AF65-F5344CB8AC3E}">
        <p14:creationId xmlns:p14="http://schemas.microsoft.com/office/powerpoint/2010/main" val="93947900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44000" cy="553998"/>
          </a:xfrm>
        </p:spPr>
        <p:txBody>
          <a:bodyPr/>
          <a:lstStyle/>
          <a:p>
            <a:pPr algn="ctr"/>
            <a:r>
              <a:rPr lang="en-US" sz="4000" dirty="0" smtClean="0"/>
              <a:t>Basics</a:t>
            </a:r>
            <a:endParaRPr lang="en-US" sz="4000" dirty="0"/>
          </a:p>
        </p:txBody>
      </p:sp>
      <p:sp>
        <p:nvSpPr>
          <p:cNvPr id="3" name="Content Placeholder 3"/>
          <p:cNvSpPr txBox="1">
            <a:spLocks/>
          </p:cNvSpPr>
          <p:nvPr/>
        </p:nvSpPr>
        <p:spPr>
          <a:xfrm>
            <a:off x="212678" y="1143000"/>
            <a:ext cx="8778922" cy="4050340"/>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r>
              <a:rPr lang="en-US" sz="2800" dirty="0" smtClean="0"/>
              <a:t>A peptide is a sequence of amino acids attached by covalent bond called peptide bonds</a:t>
            </a:r>
          </a:p>
          <a:p>
            <a:pPr algn="just">
              <a:lnSpc>
                <a:spcPct val="150000"/>
              </a:lnSpc>
            </a:pPr>
            <a:r>
              <a:rPr lang="en-US" sz="2800" dirty="0" smtClean="0"/>
              <a:t>It consist of recognition sites for antibodies called </a:t>
            </a:r>
            <a:r>
              <a:rPr lang="en-US" sz="2800" b="1" dirty="0" smtClean="0"/>
              <a:t>epitopes</a:t>
            </a:r>
          </a:p>
          <a:p>
            <a:pPr algn="just">
              <a:lnSpc>
                <a:spcPct val="150000"/>
              </a:lnSpc>
            </a:pPr>
            <a:r>
              <a:rPr lang="en-US" sz="2800" dirty="0" smtClean="0"/>
              <a:t>A peptide can contain more than one epitope for the same or different antibodies</a:t>
            </a:r>
          </a:p>
        </p:txBody>
      </p:sp>
    </p:spTree>
    <p:extLst>
      <p:ext uri="{BB962C8B-B14F-4D97-AF65-F5344CB8AC3E}">
        <p14:creationId xmlns:p14="http://schemas.microsoft.com/office/powerpoint/2010/main" val="377180740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 y="230188"/>
            <a:ext cx="9144000" cy="553998"/>
          </a:xfrm>
        </p:spPr>
        <p:txBody>
          <a:bodyPr/>
          <a:lstStyle/>
          <a:p>
            <a:pPr algn="ctr"/>
            <a:r>
              <a:rPr lang="en-US" sz="4000" dirty="0" smtClean="0"/>
              <a:t>Basics</a:t>
            </a:r>
            <a:endParaRPr lang="en-US" sz="4000" dirty="0"/>
          </a:p>
        </p:txBody>
      </p:sp>
      <p:sp>
        <p:nvSpPr>
          <p:cNvPr id="3" name="Content Placeholder 3"/>
          <p:cNvSpPr txBox="1">
            <a:spLocks/>
          </p:cNvSpPr>
          <p:nvPr/>
        </p:nvSpPr>
        <p:spPr>
          <a:xfrm>
            <a:off x="212678" y="1143000"/>
            <a:ext cx="8778922" cy="3317831"/>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r>
              <a:rPr lang="en-US" sz="2800" dirty="0" smtClean="0"/>
              <a:t>With each antibody which attaches to a specific epitope, a binding power is associated, called its affinity.</a:t>
            </a:r>
          </a:p>
          <a:p>
            <a:pPr algn="just">
              <a:lnSpc>
                <a:spcPct val="150000"/>
              </a:lnSpc>
            </a:pPr>
            <a:r>
              <a:rPr lang="en-US" sz="2800" dirty="0" smtClean="0"/>
              <a:t>When antibodies compete for recognition site which may overlap in the given peptide , then the antibodies with greater affinity have higher priority</a:t>
            </a:r>
          </a:p>
        </p:txBody>
      </p:sp>
    </p:spTree>
    <p:extLst>
      <p:ext uri="{BB962C8B-B14F-4D97-AF65-F5344CB8AC3E}">
        <p14:creationId xmlns:p14="http://schemas.microsoft.com/office/powerpoint/2010/main" val="125870763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44000" cy="553998"/>
          </a:xfrm>
        </p:spPr>
        <p:txBody>
          <a:bodyPr/>
          <a:lstStyle/>
          <a:p>
            <a:pPr algn="ctr"/>
            <a:r>
              <a:rPr lang="en-US" sz="4000" dirty="0" smtClean="0"/>
              <a:t>Abstract Model</a:t>
            </a:r>
            <a:endParaRPr lang="en-US" sz="4000" dirty="0"/>
          </a:p>
        </p:txBody>
      </p:sp>
      <p:sp>
        <p:nvSpPr>
          <p:cNvPr id="3" name="Content Placeholder 3"/>
          <p:cNvSpPr txBox="1">
            <a:spLocks/>
          </p:cNvSpPr>
          <p:nvPr/>
        </p:nvSpPr>
        <p:spPr>
          <a:xfrm>
            <a:off x="182539" y="806724"/>
            <a:ext cx="8778922" cy="5392245"/>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400" dirty="0" smtClean="0"/>
              <a:t>The resulting set of peptides and antibodies should satisfy the following properties :</a:t>
            </a:r>
          </a:p>
          <a:p>
            <a:pPr marL="514350" indent="-514350" algn="just">
              <a:lnSpc>
                <a:spcPct val="150000"/>
              </a:lnSpc>
              <a:buFont typeface="+mj-lt"/>
              <a:buAutoNum type="arabicPeriod"/>
            </a:pPr>
            <a:r>
              <a:rPr lang="en-US" sz="2400" dirty="0" smtClean="0"/>
              <a:t>Under easily achievable conditions each antibody binds reliably to epitope</a:t>
            </a:r>
          </a:p>
          <a:p>
            <a:pPr marL="514350" indent="-514350" algn="just">
              <a:lnSpc>
                <a:spcPct val="150000"/>
              </a:lnSpc>
              <a:buFont typeface="+mj-lt"/>
              <a:buAutoNum type="arabicPeriod"/>
            </a:pPr>
            <a:r>
              <a:rPr lang="en-US" sz="2400" dirty="0" smtClean="0"/>
              <a:t>Under </a:t>
            </a:r>
            <a:r>
              <a:rPr lang="en-US" sz="2400" dirty="0"/>
              <a:t>easily achievable </a:t>
            </a:r>
            <a:r>
              <a:rPr lang="en-US" sz="2400" dirty="0" smtClean="0"/>
              <a:t>conditions each antibody reliably dissociates from its peptides. (Using a second antibody with higher affinity)</a:t>
            </a:r>
          </a:p>
          <a:p>
            <a:pPr marL="514350" indent="-514350" algn="just">
              <a:lnSpc>
                <a:spcPct val="150000"/>
              </a:lnSpc>
              <a:buFont typeface="+mj-lt"/>
              <a:buAutoNum type="arabicPeriod"/>
            </a:pPr>
            <a:r>
              <a:rPr lang="en-US" sz="2400" dirty="0" smtClean="0"/>
              <a:t>Under neither of conditions above does any antibody bind to another peptide (epitope) </a:t>
            </a:r>
          </a:p>
        </p:txBody>
      </p:sp>
    </p:spTree>
    <p:extLst>
      <p:ext uri="{BB962C8B-B14F-4D97-AF65-F5344CB8AC3E}">
        <p14:creationId xmlns:p14="http://schemas.microsoft.com/office/powerpoint/2010/main" val="367075911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44000" cy="553998"/>
          </a:xfrm>
        </p:spPr>
        <p:txBody>
          <a:bodyPr/>
          <a:lstStyle/>
          <a:p>
            <a:pPr algn="ctr"/>
            <a:r>
              <a:rPr lang="en-US" sz="4000" dirty="0" smtClean="0"/>
              <a:t>Comparing the quantity of an element in 2 sets </a:t>
            </a:r>
            <a:endParaRPr lang="en-US" sz="4000" dirty="0"/>
          </a:p>
        </p:txBody>
      </p:sp>
      <p:sp>
        <p:nvSpPr>
          <p:cNvPr id="3" name="Content Placeholder 3"/>
          <p:cNvSpPr txBox="1">
            <a:spLocks/>
          </p:cNvSpPr>
          <p:nvPr/>
        </p:nvSpPr>
        <p:spPr>
          <a:xfrm>
            <a:off x="212678" y="1143000"/>
            <a:ext cx="8778922" cy="4050340"/>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r>
              <a:rPr lang="en-US" sz="2800" dirty="0" smtClean="0"/>
              <a:t>Given two multi-sets containing elements of a finite set, verify whether a given element  differs in number in both the sets</a:t>
            </a:r>
          </a:p>
          <a:p>
            <a:pPr algn="just">
              <a:lnSpc>
                <a:spcPct val="150000"/>
              </a:lnSpc>
            </a:pPr>
            <a:r>
              <a:rPr lang="en-US" sz="2800" dirty="0" smtClean="0"/>
              <a:t>Let X denote an element to be searched in set of antibodies  G and H</a:t>
            </a:r>
          </a:p>
          <a:p>
            <a:pPr algn="just">
              <a:lnSpc>
                <a:spcPct val="150000"/>
              </a:lnSpc>
            </a:pPr>
            <a:r>
              <a:rPr lang="en-US" sz="2800" dirty="0" smtClean="0"/>
              <a:t>X is the only antibody to the epitope for X , in these sets</a:t>
            </a:r>
          </a:p>
        </p:txBody>
      </p:sp>
    </p:spTree>
    <p:extLst>
      <p:ext uri="{BB962C8B-B14F-4D97-AF65-F5344CB8AC3E}">
        <p14:creationId xmlns:p14="http://schemas.microsoft.com/office/powerpoint/2010/main" val="130740990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44000" cy="553998"/>
          </a:xfrm>
        </p:spPr>
        <p:txBody>
          <a:bodyPr/>
          <a:lstStyle/>
          <a:p>
            <a:pPr algn="ctr"/>
            <a:r>
              <a:rPr lang="en-US" sz="4000" dirty="0" smtClean="0"/>
              <a:t>Peptide Creation for Solving the problem</a:t>
            </a:r>
            <a:endParaRPr lang="en-US" sz="4000" dirty="0"/>
          </a:p>
        </p:txBody>
      </p:sp>
      <p:sp>
        <p:nvSpPr>
          <p:cNvPr id="3" name="Content Placeholder 3"/>
          <p:cNvSpPr txBox="1">
            <a:spLocks/>
          </p:cNvSpPr>
          <p:nvPr/>
        </p:nvSpPr>
        <p:spPr>
          <a:xfrm>
            <a:off x="212678" y="1143000"/>
            <a:ext cx="8778922" cy="2757678"/>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r>
              <a:rPr lang="en-US" sz="2800" dirty="0" smtClean="0"/>
              <a:t>Peptides with following properties are prepared:</a:t>
            </a:r>
          </a:p>
          <a:p>
            <a:pPr marL="514350" indent="-514350" algn="just">
              <a:lnSpc>
                <a:spcPct val="150000"/>
              </a:lnSpc>
              <a:buFont typeface="+mj-lt"/>
              <a:buAutoNum type="arabicPeriod"/>
            </a:pPr>
            <a:r>
              <a:rPr lang="en-US" sz="2800" dirty="0" smtClean="0"/>
              <a:t>Peptide contains 2 disjoint binding sites for element X</a:t>
            </a:r>
          </a:p>
          <a:p>
            <a:pPr marL="514350" indent="-514350" algn="just">
              <a:lnSpc>
                <a:spcPct val="150000"/>
              </a:lnSpc>
              <a:buFont typeface="+mj-lt"/>
              <a:buAutoNum type="arabicPeriod"/>
            </a:pPr>
            <a:r>
              <a:rPr lang="en-US" sz="2800" dirty="0" smtClean="0"/>
              <a:t>It contains binding site for 2 additional elements A1, A2 and B (which are not present in G &amp; H)</a:t>
            </a:r>
          </a:p>
        </p:txBody>
      </p:sp>
      <p:pic>
        <p:nvPicPr>
          <p:cNvPr id="4" name="Picture 3"/>
          <p:cNvPicPr>
            <a:picLocks noChangeAspect="1"/>
          </p:cNvPicPr>
          <p:nvPr/>
        </p:nvPicPr>
        <p:blipFill>
          <a:blip r:embed="rId5"/>
          <a:stretch>
            <a:fillRect/>
          </a:stretch>
        </p:blipFill>
        <p:spPr>
          <a:xfrm>
            <a:off x="2762250" y="3951533"/>
            <a:ext cx="3619500" cy="2886075"/>
          </a:xfrm>
          <a:prstGeom prst="rect">
            <a:avLst/>
          </a:prstGeom>
        </p:spPr>
      </p:pic>
    </p:spTree>
    <p:extLst>
      <p:ext uri="{BB962C8B-B14F-4D97-AF65-F5344CB8AC3E}">
        <p14:creationId xmlns:p14="http://schemas.microsoft.com/office/powerpoint/2010/main" val="199963887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44000" cy="553998"/>
          </a:xfrm>
        </p:spPr>
        <p:txBody>
          <a:bodyPr/>
          <a:lstStyle/>
          <a:p>
            <a:pPr algn="ctr"/>
            <a:r>
              <a:rPr lang="en-US" sz="4000" dirty="0" smtClean="0"/>
              <a:t>Binding Affinities of Antibodies</a:t>
            </a:r>
            <a:endParaRPr lang="en-US" sz="4000" dirty="0"/>
          </a:p>
        </p:txBody>
      </p:sp>
      <p:sp>
        <p:nvSpPr>
          <p:cNvPr id="3" name="Content Placeholder 3"/>
          <p:cNvSpPr txBox="1">
            <a:spLocks/>
          </p:cNvSpPr>
          <p:nvPr/>
        </p:nvSpPr>
        <p:spPr>
          <a:xfrm>
            <a:off x="212678" y="1143000"/>
            <a:ext cx="8778922" cy="43088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r>
              <a:rPr lang="en-US" sz="2800" dirty="0" smtClean="0"/>
              <a:t>Binding Affinities are crucial for calculations</a:t>
            </a:r>
          </a:p>
          <a:p>
            <a:pPr marL="514350" indent="-514350" algn="just">
              <a:lnSpc>
                <a:spcPct val="150000"/>
              </a:lnSpc>
              <a:buFont typeface="+mj-lt"/>
              <a:buAutoNum type="arabicPeriod"/>
            </a:pPr>
            <a:r>
              <a:rPr lang="en-US" sz="2800" dirty="0" err="1" smtClean="0"/>
              <a:t>Aff</a:t>
            </a:r>
            <a:r>
              <a:rPr lang="en-US" sz="2800" dirty="0" smtClean="0"/>
              <a:t>(B) &gt;  </a:t>
            </a:r>
            <a:r>
              <a:rPr lang="en-US" sz="2800" dirty="0" err="1" smtClean="0"/>
              <a:t>Aff</a:t>
            </a:r>
            <a:r>
              <a:rPr lang="en-US" sz="2800" dirty="0" smtClean="0"/>
              <a:t>(A2)</a:t>
            </a:r>
          </a:p>
          <a:p>
            <a:pPr marL="514350" indent="-514350" algn="just">
              <a:lnSpc>
                <a:spcPct val="150000"/>
              </a:lnSpc>
              <a:buFont typeface="+mj-lt"/>
              <a:buAutoNum type="arabicPeriod"/>
            </a:pPr>
            <a:r>
              <a:rPr lang="en-US" sz="2800" dirty="0" err="1" smtClean="0"/>
              <a:t>Aff</a:t>
            </a:r>
            <a:r>
              <a:rPr lang="en-US" sz="2800" dirty="0" smtClean="0"/>
              <a:t>(A2) &gt; </a:t>
            </a:r>
            <a:r>
              <a:rPr lang="en-US" sz="2800" dirty="0" err="1" smtClean="0"/>
              <a:t>Aff</a:t>
            </a:r>
            <a:r>
              <a:rPr lang="en-US" sz="2800" dirty="0" smtClean="0"/>
              <a:t>(X)</a:t>
            </a:r>
          </a:p>
          <a:p>
            <a:pPr marL="514350" indent="-514350" algn="just">
              <a:lnSpc>
                <a:spcPct val="150000"/>
              </a:lnSpc>
              <a:buFont typeface="+mj-lt"/>
              <a:buAutoNum type="arabicPeriod"/>
            </a:pPr>
            <a:r>
              <a:rPr lang="en-US" sz="2800" dirty="0" err="1" smtClean="0"/>
              <a:t>Aff</a:t>
            </a:r>
            <a:r>
              <a:rPr lang="en-US" sz="2800" dirty="0" smtClean="0"/>
              <a:t>(X) </a:t>
            </a:r>
            <a:r>
              <a:rPr lang="en-US" sz="2800" dirty="0"/>
              <a:t>&gt;</a:t>
            </a:r>
            <a:r>
              <a:rPr lang="en-US" sz="2800" dirty="0" smtClean="0"/>
              <a:t> </a:t>
            </a:r>
            <a:r>
              <a:rPr lang="en-US" sz="2800" dirty="0" err="1" smtClean="0"/>
              <a:t>Aff</a:t>
            </a:r>
            <a:r>
              <a:rPr lang="en-US" sz="2800" dirty="0" smtClean="0"/>
              <a:t>(A1)</a:t>
            </a:r>
            <a:endParaRPr lang="en-US" sz="2800" dirty="0" smtClean="0"/>
          </a:p>
          <a:p>
            <a:pPr marL="514350" indent="-514350" algn="just">
              <a:lnSpc>
                <a:spcPct val="150000"/>
              </a:lnSpc>
              <a:buFont typeface="+mj-lt"/>
              <a:buAutoNum type="arabicPeriod"/>
            </a:pPr>
            <a:r>
              <a:rPr lang="en-US" sz="2800" dirty="0" err="1" smtClean="0"/>
              <a:t>Aff</a:t>
            </a:r>
            <a:r>
              <a:rPr lang="en-US" sz="2800" dirty="0" smtClean="0"/>
              <a:t>(X) upper epitope &gt; </a:t>
            </a:r>
            <a:r>
              <a:rPr lang="en-US" sz="2800" dirty="0" err="1" smtClean="0"/>
              <a:t>Aff</a:t>
            </a:r>
            <a:r>
              <a:rPr lang="en-US" sz="2800" dirty="0" smtClean="0"/>
              <a:t>(X) lower epitope</a:t>
            </a:r>
          </a:p>
          <a:p>
            <a:pPr marL="0" indent="0" algn="just">
              <a:lnSpc>
                <a:spcPct val="150000"/>
              </a:lnSpc>
              <a:buNone/>
            </a:pPr>
            <a:r>
              <a:rPr lang="en-US" sz="2800" dirty="0" smtClean="0"/>
              <a:t>Antibody A1 can bind </a:t>
            </a:r>
            <a:r>
              <a:rPr lang="en-US" sz="2800" dirty="0" smtClean="0"/>
              <a:t>only </a:t>
            </a:r>
            <a:r>
              <a:rPr lang="en-US" sz="2800" dirty="0" smtClean="0"/>
              <a:t>when both sites for X are free</a:t>
            </a:r>
          </a:p>
        </p:txBody>
      </p:sp>
      <p:pic>
        <p:nvPicPr>
          <p:cNvPr id="4" name="Picture 3"/>
          <p:cNvPicPr>
            <a:picLocks noChangeAspect="1"/>
          </p:cNvPicPr>
          <p:nvPr/>
        </p:nvPicPr>
        <p:blipFill>
          <a:blip r:embed="rId5"/>
          <a:stretch>
            <a:fillRect/>
          </a:stretch>
        </p:blipFill>
        <p:spPr>
          <a:xfrm>
            <a:off x="3505200" y="1673882"/>
            <a:ext cx="3619500" cy="2514600"/>
          </a:xfrm>
          <a:prstGeom prst="rect">
            <a:avLst/>
          </a:prstGeom>
        </p:spPr>
      </p:pic>
    </p:spTree>
    <p:extLst>
      <p:ext uri="{BB962C8B-B14F-4D97-AF65-F5344CB8AC3E}">
        <p14:creationId xmlns:p14="http://schemas.microsoft.com/office/powerpoint/2010/main" val="170986425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44000" cy="553998"/>
          </a:xfrm>
        </p:spPr>
        <p:txBody>
          <a:bodyPr/>
          <a:lstStyle/>
          <a:p>
            <a:pPr algn="ctr"/>
            <a:r>
              <a:rPr lang="en-US" sz="4000" dirty="0" smtClean="0"/>
              <a:t>Steps for Computation</a:t>
            </a:r>
            <a:endParaRPr lang="en-US" sz="4000" dirty="0"/>
          </a:p>
        </p:txBody>
      </p:sp>
      <p:sp>
        <p:nvSpPr>
          <p:cNvPr id="3" name="Content Placeholder 3"/>
          <p:cNvSpPr txBox="1">
            <a:spLocks/>
          </p:cNvSpPr>
          <p:nvPr/>
        </p:nvSpPr>
        <p:spPr>
          <a:xfrm>
            <a:off x="8586" y="914400"/>
            <a:ext cx="8991600" cy="4998291"/>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gn="just">
              <a:lnSpc>
                <a:spcPct val="110000"/>
              </a:lnSpc>
              <a:buFont typeface="+mj-lt"/>
              <a:buAutoNum type="arabicPeriod"/>
            </a:pPr>
            <a:r>
              <a:rPr lang="en-US" sz="2800" dirty="0"/>
              <a:t>The antibody A2 is added. Antibody A2 blocks the second </a:t>
            </a:r>
            <a:r>
              <a:rPr lang="en-US" sz="2800" dirty="0" smtClean="0"/>
              <a:t>binding site </a:t>
            </a:r>
            <a:r>
              <a:rPr lang="en-US" sz="2800" dirty="0"/>
              <a:t>of X.</a:t>
            </a:r>
          </a:p>
          <a:p>
            <a:pPr marL="514350" indent="-514350" algn="just">
              <a:lnSpc>
                <a:spcPct val="110000"/>
              </a:lnSpc>
              <a:buFont typeface="+mj-lt"/>
              <a:buAutoNum type="arabicPeriod"/>
            </a:pPr>
            <a:r>
              <a:rPr lang="en-US" sz="2800" dirty="0" smtClean="0"/>
              <a:t>The </a:t>
            </a:r>
            <a:r>
              <a:rPr lang="en-US" sz="2800" dirty="0"/>
              <a:t>first set G is added. The elements X of the first set are </a:t>
            </a:r>
            <a:r>
              <a:rPr lang="en-US" sz="2800" dirty="0" smtClean="0"/>
              <a:t>bound to </a:t>
            </a:r>
            <a:r>
              <a:rPr lang="en-US" sz="2800" dirty="0"/>
              <a:t>the first binding site of X.</a:t>
            </a:r>
          </a:p>
          <a:p>
            <a:pPr marL="514350" indent="-514350" algn="just">
              <a:lnSpc>
                <a:spcPct val="110000"/>
              </a:lnSpc>
              <a:buFont typeface="+mj-lt"/>
              <a:buAutoNum type="arabicPeriod"/>
            </a:pPr>
            <a:r>
              <a:rPr lang="en-US" sz="2800" dirty="0" smtClean="0"/>
              <a:t>The </a:t>
            </a:r>
            <a:r>
              <a:rPr lang="en-US" sz="2800" dirty="0"/>
              <a:t>antibody B is added. Since the affinity of antibody B to </a:t>
            </a:r>
            <a:r>
              <a:rPr lang="en-US" sz="2800" dirty="0" smtClean="0"/>
              <a:t>its epitope </a:t>
            </a:r>
            <a:r>
              <a:rPr lang="en-US" sz="2800" dirty="0"/>
              <a:t>is higher than the affinity of A2, </a:t>
            </a:r>
            <a:r>
              <a:rPr lang="en-US" sz="2800" dirty="0" smtClean="0"/>
              <a:t>B </a:t>
            </a:r>
            <a:r>
              <a:rPr lang="en-US" sz="2800" dirty="0"/>
              <a:t>will </a:t>
            </a:r>
            <a:r>
              <a:rPr lang="en-US" sz="2800" dirty="0" smtClean="0"/>
              <a:t>remove antibody </a:t>
            </a:r>
            <a:r>
              <a:rPr lang="en-US" sz="2800" dirty="0"/>
              <a:t>A2. The second binding site for X will be free.</a:t>
            </a:r>
          </a:p>
          <a:p>
            <a:pPr marL="514350" indent="-514350" algn="just">
              <a:lnSpc>
                <a:spcPct val="110000"/>
              </a:lnSpc>
              <a:buFont typeface="+mj-lt"/>
              <a:buAutoNum type="arabicPeriod"/>
            </a:pPr>
            <a:r>
              <a:rPr lang="en-US" sz="2800" dirty="0" smtClean="0"/>
              <a:t>The </a:t>
            </a:r>
            <a:r>
              <a:rPr lang="en-US" sz="2800" dirty="0"/>
              <a:t>antibody A1 is </a:t>
            </a:r>
            <a:r>
              <a:rPr lang="en-US" sz="2800" dirty="0" smtClean="0"/>
              <a:t>added, A1 </a:t>
            </a:r>
            <a:r>
              <a:rPr lang="en-US" sz="2800" dirty="0"/>
              <a:t>will </a:t>
            </a:r>
            <a:r>
              <a:rPr lang="en-US" sz="2800" dirty="0" smtClean="0"/>
              <a:t>bind only </a:t>
            </a:r>
            <a:r>
              <a:rPr lang="en-US" sz="2800" dirty="0"/>
              <a:t>to those peptide positions where antibody X is not present </a:t>
            </a:r>
            <a:r>
              <a:rPr lang="en-US" sz="2800" dirty="0" smtClean="0"/>
              <a:t>at both </a:t>
            </a:r>
            <a:r>
              <a:rPr lang="en-US" sz="2800" dirty="0"/>
              <a:t>binding sites.</a:t>
            </a:r>
            <a:endParaRPr lang="en-US" sz="2800" dirty="0" smtClean="0"/>
          </a:p>
        </p:txBody>
      </p:sp>
    </p:spTree>
    <p:extLst>
      <p:ext uri="{BB962C8B-B14F-4D97-AF65-F5344CB8AC3E}">
        <p14:creationId xmlns:p14="http://schemas.microsoft.com/office/powerpoint/2010/main" val="325528611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44000" cy="553998"/>
          </a:xfrm>
        </p:spPr>
        <p:txBody>
          <a:bodyPr/>
          <a:lstStyle/>
          <a:p>
            <a:pPr algn="ctr"/>
            <a:r>
              <a:rPr lang="en-US" sz="4000" dirty="0" smtClean="0"/>
              <a:t>Steps for Computation</a:t>
            </a:r>
            <a:endParaRPr lang="en-US" sz="4000" dirty="0"/>
          </a:p>
        </p:txBody>
      </p:sp>
      <p:sp>
        <p:nvSpPr>
          <p:cNvPr id="3" name="Content Placeholder 3"/>
          <p:cNvSpPr txBox="1">
            <a:spLocks/>
          </p:cNvSpPr>
          <p:nvPr/>
        </p:nvSpPr>
        <p:spPr>
          <a:xfrm>
            <a:off x="182539" y="914400"/>
            <a:ext cx="8778922" cy="5170774"/>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gn="just">
              <a:lnSpc>
                <a:spcPct val="114000"/>
              </a:lnSpc>
              <a:buFont typeface="+mj-lt"/>
              <a:buAutoNum type="arabicPeriod" startAt="5"/>
            </a:pPr>
            <a:r>
              <a:rPr lang="en-US" sz="2800" dirty="0" smtClean="0"/>
              <a:t>Cross-linker </a:t>
            </a:r>
            <a:r>
              <a:rPr lang="en-US" sz="2800" dirty="0"/>
              <a:t>is added. All bound antibodies will be </a:t>
            </a:r>
            <a:r>
              <a:rPr lang="en-US" sz="2800" dirty="0" smtClean="0"/>
              <a:t>covalently attached </a:t>
            </a:r>
            <a:r>
              <a:rPr lang="en-US" sz="2800" dirty="0"/>
              <a:t>to the peptide via a cross-linker </a:t>
            </a:r>
            <a:endParaRPr lang="en-US" sz="2800" dirty="0" smtClean="0"/>
          </a:p>
          <a:p>
            <a:pPr marL="514350" indent="-514350" algn="just">
              <a:lnSpc>
                <a:spcPct val="114000"/>
              </a:lnSpc>
              <a:buFont typeface="+mj-lt"/>
              <a:buAutoNum type="arabicPeriod" startAt="5"/>
            </a:pPr>
            <a:r>
              <a:rPr lang="en-US" sz="2800" dirty="0" smtClean="0"/>
              <a:t>The </a:t>
            </a:r>
            <a:r>
              <a:rPr lang="en-US" sz="2800" dirty="0"/>
              <a:t>second set H is added. The elements X of the second set </a:t>
            </a:r>
            <a:r>
              <a:rPr lang="en-US" sz="2800" dirty="0" smtClean="0"/>
              <a:t>are bound </a:t>
            </a:r>
            <a:r>
              <a:rPr lang="en-US" sz="2800" dirty="0"/>
              <a:t>to the second binding site of X. Bound antibodies X will </a:t>
            </a:r>
            <a:r>
              <a:rPr lang="en-US" sz="2800" dirty="0" smtClean="0"/>
              <a:t>be covalently </a:t>
            </a:r>
            <a:r>
              <a:rPr lang="en-US" sz="2800" dirty="0"/>
              <a:t>attached to the peptide via a cross-linker.</a:t>
            </a:r>
          </a:p>
          <a:p>
            <a:pPr marL="514350" indent="-514350" algn="just">
              <a:lnSpc>
                <a:spcPct val="114000"/>
              </a:lnSpc>
              <a:buFont typeface="+mj-lt"/>
              <a:buAutoNum type="arabicPeriod" startAt="5"/>
            </a:pPr>
            <a:r>
              <a:rPr lang="en-US" sz="2800" dirty="0" smtClean="0"/>
              <a:t>Labeled </a:t>
            </a:r>
            <a:r>
              <a:rPr lang="en-US" sz="2800" dirty="0"/>
              <a:t>antibody X is added. Labeled antibody X will bind to </a:t>
            </a:r>
            <a:r>
              <a:rPr lang="en-US" sz="2800" dirty="0" smtClean="0"/>
              <a:t>all remaining </a:t>
            </a:r>
            <a:r>
              <a:rPr lang="en-US" sz="2800" dirty="0"/>
              <a:t>free binding sites for antibody X. </a:t>
            </a:r>
            <a:endParaRPr lang="en-US" sz="2800" dirty="0" smtClean="0"/>
          </a:p>
          <a:p>
            <a:pPr marL="514350" indent="-514350" algn="just">
              <a:lnSpc>
                <a:spcPct val="114000"/>
              </a:lnSpc>
              <a:buFont typeface="+mj-lt"/>
              <a:buAutoNum type="arabicPeriod" startAt="5"/>
            </a:pPr>
            <a:r>
              <a:rPr lang="en-US" sz="2800" dirty="0" smtClean="0"/>
              <a:t>Detect </a:t>
            </a:r>
            <a:r>
              <a:rPr lang="en-US" sz="2800" dirty="0"/>
              <a:t>label. If any labeled antibody X is bound, its </a:t>
            </a:r>
            <a:r>
              <a:rPr lang="en-US" sz="2800" dirty="0" smtClean="0"/>
              <a:t>fluorescence will </a:t>
            </a:r>
            <a:r>
              <a:rPr lang="en-US" sz="2800" dirty="0"/>
              <a:t>be measured.</a:t>
            </a:r>
            <a:endParaRPr lang="en-US" sz="2800" dirty="0" smtClean="0"/>
          </a:p>
        </p:txBody>
      </p:sp>
    </p:spTree>
    <p:extLst>
      <p:ext uri="{BB962C8B-B14F-4D97-AF65-F5344CB8AC3E}">
        <p14:creationId xmlns:p14="http://schemas.microsoft.com/office/powerpoint/2010/main" val="103544351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theme/theme1.xml><?xml version="1.0" encoding="utf-8"?>
<a:theme xmlns:a="http://schemas.openxmlformats.org/drawingml/2006/main" name="1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2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3.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4.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5.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6.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7.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8.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9.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EEFD162-EDAF-40F1-8DE6-8C07E9AEC8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(White with blue bar design)</Template>
  <TotalTime>11080</TotalTime>
  <Words>610</Words>
  <Application>Microsoft Office PowerPoint</Application>
  <PresentationFormat>On-screen Show (4:3)</PresentationFormat>
  <Paragraphs>45</Paragraphs>
  <Slides>10</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10</vt:i4>
      </vt:variant>
    </vt:vector>
  </HeadingPairs>
  <TitlesOfParts>
    <vt:vector size="18" baseType="lpstr">
      <vt:lpstr>Arial</vt:lpstr>
      <vt:lpstr>Calibri</vt:lpstr>
      <vt:lpstr>Courier New</vt:lpstr>
      <vt:lpstr>Times New Roman</vt:lpstr>
      <vt:lpstr>Wingdings</vt:lpstr>
      <vt:lpstr>1_White with Blue Bar Segoe Template_TP10286789</vt:lpstr>
      <vt:lpstr>White with Courier font for code slides</vt:lpstr>
      <vt:lpstr>2_White with Blue Bar Segoe Template_TP10286789</vt:lpstr>
      <vt:lpstr>Peptide Computing</vt:lpstr>
      <vt:lpstr>Basics</vt:lpstr>
      <vt:lpstr>Basics</vt:lpstr>
      <vt:lpstr>Abstract Model</vt:lpstr>
      <vt:lpstr>Comparing the quantity of an element in 2 sets </vt:lpstr>
      <vt:lpstr>Peptide Creation for Solving the problem</vt:lpstr>
      <vt:lpstr>Binding Affinities of Antibodies</vt:lpstr>
      <vt:lpstr>Steps for Computation</vt:lpstr>
      <vt:lpstr>Steps for Computation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Akshata K</dc:creator>
  <cp:keywords/>
  <cp:lastModifiedBy>Mahe</cp:lastModifiedBy>
  <cp:revision>2260</cp:revision>
  <dcterms:created xsi:type="dcterms:W3CDTF">2016-05-11T06:01:51Z</dcterms:created>
  <dcterms:modified xsi:type="dcterms:W3CDTF">2017-10-09T08:11:23Z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TC102867899990</vt:lpwstr>
  </property>
</Properties>
</file>