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1"/>
  </p:notesMasterIdLst>
  <p:handoutMasterIdLst>
    <p:handoutMasterId r:id="rId22"/>
  </p:handoutMasterIdLst>
  <p:sldIdLst>
    <p:sldId id="389" r:id="rId5"/>
    <p:sldId id="427" r:id="rId6"/>
    <p:sldId id="428" r:id="rId7"/>
    <p:sldId id="438" r:id="rId8"/>
    <p:sldId id="439" r:id="rId9"/>
    <p:sldId id="440" r:id="rId10"/>
    <p:sldId id="437" r:id="rId11"/>
    <p:sldId id="442" r:id="rId12"/>
    <p:sldId id="441" r:id="rId13"/>
    <p:sldId id="443" r:id="rId14"/>
    <p:sldId id="444" r:id="rId15"/>
    <p:sldId id="445" r:id="rId16"/>
    <p:sldId id="446" r:id="rId17"/>
    <p:sldId id="429" r:id="rId18"/>
    <p:sldId id="431" r:id="rId19"/>
    <p:sldId id="4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4434" autoAdjust="0"/>
  </p:normalViewPr>
  <p:slideViewPr>
    <p:cSldViewPr>
      <p:cViewPr varScale="1">
        <p:scale>
          <a:sx n="74" d="100"/>
          <a:sy n="74" d="100"/>
        </p:scale>
        <p:origin x="11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10/10/2017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10/10/2017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10/10/2017 9:33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October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October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October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October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October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October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2.xml"/><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3.xml"/><Relationship Id="rId5" Type="http://schemas.openxmlformats.org/officeDocument/2006/relationships/image" Target="../media/image2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Incremental Peptide </a:t>
            </a:r>
            <a:r>
              <a:rPr lang="en-IN" dirty="0" smtClean="0">
                <a:latin typeface="Times New Roman" pitchFamily="18" charset="0"/>
                <a:cs typeface="Times New Roman" pitchFamily="18" charset="0"/>
              </a:rPr>
              <a:t>Computing</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2" name="Picture 1"/>
          <p:cNvPicPr>
            <a:picLocks noChangeAspect="1"/>
          </p:cNvPicPr>
          <p:nvPr/>
        </p:nvPicPr>
        <p:blipFill>
          <a:blip r:embed="rId3"/>
          <a:stretch>
            <a:fillRect/>
          </a:stretch>
        </p:blipFill>
        <p:spPr>
          <a:xfrm>
            <a:off x="1981200" y="609600"/>
            <a:ext cx="5419725" cy="4600575"/>
          </a:xfrm>
          <a:prstGeom prst="rect">
            <a:avLst/>
          </a:prstGeom>
        </p:spPr>
      </p:pic>
    </p:spTree>
    <p:extLst>
      <p:ext uri="{BB962C8B-B14F-4D97-AF65-F5344CB8AC3E}">
        <p14:creationId xmlns:p14="http://schemas.microsoft.com/office/powerpoint/2010/main" val="908049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3" name="Picture 2"/>
          <p:cNvPicPr>
            <a:picLocks noChangeAspect="1"/>
          </p:cNvPicPr>
          <p:nvPr/>
        </p:nvPicPr>
        <p:blipFill>
          <a:blip r:embed="rId3"/>
          <a:stretch>
            <a:fillRect/>
          </a:stretch>
        </p:blipFill>
        <p:spPr>
          <a:xfrm>
            <a:off x="1981200" y="609600"/>
            <a:ext cx="5505450" cy="4591050"/>
          </a:xfrm>
          <a:prstGeom prst="rect">
            <a:avLst/>
          </a:prstGeom>
        </p:spPr>
      </p:pic>
    </p:spTree>
    <p:extLst>
      <p:ext uri="{BB962C8B-B14F-4D97-AF65-F5344CB8AC3E}">
        <p14:creationId xmlns:p14="http://schemas.microsoft.com/office/powerpoint/2010/main" val="27757335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2" name="Picture 1"/>
          <p:cNvPicPr>
            <a:picLocks noChangeAspect="1"/>
          </p:cNvPicPr>
          <p:nvPr/>
        </p:nvPicPr>
        <p:blipFill>
          <a:blip r:embed="rId3"/>
          <a:stretch>
            <a:fillRect/>
          </a:stretch>
        </p:blipFill>
        <p:spPr>
          <a:xfrm>
            <a:off x="1752600" y="762000"/>
            <a:ext cx="5867400" cy="4543425"/>
          </a:xfrm>
          <a:prstGeom prst="rect">
            <a:avLst/>
          </a:prstGeom>
        </p:spPr>
      </p:pic>
    </p:spTree>
    <p:extLst>
      <p:ext uri="{BB962C8B-B14F-4D97-AF65-F5344CB8AC3E}">
        <p14:creationId xmlns:p14="http://schemas.microsoft.com/office/powerpoint/2010/main" val="5522624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Incremental Building of peptide Sequence</a:t>
            </a:r>
            <a:endParaRPr lang="en-US" sz="4000" dirty="0"/>
          </a:p>
        </p:txBody>
      </p:sp>
      <p:sp>
        <p:nvSpPr>
          <p:cNvPr id="3" name="Content Placeholder 3"/>
          <p:cNvSpPr txBox="1">
            <a:spLocks/>
          </p:cNvSpPr>
          <p:nvPr/>
        </p:nvSpPr>
        <p:spPr>
          <a:xfrm>
            <a:off x="206239" y="793845"/>
            <a:ext cx="8785361" cy="528144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Pre-Processing Step</a:t>
            </a:r>
          </a:p>
          <a:p>
            <a:pPr marL="0" indent="0">
              <a:lnSpc>
                <a:spcPct val="150000"/>
              </a:lnSpc>
              <a:buNone/>
            </a:pPr>
            <a:r>
              <a:rPr lang="en-US" sz="2400" dirty="0" smtClean="0"/>
              <a:t>For each of the vertices an unique peptide sequence as p</a:t>
            </a:r>
            <a:r>
              <a:rPr lang="en-US" sz="2400" baseline="-25000" dirty="0" smtClean="0"/>
              <a:t>1,</a:t>
            </a:r>
            <a:r>
              <a:rPr lang="en-US" sz="2400" dirty="0" smtClean="0"/>
              <a:t>p</a:t>
            </a:r>
            <a:r>
              <a:rPr lang="en-US" sz="2400" baseline="-25000" dirty="0" smtClean="0"/>
              <a:t>2,…,</a:t>
            </a:r>
            <a:r>
              <a:rPr lang="en-US" sz="2400" dirty="0" err="1" smtClean="0"/>
              <a:t>p</a:t>
            </a:r>
            <a:r>
              <a:rPr lang="en-US" sz="2400" baseline="-25000" dirty="0" err="1" smtClean="0"/>
              <a:t>n</a:t>
            </a:r>
            <a:r>
              <a:rPr lang="en-US" sz="2400" dirty="0" smtClean="0"/>
              <a:t>  </a:t>
            </a:r>
            <a:endParaRPr lang="en-US" sz="2800" dirty="0" smtClean="0"/>
          </a:p>
          <a:p>
            <a:pPr marL="0" indent="0">
              <a:lnSpc>
                <a:spcPct val="150000"/>
              </a:lnSpc>
              <a:buNone/>
            </a:pPr>
            <a:endParaRPr lang="en-US" sz="2800" dirty="0" smtClean="0"/>
          </a:p>
          <a:p>
            <a:pPr marL="0" indent="0">
              <a:lnSpc>
                <a:spcPct val="150000"/>
              </a:lnSpc>
              <a:buNone/>
            </a:pPr>
            <a:r>
              <a:rPr lang="en-US" sz="2400" dirty="0" smtClean="0"/>
              <a:t>For </a:t>
            </a:r>
            <a:r>
              <a:rPr lang="en-US" sz="2400" dirty="0"/>
              <a:t>each of the </a:t>
            </a:r>
            <a:r>
              <a:rPr lang="en-US" sz="2400" dirty="0" smtClean="0"/>
              <a:t>edges  e = </a:t>
            </a:r>
            <a:r>
              <a:rPr lang="en-US" sz="2400" dirty="0" err="1" smtClean="0"/>
              <a:t>v</a:t>
            </a:r>
            <a:r>
              <a:rPr lang="en-US" sz="2400" baseline="-25000" dirty="0" err="1" smtClean="0"/>
              <a:t>i</a:t>
            </a:r>
            <a:r>
              <a:rPr lang="en-US" sz="2400" dirty="0" err="1" smtClean="0"/>
              <a:t>v</a:t>
            </a:r>
            <a:r>
              <a:rPr lang="en-US" sz="2400" baseline="-25000" dirty="0" err="1" smtClean="0"/>
              <a:t>j</a:t>
            </a:r>
            <a:r>
              <a:rPr lang="en-US" sz="2400" baseline="-25000" dirty="0"/>
              <a:t> </a:t>
            </a:r>
            <a:r>
              <a:rPr lang="en-US" sz="2400" baseline="-25000" dirty="0" smtClean="0"/>
              <a:t>,</a:t>
            </a:r>
            <a:r>
              <a:rPr lang="en-US" sz="2400" dirty="0" smtClean="0"/>
              <a:t> 1 &lt;= </a:t>
            </a:r>
            <a:r>
              <a:rPr lang="en-US" sz="2400" dirty="0" err="1"/>
              <a:t>i</a:t>
            </a:r>
            <a:r>
              <a:rPr lang="en-US" sz="2400" dirty="0" smtClean="0"/>
              <a:t>, j &lt;=n, create Antibody </a:t>
            </a:r>
            <a:r>
              <a:rPr lang="en-US" sz="2400" dirty="0" err="1" smtClean="0"/>
              <a:t>A</a:t>
            </a:r>
            <a:r>
              <a:rPr lang="en-US" sz="2400" baseline="-25000" dirty="0" err="1" smtClean="0"/>
              <a:t>ij</a:t>
            </a:r>
            <a:endParaRPr lang="en-US" sz="2400" baseline="-25000" dirty="0" smtClean="0"/>
          </a:p>
          <a:p>
            <a:pPr marL="0" indent="0">
              <a:lnSpc>
                <a:spcPct val="150000"/>
              </a:lnSpc>
              <a:buNone/>
            </a:pPr>
            <a:r>
              <a:rPr lang="en-US" sz="2400" dirty="0" smtClean="0"/>
              <a:t>For </a:t>
            </a:r>
            <a:r>
              <a:rPr lang="en-US" sz="2400" dirty="0"/>
              <a:t>each of the </a:t>
            </a:r>
            <a:r>
              <a:rPr lang="en-US" sz="2400" dirty="0" smtClean="0"/>
              <a:t>vertices v</a:t>
            </a:r>
            <a:r>
              <a:rPr lang="en-US" sz="2400" baseline="-25000" dirty="0" smtClean="0"/>
              <a:t>i</a:t>
            </a:r>
            <a:r>
              <a:rPr lang="en-US" sz="2400" dirty="0" smtClean="0"/>
              <a:t> create a set of L, of labelled antibodies binds to x</a:t>
            </a:r>
            <a:r>
              <a:rPr lang="en-US" sz="2400" baseline="-25000" dirty="0" smtClean="0"/>
              <a:t>i </a:t>
            </a:r>
            <a:r>
              <a:rPr lang="en-US" sz="2400" dirty="0" smtClean="0"/>
              <a:t>of p</a:t>
            </a:r>
            <a:r>
              <a:rPr lang="en-US" sz="2400" baseline="-25000" dirty="0" smtClean="0"/>
              <a:t>i</a:t>
            </a:r>
            <a:endParaRPr lang="en-US" sz="2400" dirty="0" smtClean="0"/>
          </a:p>
          <a:p>
            <a:pPr marL="0" indent="0">
              <a:lnSpc>
                <a:spcPct val="150000"/>
              </a:lnSpc>
              <a:buNone/>
            </a:pPr>
            <a:endParaRPr lang="en-US" sz="2800" dirty="0"/>
          </a:p>
          <a:p>
            <a:pPr marL="0" indent="0">
              <a:lnSpc>
                <a:spcPct val="150000"/>
              </a:lnSpc>
              <a:buNone/>
            </a:pPr>
            <a:endParaRPr lang="en-US" sz="2800" dirty="0" smtClean="0"/>
          </a:p>
        </p:txBody>
      </p:sp>
      <p:pic>
        <p:nvPicPr>
          <p:cNvPr id="4" name="Picture 3"/>
          <p:cNvPicPr>
            <a:picLocks noChangeAspect="1"/>
          </p:cNvPicPr>
          <p:nvPr/>
        </p:nvPicPr>
        <p:blipFill>
          <a:blip r:embed="rId5"/>
          <a:stretch>
            <a:fillRect/>
          </a:stretch>
        </p:blipFill>
        <p:spPr>
          <a:xfrm>
            <a:off x="3086100" y="2057400"/>
            <a:ext cx="2971800" cy="685800"/>
          </a:xfrm>
          <a:prstGeom prst="rect">
            <a:avLst/>
          </a:prstGeom>
        </p:spPr>
      </p:pic>
    </p:spTree>
    <p:extLst>
      <p:ext uri="{BB962C8B-B14F-4D97-AF65-F5344CB8AC3E}">
        <p14:creationId xmlns:p14="http://schemas.microsoft.com/office/powerpoint/2010/main" val="30423490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Incremental Building of peptide Sequence</a:t>
            </a:r>
            <a:endParaRPr lang="en-US" sz="4000" dirty="0"/>
          </a:p>
        </p:txBody>
      </p:sp>
      <p:sp>
        <p:nvSpPr>
          <p:cNvPr id="3" name="Content Placeholder 3"/>
          <p:cNvSpPr txBox="1">
            <a:spLocks/>
          </p:cNvSpPr>
          <p:nvPr/>
        </p:nvSpPr>
        <p:spPr>
          <a:xfrm>
            <a:off x="89659" y="1066800"/>
            <a:ext cx="8964681" cy="441967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Incremental Building</a:t>
            </a:r>
          </a:p>
          <a:p>
            <a:pPr lvl="0" defTabSz="914400">
              <a:lnSpc>
                <a:spcPct val="150000"/>
              </a:lnSpc>
              <a:spcBef>
                <a:spcPts val="0"/>
              </a:spcBef>
              <a:buFont typeface="Arial" panose="020B0604020202020204" pitchFamily="34" charset="0"/>
              <a:buChar char="•"/>
            </a:pPr>
            <a:r>
              <a:rPr lang="en-US" sz="2400" dirty="0" smtClean="0">
                <a:solidFill>
                  <a:srgbClr val="000000"/>
                </a:solidFill>
              </a:rPr>
              <a:t>Two sets source and target , Initially Source = {s</a:t>
            </a:r>
            <a:r>
              <a:rPr lang="en-US" sz="2400" baseline="-25000" dirty="0" smtClean="0">
                <a:solidFill>
                  <a:srgbClr val="000000"/>
                </a:solidFill>
              </a:rPr>
              <a:t>1</a:t>
            </a:r>
            <a:r>
              <a:rPr lang="en-US" sz="2400" dirty="0" smtClean="0">
                <a:solidFill>
                  <a:srgbClr val="000000"/>
                </a:solidFill>
              </a:rPr>
              <a:t>} Target = {s</a:t>
            </a:r>
            <a:r>
              <a:rPr lang="en-US" sz="2400" baseline="-25000" dirty="0">
                <a:solidFill>
                  <a:srgbClr val="000000"/>
                </a:solidFill>
              </a:rPr>
              <a:t>2</a:t>
            </a:r>
            <a:r>
              <a:rPr lang="en-US" sz="2800" dirty="0" smtClean="0">
                <a:solidFill>
                  <a:srgbClr val="000000"/>
                </a:solidFill>
              </a:rPr>
              <a:t> ,</a:t>
            </a:r>
            <a:r>
              <a:rPr lang="en-US" sz="2400" dirty="0" smtClean="0">
                <a:solidFill>
                  <a:srgbClr val="000000"/>
                </a:solidFill>
              </a:rPr>
              <a:t>s</a:t>
            </a:r>
            <a:r>
              <a:rPr lang="en-US" sz="2400" baseline="-25000" dirty="0" smtClean="0">
                <a:solidFill>
                  <a:srgbClr val="000000"/>
                </a:solidFill>
              </a:rPr>
              <a:t>3</a:t>
            </a:r>
            <a:r>
              <a:rPr lang="en-US" sz="2400" dirty="0" smtClean="0">
                <a:solidFill>
                  <a:srgbClr val="000000"/>
                </a:solidFill>
              </a:rPr>
              <a:t> ..</a:t>
            </a:r>
            <a:r>
              <a:rPr lang="en-US" sz="2400" dirty="0" err="1" smtClean="0">
                <a:solidFill>
                  <a:srgbClr val="000000"/>
                </a:solidFill>
              </a:rPr>
              <a:t>s</a:t>
            </a:r>
            <a:r>
              <a:rPr lang="en-US" sz="2400" baseline="-25000" dirty="0" err="1" smtClean="0">
                <a:solidFill>
                  <a:srgbClr val="000000"/>
                </a:solidFill>
              </a:rPr>
              <a:t>n</a:t>
            </a:r>
            <a:r>
              <a:rPr lang="en-US" sz="2400" dirty="0" smtClean="0">
                <a:solidFill>
                  <a:srgbClr val="000000"/>
                </a:solidFill>
              </a:rPr>
              <a:t>}</a:t>
            </a:r>
          </a:p>
          <a:p>
            <a:pPr lvl="0" defTabSz="914400">
              <a:lnSpc>
                <a:spcPct val="150000"/>
              </a:lnSpc>
              <a:spcBef>
                <a:spcPts val="0"/>
              </a:spcBef>
              <a:buFont typeface="Arial" panose="020B0604020202020204" pitchFamily="34" charset="0"/>
              <a:buChar char="•"/>
            </a:pPr>
            <a:r>
              <a:rPr lang="en-US" sz="2400" dirty="0" smtClean="0">
                <a:solidFill>
                  <a:srgbClr val="000000"/>
                </a:solidFill>
              </a:rPr>
              <a:t>Add source, target followed by antibodies</a:t>
            </a:r>
            <a:endParaRPr lang="en-US" sz="2800" dirty="0"/>
          </a:p>
          <a:p>
            <a:pPr lvl="0" defTabSz="914400">
              <a:lnSpc>
                <a:spcPct val="150000"/>
              </a:lnSpc>
              <a:spcBef>
                <a:spcPts val="0"/>
              </a:spcBef>
              <a:buFont typeface="Arial" panose="020B0604020202020204" pitchFamily="34" charset="0"/>
              <a:buChar char="•"/>
            </a:pPr>
            <a:r>
              <a:rPr lang="en-US" sz="2400" dirty="0" smtClean="0">
                <a:solidFill>
                  <a:srgbClr val="000000"/>
                </a:solidFill>
              </a:rPr>
              <a:t>Link between two sequences happens only if there is an edge in the graph</a:t>
            </a:r>
            <a:endParaRPr lang="en-US" sz="2800" dirty="0">
              <a:solidFill>
                <a:srgbClr val="000000"/>
              </a:solidFill>
            </a:endParaRPr>
          </a:p>
          <a:p>
            <a:pPr marL="0" indent="0">
              <a:lnSpc>
                <a:spcPct val="150000"/>
              </a:lnSpc>
              <a:buNone/>
            </a:pPr>
            <a:endParaRPr lang="en-US" sz="2800" dirty="0" smtClean="0"/>
          </a:p>
          <a:p>
            <a:pPr marL="0" indent="0">
              <a:lnSpc>
                <a:spcPct val="150000"/>
              </a:lnSpc>
              <a:buNone/>
            </a:pPr>
            <a:endParaRPr lang="en-US" sz="2800" dirty="0" smtClean="0"/>
          </a:p>
        </p:txBody>
      </p:sp>
      <p:pic>
        <p:nvPicPr>
          <p:cNvPr id="5" name="Picture 4"/>
          <p:cNvPicPr>
            <a:picLocks noChangeAspect="1"/>
          </p:cNvPicPr>
          <p:nvPr/>
        </p:nvPicPr>
        <p:blipFill>
          <a:blip r:embed="rId5"/>
          <a:stretch>
            <a:fillRect/>
          </a:stretch>
        </p:blipFill>
        <p:spPr>
          <a:xfrm>
            <a:off x="2557461" y="4191000"/>
            <a:ext cx="4029075" cy="2419350"/>
          </a:xfrm>
          <a:prstGeom prst="rect">
            <a:avLst/>
          </a:prstGeom>
        </p:spPr>
      </p:pic>
    </p:spTree>
    <p:extLst>
      <p:ext uri="{BB962C8B-B14F-4D97-AF65-F5344CB8AC3E}">
        <p14:creationId xmlns:p14="http://schemas.microsoft.com/office/powerpoint/2010/main" val="13074099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7919"/>
          </a:xfrm>
        </p:spPr>
        <p:txBody>
          <a:bodyPr/>
          <a:lstStyle/>
          <a:p>
            <a:pPr algn="ctr">
              <a:lnSpc>
                <a:spcPct val="150000"/>
              </a:lnSpc>
            </a:pPr>
            <a:r>
              <a:rPr lang="en-US" sz="4000" dirty="0" smtClean="0"/>
              <a:t>Incremental Model : Algorithm</a:t>
            </a:r>
            <a:endParaRPr lang="en-US" sz="4000" dirty="0"/>
          </a:p>
        </p:txBody>
      </p:sp>
      <p:pic>
        <p:nvPicPr>
          <p:cNvPr id="4" name="Picture 3"/>
          <p:cNvPicPr>
            <a:picLocks noChangeAspect="1"/>
          </p:cNvPicPr>
          <p:nvPr/>
        </p:nvPicPr>
        <p:blipFill>
          <a:blip r:embed="rId3"/>
          <a:stretch>
            <a:fillRect/>
          </a:stretch>
        </p:blipFill>
        <p:spPr>
          <a:xfrm>
            <a:off x="381000" y="1153732"/>
            <a:ext cx="8398867" cy="4485068"/>
          </a:xfrm>
          <a:prstGeom prst="rect">
            <a:avLst/>
          </a:prstGeom>
        </p:spPr>
      </p:pic>
    </p:spTree>
    <p:extLst>
      <p:ext uri="{BB962C8B-B14F-4D97-AF65-F5344CB8AC3E}">
        <p14:creationId xmlns:p14="http://schemas.microsoft.com/office/powerpoint/2010/main" val="8234332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443198"/>
          </a:xfrm>
        </p:spPr>
        <p:txBody>
          <a:bodyPr/>
          <a:lstStyle/>
          <a:p>
            <a:pPr algn="just"/>
            <a:r>
              <a:rPr lang="en-US" smtClean="0"/>
              <a:t>HPP_Peptide_Computing</a:t>
            </a:r>
            <a:endParaRPr lang="en-US" dirty="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Conventional v/s Incremental Model for HPP</a:t>
            </a:r>
            <a:endParaRPr lang="en-US" sz="4000" dirty="0"/>
          </a:p>
        </p:txBody>
      </p:sp>
      <p:pic>
        <p:nvPicPr>
          <p:cNvPr id="4" name="Picture 3"/>
          <p:cNvPicPr>
            <a:picLocks noChangeAspect="1"/>
          </p:cNvPicPr>
          <p:nvPr/>
        </p:nvPicPr>
        <p:blipFill>
          <a:blip r:embed="rId3"/>
          <a:stretch>
            <a:fillRect/>
          </a:stretch>
        </p:blipFill>
        <p:spPr>
          <a:xfrm>
            <a:off x="990600" y="1676400"/>
            <a:ext cx="2590800" cy="2370530"/>
          </a:xfrm>
          <a:prstGeom prst="rect">
            <a:avLst/>
          </a:prstGeom>
        </p:spPr>
      </p:pic>
      <p:pic>
        <p:nvPicPr>
          <p:cNvPr id="5" name="Picture 4"/>
          <p:cNvPicPr>
            <a:picLocks noChangeAspect="1"/>
          </p:cNvPicPr>
          <p:nvPr/>
        </p:nvPicPr>
        <p:blipFill>
          <a:blip r:embed="rId4"/>
          <a:stretch>
            <a:fillRect/>
          </a:stretch>
        </p:blipFill>
        <p:spPr>
          <a:xfrm>
            <a:off x="1452562" y="4191000"/>
            <a:ext cx="1666875" cy="314325"/>
          </a:xfrm>
          <a:prstGeom prst="rect">
            <a:avLst/>
          </a:prstGeom>
        </p:spPr>
      </p:pic>
      <p:pic>
        <p:nvPicPr>
          <p:cNvPr id="6" name="Picture 5"/>
          <p:cNvPicPr>
            <a:picLocks noChangeAspect="1"/>
          </p:cNvPicPr>
          <p:nvPr/>
        </p:nvPicPr>
        <p:blipFill>
          <a:blip r:embed="rId5"/>
          <a:stretch>
            <a:fillRect/>
          </a:stretch>
        </p:blipFill>
        <p:spPr>
          <a:xfrm>
            <a:off x="5257800" y="1600200"/>
            <a:ext cx="2876550" cy="2286000"/>
          </a:xfrm>
          <a:prstGeom prst="rect">
            <a:avLst/>
          </a:prstGeom>
        </p:spPr>
      </p:pic>
      <p:pic>
        <p:nvPicPr>
          <p:cNvPr id="7" name="Picture 6"/>
          <p:cNvPicPr>
            <a:picLocks noChangeAspect="1"/>
          </p:cNvPicPr>
          <p:nvPr/>
        </p:nvPicPr>
        <p:blipFill>
          <a:blip r:embed="rId6"/>
          <a:stretch>
            <a:fillRect/>
          </a:stretch>
        </p:blipFill>
        <p:spPr>
          <a:xfrm>
            <a:off x="5257800" y="4190999"/>
            <a:ext cx="2143125" cy="314325"/>
          </a:xfrm>
          <a:prstGeom prst="rect">
            <a:avLst/>
          </a:prstGeom>
        </p:spPr>
      </p:pic>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38200" y="762000"/>
            <a:ext cx="7277100" cy="4286250"/>
          </a:xfrm>
          <a:prstGeom prst="rect">
            <a:avLst/>
          </a:prstGeom>
        </p:spPr>
      </p:pic>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spTree>
    <p:extLst>
      <p:ext uri="{BB962C8B-B14F-4D97-AF65-F5344CB8AC3E}">
        <p14:creationId xmlns:p14="http://schemas.microsoft.com/office/powerpoint/2010/main" val="3670759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2" name="Picture 1"/>
          <p:cNvPicPr>
            <a:picLocks noChangeAspect="1"/>
          </p:cNvPicPr>
          <p:nvPr/>
        </p:nvPicPr>
        <p:blipFill>
          <a:blip r:embed="rId3"/>
          <a:stretch>
            <a:fillRect/>
          </a:stretch>
        </p:blipFill>
        <p:spPr>
          <a:xfrm>
            <a:off x="766293" y="609600"/>
            <a:ext cx="7554278" cy="4191000"/>
          </a:xfrm>
          <a:prstGeom prst="rect">
            <a:avLst/>
          </a:prstGeom>
        </p:spPr>
      </p:pic>
      <p:pic>
        <p:nvPicPr>
          <p:cNvPr id="3" name="Picture 2"/>
          <p:cNvPicPr>
            <a:picLocks noChangeAspect="1"/>
          </p:cNvPicPr>
          <p:nvPr/>
        </p:nvPicPr>
        <p:blipFill>
          <a:blip r:embed="rId4"/>
          <a:stretch>
            <a:fillRect/>
          </a:stretch>
        </p:blipFill>
        <p:spPr>
          <a:xfrm>
            <a:off x="2124082" y="4410075"/>
            <a:ext cx="4838700" cy="771525"/>
          </a:xfrm>
          <a:prstGeom prst="rect">
            <a:avLst/>
          </a:prstGeom>
        </p:spPr>
      </p:pic>
    </p:spTree>
    <p:extLst>
      <p:ext uri="{BB962C8B-B14F-4D97-AF65-F5344CB8AC3E}">
        <p14:creationId xmlns:p14="http://schemas.microsoft.com/office/powerpoint/2010/main" val="357768019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3" name="Picture 2"/>
          <p:cNvPicPr>
            <a:picLocks noChangeAspect="1"/>
          </p:cNvPicPr>
          <p:nvPr/>
        </p:nvPicPr>
        <p:blipFill>
          <a:blip r:embed="rId3"/>
          <a:stretch>
            <a:fillRect/>
          </a:stretch>
        </p:blipFill>
        <p:spPr>
          <a:xfrm>
            <a:off x="990600" y="685800"/>
            <a:ext cx="7162800" cy="3985911"/>
          </a:xfrm>
          <a:prstGeom prst="rect">
            <a:avLst/>
          </a:prstGeom>
        </p:spPr>
      </p:pic>
    </p:spTree>
    <p:extLst>
      <p:ext uri="{BB962C8B-B14F-4D97-AF65-F5344CB8AC3E}">
        <p14:creationId xmlns:p14="http://schemas.microsoft.com/office/powerpoint/2010/main" val="20973865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4" name="Picture 3"/>
          <p:cNvPicPr>
            <a:picLocks noChangeAspect="1"/>
          </p:cNvPicPr>
          <p:nvPr/>
        </p:nvPicPr>
        <p:blipFill>
          <a:blip r:embed="rId3"/>
          <a:stretch>
            <a:fillRect/>
          </a:stretch>
        </p:blipFill>
        <p:spPr>
          <a:xfrm>
            <a:off x="2286000" y="533400"/>
            <a:ext cx="4229100" cy="4676775"/>
          </a:xfrm>
          <a:prstGeom prst="rect">
            <a:avLst/>
          </a:prstGeom>
        </p:spPr>
      </p:pic>
    </p:spTree>
    <p:extLst>
      <p:ext uri="{BB962C8B-B14F-4D97-AF65-F5344CB8AC3E}">
        <p14:creationId xmlns:p14="http://schemas.microsoft.com/office/powerpoint/2010/main" val="13296167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Conventional HPP using Peptide : Algorithm</a:t>
            </a:r>
            <a:endParaRPr lang="en-US" sz="4000" dirty="0"/>
          </a:p>
        </p:txBody>
      </p:sp>
      <p:sp>
        <p:nvSpPr>
          <p:cNvPr id="4" name="Rectangle 3"/>
          <p:cNvSpPr/>
          <p:nvPr/>
        </p:nvSpPr>
        <p:spPr>
          <a:xfrm>
            <a:off x="119666" y="1219200"/>
            <a:ext cx="8904668" cy="4616648"/>
          </a:xfrm>
          <a:prstGeom prst="rect">
            <a:avLst/>
          </a:prstGeom>
        </p:spPr>
        <p:txBody>
          <a:bodyPr wrap="square">
            <a:spAutoFit/>
          </a:bodyPr>
          <a:lstStyle/>
          <a:p>
            <a:pPr algn="just">
              <a:lnSpc>
                <a:spcPct val="150000"/>
              </a:lnSpc>
            </a:pPr>
            <a:r>
              <a:rPr lang="en-US" sz="2800" dirty="0"/>
              <a:t>1. Take all the peptide sequences formed in an aqueous solution.</a:t>
            </a:r>
          </a:p>
          <a:p>
            <a:pPr algn="just">
              <a:lnSpc>
                <a:spcPct val="150000"/>
              </a:lnSpc>
            </a:pPr>
            <a:r>
              <a:rPr lang="en-US" sz="2800" dirty="0"/>
              <a:t>2. Add A set of antibodies to the collection.</a:t>
            </a:r>
          </a:p>
          <a:p>
            <a:pPr algn="just">
              <a:lnSpc>
                <a:spcPct val="150000"/>
              </a:lnSpc>
            </a:pPr>
            <a:r>
              <a:rPr lang="en-US" sz="2800" dirty="0"/>
              <a:t>3. Add B set of antibodies to the collection.</a:t>
            </a:r>
          </a:p>
          <a:p>
            <a:pPr algn="just">
              <a:lnSpc>
                <a:spcPct val="150000"/>
              </a:lnSpc>
            </a:pPr>
            <a:r>
              <a:rPr lang="en-US" sz="2800" dirty="0"/>
              <a:t>4. Add C set of antibodies to the collection.</a:t>
            </a:r>
          </a:p>
          <a:p>
            <a:pPr algn="just">
              <a:lnSpc>
                <a:spcPct val="150000"/>
              </a:lnSpc>
            </a:pPr>
            <a:r>
              <a:rPr lang="en-US" sz="2800" dirty="0"/>
              <a:t>5. If fluorescence is detected then there exists a Hamilton path in the graph </a:t>
            </a:r>
            <a:r>
              <a:rPr lang="en-US" sz="2800" dirty="0" smtClean="0"/>
              <a:t>G, otherwise </a:t>
            </a:r>
            <a:r>
              <a:rPr lang="en-US" sz="2800" dirty="0"/>
              <a:t>there exists no such path. </a:t>
            </a:r>
          </a:p>
        </p:txBody>
      </p:sp>
    </p:spTree>
    <p:extLst>
      <p:ext uri="{BB962C8B-B14F-4D97-AF65-F5344CB8AC3E}">
        <p14:creationId xmlns:p14="http://schemas.microsoft.com/office/powerpoint/2010/main" val="34016900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2" name="Picture 1"/>
          <p:cNvPicPr>
            <a:picLocks noChangeAspect="1"/>
          </p:cNvPicPr>
          <p:nvPr/>
        </p:nvPicPr>
        <p:blipFill>
          <a:blip r:embed="rId3"/>
          <a:stretch>
            <a:fillRect/>
          </a:stretch>
        </p:blipFill>
        <p:spPr>
          <a:xfrm>
            <a:off x="1143000" y="457200"/>
            <a:ext cx="7315200" cy="4781550"/>
          </a:xfrm>
          <a:prstGeom prst="rect">
            <a:avLst/>
          </a:prstGeom>
        </p:spPr>
      </p:pic>
    </p:spTree>
    <p:extLst>
      <p:ext uri="{BB962C8B-B14F-4D97-AF65-F5344CB8AC3E}">
        <p14:creationId xmlns:p14="http://schemas.microsoft.com/office/powerpoint/2010/main" val="40095197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352800" y="5562600"/>
            <a:ext cx="5943600" cy="369332"/>
          </a:xfrm>
          <a:prstGeom prst="rect">
            <a:avLst/>
          </a:prstGeom>
          <a:noFill/>
        </p:spPr>
        <p:txBody>
          <a:bodyPr wrap="square" rtlCol="0">
            <a:spAutoFit/>
          </a:bodyPr>
          <a:lstStyle/>
          <a:p>
            <a:r>
              <a:rPr lang="en-US" dirty="0" smtClean="0"/>
              <a:t>Courtesy: Tutorial on Molecular Computing, Mr. </a:t>
            </a:r>
            <a:r>
              <a:rPr lang="en-US" dirty="0" err="1" smtClean="0"/>
              <a:t>Sakthi</a:t>
            </a:r>
            <a:r>
              <a:rPr lang="en-US" dirty="0" smtClean="0"/>
              <a:t> </a:t>
            </a:r>
            <a:r>
              <a:rPr lang="en-US" dirty="0" err="1" smtClean="0"/>
              <a:t>Balan</a:t>
            </a:r>
            <a:endParaRPr lang="en-US" dirty="0"/>
          </a:p>
        </p:txBody>
      </p:sp>
      <p:pic>
        <p:nvPicPr>
          <p:cNvPr id="3" name="Picture 2"/>
          <p:cNvPicPr>
            <a:picLocks noChangeAspect="1"/>
          </p:cNvPicPr>
          <p:nvPr/>
        </p:nvPicPr>
        <p:blipFill>
          <a:blip r:embed="rId3"/>
          <a:stretch>
            <a:fillRect/>
          </a:stretch>
        </p:blipFill>
        <p:spPr>
          <a:xfrm>
            <a:off x="1143000" y="381000"/>
            <a:ext cx="7239000" cy="4838700"/>
          </a:xfrm>
          <a:prstGeom prst="rect">
            <a:avLst/>
          </a:prstGeom>
        </p:spPr>
      </p:pic>
    </p:spTree>
    <p:extLst>
      <p:ext uri="{BB962C8B-B14F-4D97-AF65-F5344CB8AC3E}">
        <p14:creationId xmlns:p14="http://schemas.microsoft.com/office/powerpoint/2010/main" val="20683998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10688</TotalTime>
  <Words>401</Words>
  <Application>Microsoft Office PowerPoint</Application>
  <PresentationFormat>On-screen Show (4:3)</PresentationFormat>
  <Paragraphs>36</Paragraphs>
  <Slides>16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Incremental Peptide Computing</vt:lpstr>
      <vt:lpstr>Conventional v/s Incremental Model for HPP</vt:lpstr>
      <vt:lpstr>PowerPoint Presentation</vt:lpstr>
      <vt:lpstr>PowerPoint Presentation</vt:lpstr>
      <vt:lpstr>PowerPoint Presentation</vt:lpstr>
      <vt:lpstr>PowerPoint Presentation</vt:lpstr>
      <vt:lpstr>Conventional HPP using Peptide : Algorithm</vt:lpstr>
      <vt:lpstr>PowerPoint Presentation</vt:lpstr>
      <vt:lpstr>PowerPoint Presentation</vt:lpstr>
      <vt:lpstr>PowerPoint Presentation</vt:lpstr>
      <vt:lpstr>PowerPoint Presentation</vt:lpstr>
      <vt:lpstr>PowerPoint Presentation</vt:lpstr>
      <vt:lpstr>Incremental Building of peptide Sequence</vt:lpstr>
      <vt:lpstr>Incremental Building of peptide Sequence</vt:lpstr>
      <vt:lpstr>Incremental Model : Algorithm</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2274</cp:revision>
  <dcterms:created xsi:type="dcterms:W3CDTF">2016-05-11T06:01:51Z</dcterms:created>
  <dcterms:modified xsi:type="dcterms:W3CDTF">2017-10-10T04:03:22Z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