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1" r:id="rId2"/>
    <p:sldId id="258" r:id="rId3"/>
    <p:sldId id="281" r:id="rId4"/>
    <p:sldId id="282" r:id="rId5"/>
    <p:sldId id="283" r:id="rId6"/>
    <p:sldId id="260" r:id="rId7"/>
    <p:sldId id="287" r:id="rId8"/>
    <p:sldId id="288" r:id="rId9"/>
    <p:sldId id="303" r:id="rId10"/>
    <p:sldId id="311" r:id="rId11"/>
    <p:sldId id="307" r:id="rId12"/>
    <p:sldId id="313" r:id="rId13"/>
    <p:sldId id="312" r:id="rId14"/>
    <p:sldId id="299" r:id="rId15"/>
    <p:sldId id="310" r:id="rId16"/>
    <p:sldId id="314" r:id="rId17"/>
    <p:sldId id="315" r:id="rId18"/>
    <p:sldId id="316" r:id="rId19"/>
    <p:sldId id="309" r:id="rId20"/>
    <p:sldId id="30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268" autoAdjust="0"/>
  </p:normalViewPr>
  <p:slideViewPr>
    <p:cSldViewPr>
      <p:cViewPr varScale="1">
        <p:scale>
          <a:sx n="108" d="100"/>
          <a:sy n="108" d="100"/>
        </p:scale>
        <p:origin x="17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B235-A356-4EDD-B661-3740227078CF}" type="datetimeFigureOut">
              <a:rPr lang="en-US" smtClean="0"/>
              <a:t>4/11/19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20817-5D4E-404A-A632-196827EAD30F}" type="slidenum">
              <a:rPr lang="en-US" smtClean="0"/>
              <a:t>‹#›</a:t>
            </a:fld>
            <a:endParaRPr lang="en-US"/>
          </a:p>
        </p:txBody>
      </p:sp>
    </p:spTree>
    <p:extLst>
      <p:ext uri="{BB962C8B-B14F-4D97-AF65-F5344CB8AC3E}">
        <p14:creationId xmlns:p14="http://schemas.microsoft.com/office/powerpoint/2010/main" val="401280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C5D15-D71B-48AE-B62E-E470B23CE658}" type="datetime1">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909842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E4D6B304-C1F3-42D7-A1C6-E37C2802B1C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6200" y="6158780"/>
            <a:ext cx="9031458" cy="6230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685799"/>
          </a:xfrm>
        </p:spPr>
        <p:txBody>
          <a:bodyPr>
            <a:normAutofit fontScale="90000"/>
          </a:bodyPr>
          <a:lstStyle/>
          <a:p>
            <a:r>
              <a:rPr lang="en-IN" dirty="0"/>
              <a:t>Real time prediction of American Sign Language using Convolutional Neural Networks</a:t>
            </a:r>
            <a:endParaRPr lang="en-US" dirty="0"/>
          </a:p>
        </p:txBody>
      </p:sp>
      <p:sp>
        <p:nvSpPr>
          <p:cNvPr id="6" name="Subtitle 2"/>
          <p:cNvSpPr txBox="1">
            <a:spLocks/>
          </p:cNvSpPr>
          <p:nvPr/>
        </p:nvSpPr>
        <p:spPr>
          <a:xfrm>
            <a:off x="1295400" y="2667000"/>
            <a:ext cx="6400800" cy="11430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800" dirty="0"/>
          </a:p>
          <a:p>
            <a:r>
              <a:rPr lang="en-US" sz="2800" dirty="0" err="1"/>
              <a:t>Shobhit</a:t>
            </a:r>
            <a:r>
              <a:rPr lang="en-US" sz="2800" dirty="0"/>
              <a:t> Sinha, Siddhartha Singh, </a:t>
            </a:r>
            <a:r>
              <a:rPr lang="en-US" sz="2800" dirty="0" err="1"/>
              <a:t>Sumanu</a:t>
            </a:r>
            <a:r>
              <a:rPr lang="en-US" sz="2800" dirty="0"/>
              <a:t> Rawat, Aman Chopra</a:t>
            </a:r>
          </a:p>
        </p:txBody>
      </p:sp>
      <p:pic>
        <p:nvPicPr>
          <p:cNvPr id="5" name="Picture 4">
            <a:extLst>
              <a:ext uri="{FF2B5EF4-FFF2-40B4-BE49-F238E27FC236}">
                <a16:creationId xmlns:a16="http://schemas.microsoft.com/office/drawing/2014/main" id="{F404CFE3-E7EA-4500-A359-69E025C31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1495368"/>
          </a:xfrm>
          <a:prstGeom prst="rect">
            <a:avLst/>
          </a:prstGeom>
        </p:spPr>
      </p:pic>
      <p:pic>
        <p:nvPicPr>
          <p:cNvPr id="11" name="Picture 10">
            <a:extLst>
              <a:ext uri="{FF2B5EF4-FFF2-40B4-BE49-F238E27FC236}">
                <a16:creationId xmlns:a16="http://schemas.microsoft.com/office/drawing/2014/main" id="{FF40A1AC-6324-EE4F-AAFA-34A420BB1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962400"/>
            <a:ext cx="1562100" cy="1793324"/>
          </a:xfrm>
          <a:prstGeom prst="rect">
            <a:avLst/>
          </a:prstGeom>
        </p:spPr>
      </p:pic>
      <p:pic>
        <p:nvPicPr>
          <p:cNvPr id="7" name="Picture 6">
            <a:extLst>
              <a:ext uri="{FF2B5EF4-FFF2-40B4-BE49-F238E27FC236}">
                <a16:creationId xmlns:a16="http://schemas.microsoft.com/office/drawing/2014/main" id="{FA378183-CFA1-EA43-9644-D9F04676E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399" y="3962400"/>
            <a:ext cx="1600201" cy="1793324"/>
          </a:xfrm>
          <a:prstGeom prst="rect">
            <a:avLst/>
          </a:prstGeom>
        </p:spPr>
      </p:pic>
      <p:pic>
        <p:nvPicPr>
          <p:cNvPr id="10" name="Picture 9">
            <a:extLst>
              <a:ext uri="{FF2B5EF4-FFF2-40B4-BE49-F238E27FC236}">
                <a16:creationId xmlns:a16="http://schemas.microsoft.com/office/drawing/2014/main" id="{962C8A7D-0C48-B549-A0DB-42E88D8C30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600" y="3967348"/>
            <a:ext cx="1600200" cy="1788376"/>
          </a:xfrm>
          <a:prstGeom prst="rect">
            <a:avLst/>
          </a:prstGeom>
        </p:spPr>
      </p:pic>
      <p:pic>
        <p:nvPicPr>
          <p:cNvPr id="13" name="Picture 12">
            <a:extLst>
              <a:ext uri="{FF2B5EF4-FFF2-40B4-BE49-F238E27FC236}">
                <a16:creationId xmlns:a16="http://schemas.microsoft.com/office/drawing/2014/main" id="{9A8D9FA2-8E71-2A4E-AB4F-DCB04F1DB9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0957" y="3962400"/>
            <a:ext cx="1682243" cy="1793324"/>
          </a:xfrm>
          <a:prstGeom prst="rect">
            <a:avLst/>
          </a:prstGeom>
        </p:spPr>
      </p:pic>
    </p:spTree>
    <p:extLst>
      <p:ext uri="{BB962C8B-B14F-4D97-AF65-F5344CB8AC3E}">
        <p14:creationId xmlns:p14="http://schemas.microsoft.com/office/powerpoint/2010/main" val="78197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10</a:t>
            </a:fld>
            <a:endParaRPr lang="en-US" dirty="0"/>
          </a:p>
        </p:txBody>
      </p:sp>
      <p:pic>
        <p:nvPicPr>
          <p:cNvPr id="8" name="Content Placeholder 7">
            <a:extLst>
              <a:ext uri="{FF2B5EF4-FFF2-40B4-BE49-F238E27FC236}">
                <a16:creationId xmlns:a16="http://schemas.microsoft.com/office/drawing/2014/main" id="{2CC40DDA-6F27-2F45-92B9-B069F5D559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003" y="1295400"/>
            <a:ext cx="6223995" cy="4525963"/>
          </a:xfrm>
        </p:spPr>
      </p:pic>
      <p:sp>
        <p:nvSpPr>
          <p:cNvPr id="9" name="TextBox 8">
            <a:extLst>
              <a:ext uri="{FF2B5EF4-FFF2-40B4-BE49-F238E27FC236}">
                <a16:creationId xmlns:a16="http://schemas.microsoft.com/office/drawing/2014/main" id="{DA9D731D-D089-244F-9205-FAACACEC0B9A}"/>
              </a:ext>
            </a:extLst>
          </p:cNvPr>
          <p:cNvSpPr txBox="1"/>
          <p:nvPr/>
        </p:nvSpPr>
        <p:spPr>
          <a:xfrm>
            <a:off x="2743200" y="5715000"/>
            <a:ext cx="3505200" cy="369332"/>
          </a:xfrm>
          <a:prstGeom prst="rect">
            <a:avLst/>
          </a:prstGeom>
          <a:noFill/>
        </p:spPr>
        <p:txBody>
          <a:bodyPr wrap="square" rtlCol="0">
            <a:spAutoFit/>
          </a:bodyPr>
          <a:lstStyle/>
          <a:p>
            <a:r>
              <a:rPr lang="en-US" b="1" dirty="0"/>
              <a:t>                Data Preprocessing</a:t>
            </a:r>
          </a:p>
        </p:txBody>
      </p:sp>
    </p:spTree>
    <p:extLst>
      <p:ext uri="{BB962C8B-B14F-4D97-AF65-F5344CB8AC3E}">
        <p14:creationId xmlns:p14="http://schemas.microsoft.com/office/powerpoint/2010/main" val="100933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Proposed Method</a:t>
            </a:r>
          </a:p>
        </p:txBody>
      </p:sp>
      <p:sp>
        <p:nvSpPr>
          <p:cNvPr id="3" name="Content Placeholder 2"/>
          <p:cNvSpPr>
            <a:spLocks noGrp="1"/>
          </p:cNvSpPr>
          <p:nvPr>
            <p:ph idx="1"/>
          </p:nvPr>
        </p:nvSpPr>
        <p:spPr/>
        <p:txBody>
          <a:bodyPr>
            <a:normAutofit/>
          </a:bodyPr>
          <a:lstStyle/>
          <a:p>
            <a:r>
              <a:rPr lang="en-US" dirty="0"/>
              <a:t>Model:</a:t>
            </a:r>
          </a:p>
          <a:p>
            <a:pPr marL="400050" lvl="1" indent="0">
              <a:buNone/>
            </a:pPr>
            <a:r>
              <a:rPr lang="en-IN" dirty="0"/>
              <a:t>Since the input of this model is an image, we decided to use the CNN architecture for this model.</a:t>
            </a:r>
            <a:endParaRPr lang="en-US" dirty="0"/>
          </a:p>
          <a:p>
            <a:pPr lvl="1"/>
            <a:r>
              <a:rPr lang="en-US" sz="2400" dirty="0"/>
              <a:t>Activation Layer.</a:t>
            </a:r>
          </a:p>
          <a:p>
            <a:pPr lvl="1"/>
            <a:r>
              <a:rPr lang="en-US" sz="2400" dirty="0"/>
              <a:t>Pooling Layer.</a:t>
            </a:r>
          </a:p>
          <a:p>
            <a:pPr lvl="1"/>
            <a:r>
              <a:rPr lang="en-US" sz="2400" dirty="0"/>
              <a:t>Dropout.</a:t>
            </a:r>
          </a:p>
          <a:p>
            <a:pPr lvl="1"/>
            <a:r>
              <a:rPr lang="en-US" sz="2400" dirty="0"/>
              <a:t>Fully Connected Layer.</a:t>
            </a:r>
          </a:p>
        </p:txBody>
      </p:sp>
      <p:sp>
        <p:nvSpPr>
          <p:cNvPr id="5" name="Slide Number Placeholder 4"/>
          <p:cNvSpPr>
            <a:spLocks noGrp="1"/>
          </p:cNvSpPr>
          <p:nvPr>
            <p:ph type="sldNum" sz="quarter" idx="12"/>
          </p:nvPr>
        </p:nvSpPr>
        <p:spPr/>
        <p:txBody>
          <a:bodyPr/>
          <a:lstStyle/>
          <a:p>
            <a:fld id="{00CFE371-8602-434E-A03A-183DD7E4EEA9}" type="slidenum">
              <a:rPr lang="en-US" smtClean="0"/>
              <a:t>11</a:t>
            </a:fld>
            <a:endParaRPr lang="en-US" dirty="0"/>
          </a:p>
        </p:txBody>
      </p:sp>
    </p:spTree>
    <p:extLst>
      <p:ext uri="{BB962C8B-B14F-4D97-AF65-F5344CB8AC3E}">
        <p14:creationId xmlns:p14="http://schemas.microsoft.com/office/powerpoint/2010/main" val="427702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12</a:t>
            </a:fld>
            <a:endParaRPr lang="en-US" dirty="0"/>
          </a:p>
        </p:txBody>
      </p:sp>
      <p:sp>
        <p:nvSpPr>
          <p:cNvPr id="9" name="TextBox 8">
            <a:extLst>
              <a:ext uri="{FF2B5EF4-FFF2-40B4-BE49-F238E27FC236}">
                <a16:creationId xmlns:a16="http://schemas.microsoft.com/office/drawing/2014/main" id="{DA9D731D-D089-244F-9205-FAACACEC0B9A}"/>
              </a:ext>
            </a:extLst>
          </p:cNvPr>
          <p:cNvSpPr txBox="1"/>
          <p:nvPr/>
        </p:nvSpPr>
        <p:spPr>
          <a:xfrm>
            <a:off x="2895600" y="5638800"/>
            <a:ext cx="3505200" cy="369332"/>
          </a:xfrm>
          <a:prstGeom prst="rect">
            <a:avLst/>
          </a:prstGeom>
          <a:noFill/>
        </p:spPr>
        <p:txBody>
          <a:bodyPr wrap="square" rtlCol="0">
            <a:spAutoFit/>
          </a:bodyPr>
          <a:lstStyle/>
          <a:p>
            <a:r>
              <a:rPr lang="en-US" b="1" dirty="0"/>
              <a:t>                CNN Architecture</a:t>
            </a:r>
          </a:p>
        </p:txBody>
      </p:sp>
      <p:pic>
        <p:nvPicPr>
          <p:cNvPr id="7" name="Content Placeholder 6">
            <a:extLst>
              <a:ext uri="{FF2B5EF4-FFF2-40B4-BE49-F238E27FC236}">
                <a16:creationId xmlns:a16="http://schemas.microsoft.com/office/drawing/2014/main" id="{BE04C93A-8736-7648-B6A7-14002EE05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0"/>
            <a:ext cx="8229600" cy="2819400"/>
          </a:xfrm>
        </p:spPr>
      </p:pic>
    </p:spTree>
    <p:extLst>
      <p:ext uri="{BB962C8B-B14F-4D97-AF65-F5344CB8AC3E}">
        <p14:creationId xmlns:p14="http://schemas.microsoft.com/office/powerpoint/2010/main" val="285587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Proposed Method</a:t>
            </a:r>
          </a:p>
        </p:txBody>
      </p:sp>
      <p:sp>
        <p:nvSpPr>
          <p:cNvPr id="3" name="Content Placeholder 2"/>
          <p:cNvSpPr>
            <a:spLocks noGrp="1"/>
          </p:cNvSpPr>
          <p:nvPr>
            <p:ph idx="1"/>
          </p:nvPr>
        </p:nvSpPr>
        <p:spPr/>
        <p:txBody>
          <a:bodyPr>
            <a:normAutofit/>
          </a:bodyPr>
          <a:lstStyle/>
          <a:p>
            <a:r>
              <a:rPr lang="en-IN" dirty="0"/>
              <a:t>Real time prediction of video:</a:t>
            </a:r>
            <a:endParaRPr lang="en-US" dirty="0"/>
          </a:p>
          <a:p>
            <a:pPr lvl="1"/>
            <a:r>
              <a:rPr lang="en-IN" sz="2400" dirty="0"/>
              <a:t>Video processing was done using OpenCV and TensorFlow.</a:t>
            </a:r>
          </a:p>
          <a:p>
            <a:pPr lvl="1"/>
            <a:r>
              <a:rPr lang="en-IN" sz="2400" dirty="0"/>
              <a:t>ASL sign in each frame was classified using the model that we developed. </a:t>
            </a:r>
          </a:p>
          <a:p>
            <a:pPr lvl="1"/>
            <a:r>
              <a:rPr lang="en-IN" sz="2400" dirty="0"/>
              <a:t>We made use of inbuilt webcam as the source of video for the classifier. </a:t>
            </a:r>
          </a:p>
          <a:p>
            <a:pPr lvl="1"/>
            <a:r>
              <a:rPr lang="en-IN" sz="2400" dirty="0"/>
              <a:t>OpenCV was used to extract frames from the video source.</a:t>
            </a:r>
          </a:p>
          <a:p>
            <a:pPr marL="457200" lvl="1" indent="0">
              <a:buNone/>
            </a:pPr>
            <a:endParaRPr lang="en-IN" sz="2400" dirty="0"/>
          </a:p>
        </p:txBody>
      </p:sp>
      <p:sp>
        <p:nvSpPr>
          <p:cNvPr id="5" name="Slide Number Placeholder 4"/>
          <p:cNvSpPr>
            <a:spLocks noGrp="1"/>
          </p:cNvSpPr>
          <p:nvPr>
            <p:ph type="sldNum" sz="quarter" idx="12"/>
          </p:nvPr>
        </p:nvSpPr>
        <p:spPr/>
        <p:txBody>
          <a:bodyPr/>
          <a:lstStyle/>
          <a:p>
            <a:fld id="{00CFE371-8602-434E-A03A-183DD7E4EEA9}" type="slidenum">
              <a:rPr lang="en-US" smtClean="0"/>
              <a:t>13</a:t>
            </a:fld>
            <a:endParaRPr lang="en-US" dirty="0"/>
          </a:p>
        </p:txBody>
      </p:sp>
    </p:spTree>
    <p:extLst>
      <p:ext uri="{BB962C8B-B14F-4D97-AF65-F5344CB8AC3E}">
        <p14:creationId xmlns:p14="http://schemas.microsoft.com/office/powerpoint/2010/main" val="255827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Results</a:t>
            </a:r>
          </a:p>
        </p:txBody>
      </p:sp>
      <p:sp>
        <p:nvSpPr>
          <p:cNvPr id="3" name="Content Placeholder 2"/>
          <p:cNvSpPr>
            <a:spLocks noGrp="1"/>
          </p:cNvSpPr>
          <p:nvPr>
            <p:ph idx="1"/>
          </p:nvPr>
        </p:nvSpPr>
        <p:spPr/>
        <p:txBody>
          <a:bodyPr>
            <a:normAutofit lnSpcReduction="10000"/>
          </a:bodyPr>
          <a:lstStyle/>
          <a:p>
            <a:pPr algn="just"/>
            <a:r>
              <a:rPr lang="en-IN" dirty="0"/>
              <a:t>The CNN model trained on 87,000 ASL images gave an accuracy of 96.03%. The figure in the next slide depicts the Loss and accuracy vs Epoch number of the model. It can be seen that with the increasing number of epochs the accuracy increased substantially and the loss values decreased. The model was successfully used by a real time system, which could detect sign language with minimal latency.</a:t>
            </a:r>
          </a:p>
          <a:p>
            <a:pPr marL="0" indent="0" algn="just">
              <a:buNone/>
            </a:pPr>
            <a:endParaRPr lang="en-US" dirty="0"/>
          </a:p>
          <a:p>
            <a:pPr marL="0" indent="0" algn="just">
              <a:buNone/>
            </a:pPr>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14</a:t>
            </a:fld>
            <a:endParaRPr lang="en-US"/>
          </a:p>
        </p:txBody>
      </p:sp>
    </p:spTree>
    <p:extLst>
      <p:ext uri="{BB962C8B-B14F-4D97-AF65-F5344CB8AC3E}">
        <p14:creationId xmlns:p14="http://schemas.microsoft.com/office/powerpoint/2010/main" val="163029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92288" y="5358432"/>
            <a:ext cx="5486400" cy="566738"/>
          </a:xfrm>
        </p:spPr>
        <p:txBody>
          <a:bodyPr>
            <a:normAutofit fontScale="90000"/>
          </a:bodyPr>
          <a:lstStyle/>
          <a:p>
            <a:r>
              <a:rPr lang="en-US" dirty="0"/>
              <a:t>		</a:t>
            </a:r>
            <a:r>
              <a:rPr lang="en-IN" dirty="0"/>
              <a:t>Loss/Accuracy vs Epoch graph </a:t>
            </a:r>
            <a:br>
              <a:rPr lang="en-IN" dirty="0"/>
            </a:br>
            <a:r>
              <a:rPr lang="en-IN" dirty="0"/>
              <a:t>Loss/Accuracy vs Epoch graph </a:t>
            </a:r>
            <a:br>
              <a:rPr lang="en-IN" dirty="0"/>
            </a:br>
            <a:r>
              <a:rPr lang="en-IN" dirty="0"/>
              <a:t>	       Loss/Accuracy vs Epoch graph</a:t>
            </a:r>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15</a:t>
            </a:fld>
            <a:endParaRPr lang="en-US"/>
          </a:p>
        </p:txBody>
      </p:sp>
      <p:pic>
        <p:nvPicPr>
          <p:cNvPr id="4" name="Picture 3">
            <a:extLst>
              <a:ext uri="{FF2B5EF4-FFF2-40B4-BE49-F238E27FC236}">
                <a16:creationId xmlns:a16="http://schemas.microsoft.com/office/drawing/2014/main" id="{1DF16B22-112E-2C4D-BABF-33F00A81A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88" y="593798"/>
            <a:ext cx="7315200" cy="5029200"/>
          </a:xfrm>
          <a:prstGeom prst="rect">
            <a:avLst/>
          </a:prstGeom>
        </p:spPr>
      </p:pic>
    </p:spTree>
    <p:extLst>
      <p:ext uri="{BB962C8B-B14F-4D97-AF65-F5344CB8AC3E}">
        <p14:creationId xmlns:p14="http://schemas.microsoft.com/office/powerpoint/2010/main" val="405707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Summary</a:t>
            </a:r>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pPr marL="514350" indent="-514350"/>
            <a:r>
              <a:rPr lang="en-IN" dirty="0"/>
              <a:t>We have trained a CNN model from nothing but existing sign language images. It is easy to generate a database for projects like this and the reward is manifold.</a:t>
            </a:r>
          </a:p>
          <a:p>
            <a:pPr marL="514350" indent="-514350"/>
            <a:r>
              <a:rPr lang="en-IN" dirty="0"/>
              <a:t>Our experiments were focused on a small part of the American Sign Language, for which we were able to produce 96.03% accuracy.</a:t>
            </a:r>
          </a:p>
          <a:p>
            <a:pPr marL="514350" indent="-514350"/>
            <a:r>
              <a:rPr lang="en-IN" dirty="0"/>
              <a:t>We produce the live output of symbols shown to a webcam, with a negligible time lag, almost as if viewing a video with subtitles.</a:t>
            </a:r>
          </a:p>
          <a:p>
            <a:pPr marL="514350" indent="-514350"/>
            <a:endParaRPr lang="en-IN"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16</a:t>
            </a:fld>
            <a:endParaRPr lang="en-US"/>
          </a:p>
        </p:txBody>
      </p:sp>
    </p:spTree>
    <p:extLst>
      <p:ext uri="{BB962C8B-B14F-4D97-AF65-F5344CB8AC3E}">
        <p14:creationId xmlns:p14="http://schemas.microsoft.com/office/powerpoint/2010/main" val="284888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Future Work</a:t>
            </a:r>
          </a:p>
        </p:txBody>
      </p:sp>
      <p:sp>
        <p:nvSpPr>
          <p:cNvPr id="3" name="Content Placeholder 2"/>
          <p:cNvSpPr>
            <a:spLocks noGrp="1"/>
          </p:cNvSpPr>
          <p:nvPr>
            <p:ph idx="1"/>
          </p:nvPr>
        </p:nvSpPr>
        <p:spPr/>
        <p:txBody>
          <a:bodyPr>
            <a:normAutofit fontScale="92500" lnSpcReduction="20000"/>
          </a:bodyPr>
          <a:lstStyle/>
          <a:p>
            <a:r>
              <a:rPr lang="en-IN" dirty="0"/>
              <a:t>As a part of future work, we suggest using better hardware and more computation power to come up with a more generalized model that can cover the complete ASL. </a:t>
            </a:r>
          </a:p>
          <a:p>
            <a:r>
              <a:rPr lang="en-IN" dirty="0"/>
              <a:t>Implementation of Active Learning in our live hosted model will enable the contribution of the everyday sign language users.</a:t>
            </a:r>
          </a:p>
          <a:p>
            <a:r>
              <a:rPr lang="en-IN" dirty="0"/>
              <a:t>Implementing this approach on other sign languages and eventually host this application on public platforms such as Android and the web, free of cost. </a:t>
            </a:r>
          </a:p>
          <a:p>
            <a:endParaRPr lang="en-IN" dirty="0"/>
          </a:p>
        </p:txBody>
      </p:sp>
      <p:sp>
        <p:nvSpPr>
          <p:cNvPr id="5" name="Slide Number Placeholder 4"/>
          <p:cNvSpPr>
            <a:spLocks noGrp="1"/>
          </p:cNvSpPr>
          <p:nvPr>
            <p:ph type="sldNum" sz="quarter" idx="12"/>
          </p:nvPr>
        </p:nvSpPr>
        <p:spPr/>
        <p:txBody>
          <a:bodyPr/>
          <a:lstStyle/>
          <a:p>
            <a:fld id="{00CFE371-8602-434E-A03A-183DD7E4EEA9}" type="slidenum">
              <a:rPr lang="en-US" smtClean="0"/>
              <a:t>17</a:t>
            </a:fld>
            <a:endParaRPr lang="en-US"/>
          </a:p>
        </p:txBody>
      </p:sp>
    </p:spTree>
    <p:extLst>
      <p:ext uri="{BB962C8B-B14F-4D97-AF65-F5344CB8AC3E}">
        <p14:creationId xmlns:p14="http://schemas.microsoft.com/office/powerpoint/2010/main" val="156504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References</a:t>
            </a:r>
          </a:p>
        </p:txBody>
      </p:sp>
      <p:sp>
        <p:nvSpPr>
          <p:cNvPr id="3" name="Content Placeholder 2"/>
          <p:cNvSpPr>
            <a:spLocks noGrp="1"/>
          </p:cNvSpPr>
          <p:nvPr>
            <p:ph idx="1"/>
          </p:nvPr>
        </p:nvSpPr>
        <p:spPr/>
        <p:txBody>
          <a:bodyPr>
            <a:normAutofit fontScale="47500" lnSpcReduction="20000"/>
          </a:bodyPr>
          <a:lstStyle/>
          <a:p>
            <a:pPr marL="514350" indent="-514350">
              <a:buFont typeface="+mj-lt"/>
              <a:buAutoNum type="arabicPeriod"/>
            </a:pPr>
            <a:r>
              <a:rPr lang="en-IN" dirty="0"/>
              <a:t>V. Adithya, P. R. Vinod and U. Gopalakrishnan, ”Artificial neural network based method for Indian sign language recognition,” 2013 IEEE Conference on Infor- </a:t>
            </a:r>
            <a:r>
              <a:rPr lang="en-IN" dirty="0" err="1"/>
              <a:t>mation</a:t>
            </a:r>
            <a:r>
              <a:rPr lang="en-IN" dirty="0"/>
              <a:t> &amp; Communication Technologies, </a:t>
            </a:r>
            <a:r>
              <a:rPr lang="en-IN" dirty="0" err="1"/>
              <a:t>Thuckalay</a:t>
            </a:r>
            <a:r>
              <a:rPr lang="en-IN" dirty="0"/>
              <a:t>, Tamil Nadu, India, 2013, pp. 1080-1085.</a:t>
            </a:r>
          </a:p>
          <a:p>
            <a:pPr marL="514350" indent="-514350">
              <a:buFont typeface="+mj-lt"/>
              <a:buAutoNum type="arabicPeriod"/>
            </a:pPr>
            <a:r>
              <a:rPr lang="en-IN" dirty="0"/>
              <a:t>Ragab A., Ahmed M., Chau SC. (2013) Sign Language Recognition Using Hilbert Curve Features. In: </a:t>
            </a:r>
            <a:r>
              <a:rPr lang="en-IN" dirty="0" err="1"/>
              <a:t>Kamel</a:t>
            </a:r>
            <a:r>
              <a:rPr lang="en-IN" dirty="0"/>
              <a:t> M., </a:t>
            </a:r>
            <a:r>
              <a:rPr lang="en-IN" dirty="0" err="1"/>
              <a:t>Campilho</a:t>
            </a:r>
            <a:r>
              <a:rPr lang="en-IN" dirty="0"/>
              <a:t> A. (</a:t>
            </a:r>
            <a:r>
              <a:rPr lang="en-IN" dirty="0" err="1"/>
              <a:t>eds</a:t>
            </a:r>
            <a:r>
              <a:rPr lang="en-IN" dirty="0"/>
              <a:t>) Image Analysis and </a:t>
            </a:r>
            <a:r>
              <a:rPr lang="en-IN" dirty="0" err="1"/>
              <a:t>Recogni</a:t>
            </a:r>
            <a:r>
              <a:rPr lang="en-IN" dirty="0"/>
              <a:t>- </a:t>
            </a:r>
            <a:r>
              <a:rPr lang="en-IN" dirty="0" err="1"/>
              <a:t>tion</a:t>
            </a:r>
            <a:r>
              <a:rPr lang="en-IN" dirty="0"/>
              <a:t>. ICIAR 2013. Lecture Notes in Computer Science, </a:t>
            </a:r>
            <a:r>
              <a:rPr lang="en-IN" dirty="0" err="1"/>
              <a:t>vol</a:t>
            </a:r>
            <a:r>
              <a:rPr lang="en-IN" dirty="0"/>
              <a:t> 7950. Springer, Berlin, Heidelberg</a:t>
            </a:r>
          </a:p>
          <a:p>
            <a:pPr marL="514350" indent="-514350">
              <a:buFont typeface="+mj-lt"/>
              <a:buAutoNum type="arabicPeriod"/>
            </a:pPr>
            <a:r>
              <a:rPr lang="en-IN" dirty="0"/>
              <a:t>ASL Alphabet. Image dataset for alphabets in the </a:t>
            </a:r>
            <a:r>
              <a:rPr lang="en-IN" dirty="0" err="1"/>
              <a:t>american</a:t>
            </a:r>
            <a:r>
              <a:rPr lang="en-IN" dirty="0"/>
              <a:t> sign language https://</a:t>
            </a:r>
            <a:r>
              <a:rPr lang="en-IN" dirty="0" err="1"/>
              <a:t>www.kaggle.com</a:t>
            </a:r>
            <a:r>
              <a:rPr lang="en-IN" dirty="0"/>
              <a:t>/</a:t>
            </a:r>
            <a:r>
              <a:rPr lang="en-IN" dirty="0" err="1"/>
              <a:t>grassknoted</a:t>
            </a:r>
            <a:r>
              <a:rPr lang="en-IN" dirty="0"/>
              <a:t>/</a:t>
            </a:r>
            <a:r>
              <a:rPr lang="en-IN" dirty="0" err="1"/>
              <a:t>asl</a:t>
            </a:r>
            <a:r>
              <a:rPr lang="en-IN" dirty="0"/>
              <a:t>-alphabet </a:t>
            </a:r>
          </a:p>
          <a:p>
            <a:pPr marL="514350" indent="-514350">
              <a:buFont typeface="+mj-lt"/>
              <a:buAutoNum type="arabicPeriod"/>
            </a:pPr>
            <a:r>
              <a:rPr lang="en-IN" dirty="0"/>
              <a:t>Emil M. </a:t>
            </a:r>
            <a:r>
              <a:rPr lang="en-IN" dirty="0" err="1"/>
              <a:t>Petriu</a:t>
            </a:r>
            <a:r>
              <a:rPr lang="en-IN" dirty="0"/>
              <a:t> Qing Chen, Nicolas D. </a:t>
            </a:r>
            <a:r>
              <a:rPr lang="en-IN" dirty="0" err="1"/>
              <a:t>Georganas</a:t>
            </a:r>
            <a:r>
              <a:rPr lang="en-IN" dirty="0"/>
              <a:t>. Real-time vision-based hand gesture recognition using </a:t>
            </a:r>
            <a:r>
              <a:rPr lang="en-IN" dirty="0" err="1"/>
              <a:t>haar</a:t>
            </a:r>
            <a:r>
              <a:rPr lang="en-IN" dirty="0"/>
              <a:t>-like features, 2007.</a:t>
            </a:r>
          </a:p>
          <a:p>
            <a:pPr marL="514350" indent="-514350">
              <a:buFont typeface="+mj-lt"/>
              <a:buAutoNum type="arabicPeriod"/>
            </a:pPr>
            <a:r>
              <a:rPr lang="en-IN" dirty="0"/>
              <a:t>Helen Cooper, </a:t>
            </a:r>
            <a:r>
              <a:rPr lang="en-IN" dirty="0" err="1"/>
              <a:t>Eng</a:t>
            </a:r>
            <a:r>
              <a:rPr lang="en-IN" dirty="0"/>
              <a:t>-Jon Ong, Nicolas </a:t>
            </a:r>
            <a:r>
              <a:rPr lang="en-IN" dirty="0" err="1"/>
              <a:t>Pugeault</a:t>
            </a:r>
            <a:r>
              <a:rPr lang="en-IN" dirty="0"/>
              <a:t>, and Richard Bowden. 2012. Sign language recognition using sub-units. J. Mach. Learn. Res. 13, 1 (July 2012), 2205- 2231.</a:t>
            </a:r>
          </a:p>
          <a:p>
            <a:pPr marL="514350" indent="-514350">
              <a:buFont typeface="+mj-lt"/>
              <a:buAutoNum type="arabicPeriod"/>
            </a:pPr>
            <a:r>
              <a:rPr lang="en-IN" dirty="0"/>
              <a:t>The OpenCV Library </a:t>
            </a:r>
            <a:r>
              <a:rPr lang="en-IN" dirty="0" err="1"/>
              <a:t>Dr.</a:t>
            </a:r>
            <a:r>
              <a:rPr lang="en-IN" dirty="0"/>
              <a:t> Dobbs Journal of Software Tools (2000) by G. </a:t>
            </a:r>
            <a:r>
              <a:rPr lang="en-IN" dirty="0" err="1"/>
              <a:t>Bradski</a:t>
            </a:r>
            <a:endParaRPr lang="en-IN" dirty="0"/>
          </a:p>
          <a:p>
            <a:pPr marL="514350" indent="-514350">
              <a:buFont typeface="+mj-lt"/>
              <a:buAutoNum type="arabicPeriod"/>
            </a:pPr>
            <a:r>
              <a:rPr lang="en-IN" dirty="0"/>
              <a:t>Nasser H. </a:t>
            </a:r>
            <a:r>
              <a:rPr lang="en-IN" dirty="0" err="1"/>
              <a:t>Dardas</a:t>
            </a:r>
            <a:r>
              <a:rPr lang="en-IN" dirty="0"/>
              <a:t> and Nicolas D. </a:t>
            </a:r>
            <a:r>
              <a:rPr lang="en-IN" dirty="0" err="1"/>
              <a:t>Georganas</a:t>
            </a:r>
            <a:r>
              <a:rPr lang="en-IN" dirty="0"/>
              <a:t>. Real-time hand gesture detection and recognition using bag-of-features and support vector machine techniques. IEEE transactions on instrumentation and </a:t>
            </a:r>
            <a:r>
              <a:rPr lang="en-IN" dirty="0" err="1"/>
              <a:t>measurment</a:t>
            </a:r>
            <a:r>
              <a:rPr lang="en-IN" dirty="0"/>
              <a:t>, 2011.</a:t>
            </a:r>
          </a:p>
          <a:p>
            <a:pPr marL="514350" indent="-514350">
              <a:buFont typeface="+mj-lt"/>
              <a:buAutoNum type="arabicPeriod"/>
            </a:pPr>
            <a:r>
              <a:rPr lang="en-IN" dirty="0"/>
              <a:t>Alex </a:t>
            </a:r>
            <a:r>
              <a:rPr lang="en-IN" dirty="0" err="1"/>
              <a:t>Krizhevsky</a:t>
            </a:r>
            <a:r>
              <a:rPr lang="en-IN" dirty="0"/>
              <a:t>, Ilya </a:t>
            </a:r>
            <a:r>
              <a:rPr lang="en-IN" dirty="0" err="1"/>
              <a:t>Sutskever</a:t>
            </a:r>
            <a:r>
              <a:rPr lang="en-IN" dirty="0"/>
              <a:t>, Geoffrey E. Hinton: ImageNet classification with deep convolutional neural networks In: Advances in Neural Information Processing Systems 25 Editor: F. Pereira and C. J. C. Burges and L. </a:t>
            </a:r>
            <a:r>
              <a:rPr lang="en-IN" dirty="0" err="1"/>
              <a:t>Bottou</a:t>
            </a:r>
            <a:r>
              <a:rPr lang="en-IN" dirty="0"/>
              <a:t> and K. Q. Weinberger, 1097–1105 (2012) </a:t>
            </a:r>
            <a:r>
              <a:rPr lang="en-US" dirty="0"/>
              <a:t>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18</a:t>
            </a:fld>
            <a:endParaRPr lang="en-US"/>
          </a:p>
        </p:txBody>
      </p:sp>
    </p:spTree>
    <p:extLst>
      <p:ext uri="{BB962C8B-B14F-4D97-AF65-F5344CB8AC3E}">
        <p14:creationId xmlns:p14="http://schemas.microsoft.com/office/powerpoint/2010/main" val="49199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References</a:t>
            </a:r>
          </a:p>
        </p:txBody>
      </p:sp>
      <p:sp>
        <p:nvSpPr>
          <p:cNvPr id="3" name="Content Placeholder 2"/>
          <p:cNvSpPr>
            <a:spLocks noGrp="1"/>
          </p:cNvSpPr>
          <p:nvPr>
            <p:ph idx="1"/>
          </p:nvPr>
        </p:nvSpPr>
        <p:spPr/>
        <p:txBody>
          <a:bodyPr>
            <a:normAutofit fontScale="40000" lnSpcReduction="20000"/>
          </a:bodyPr>
          <a:lstStyle/>
          <a:p>
            <a:pPr marL="514350" indent="-514350">
              <a:buFont typeface="+mj-lt"/>
              <a:buAutoNum type="arabicPeriod" startAt="9"/>
            </a:pPr>
            <a:r>
              <a:rPr lang="en-IN" dirty="0"/>
              <a:t>A. S. </a:t>
            </a:r>
            <a:r>
              <a:rPr lang="en-IN" dirty="0" err="1"/>
              <a:t>Nikam</a:t>
            </a:r>
            <a:r>
              <a:rPr lang="en-IN" dirty="0"/>
              <a:t> and A. G. </a:t>
            </a:r>
            <a:r>
              <a:rPr lang="en-IN" dirty="0" err="1"/>
              <a:t>Ambekar</a:t>
            </a:r>
            <a:r>
              <a:rPr lang="en-IN" dirty="0"/>
              <a:t>, ”Sign language recognition using image based hand gesture recognition techniques,” 2016 Online International Conference on Green Engineering and Technologies (IC-GET), Coimbatore, 2016, pp. 1-5. </a:t>
            </a:r>
          </a:p>
          <a:p>
            <a:pPr marL="514350" indent="-514350">
              <a:buFont typeface="+mj-lt"/>
              <a:buAutoNum type="arabicPeriod" startAt="9"/>
            </a:pPr>
            <a:r>
              <a:rPr lang="en-IN" dirty="0"/>
              <a:t>Zhou Ren, </a:t>
            </a:r>
            <a:r>
              <a:rPr lang="en-IN" dirty="0" err="1"/>
              <a:t>Jingjing</a:t>
            </a:r>
            <a:r>
              <a:rPr lang="en-IN" dirty="0"/>
              <a:t> Meng, </a:t>
            </a:r>
            <a:r>
              <a:rPr lang="en-IN" dirty="0" err="1"/>
              <a:t>Junsong</a:t>
            </a:r>
            <a:r>
              <a:rPr lang="en-IN" dirty="0"/>
              <a:t> Yuan, and </a:t>
            </a:r>
            <a:r>
              <a:rPr lang="en-IN" dirty="0" err="1"/>
              <a:t>Zhengyou</a:t>
            </a:r>
            <a:r>
              <a:rPr lang="en-IN" dirty="0"/>
              <a:t> Zhang. 2011. Robust hand gesture recognition with the </a:t>
            </a:r>
            <a:r>
              <a:rPr lang="en-IN" dirty="0" err="1"/>
              <a:t>kinect</a:t>
            </a:r>
            <a:r>
              <a:rPr lang="en-IN" dirty="0"/>
              <a:t> sensor. In Proceedings of the 19th ACM international conference on Multimedia (MM ’11). ACM, New York, NY, USA, 759-760. </a:t>
            </a:r>
          </a:p>
          <a:p>
            <a:pPr marL="514350" indent="-514350">
              <a:buFont typeface="+mj-lt"/>
              <a:buAutoNum type="arabicPeriod" startAt="9"/>
            </a:pPr>
            <a:r>
              <a:rPr lang="en-IN" dirty="0"/>
              <a:t>S. N. Sawant and M. S. </a:t>
            </a:r>
            <a:r>
              <a:rPr lang="en-IN" dirty="0" err="1"/>
              <a:t>Kumbhar</a:t>
            </a:r>
            <a:r>
              <a:rPr lang="en-IN" dirty="0"/>
              <a:t>, ”Real time Sign Language Recognition using PCA,” 2014 IEEE International Conference on Advanced Communications, Con- </a:t>
            </a:r>
            <a:r>
              <a:rPr lang="en-IN" dirty="0" err="1"/>
              <a:t>trol</a:t>
            </a:r>
            <a:r>
              <a:rPr lang="en-IN" dirty="0"/>
              <a:t> and Computing Technologies, </a:t>
            </a:r>
            <a:r>
              <a:rPr lang="en-IN" dirty="0" err="1"/>
              <a:t>Ramanathapuram</a:t>
            </a:r>
            <a:r>
              <a:rPr lang="en-IN" dirty="0"/>
              <a:t>, 2014, pp. 1412-1415. </a:t>
            </a:r>
          </a:p>
          <a:p>
            <a:pPr marL="514350" indent="-514350">
              <a:buFont typeface="+mj-lt"/>
              <a:buAutoNum type="arabicPeriod" startAt="9"/>
            </a:pPr>
            <a:r>
              <a:rPr lang="en-IN" dirty="0"/>
              <a:t>Raheja, J.L., Mishra, A. &amp; Chaudhary, A. Pattern </a:t>
            </a:r>
            <a:r>
              <a:rPr lang="en-IN" dirty="0" err="1"/>
              <a:t>Recognit</a:t>
            </a:r>
            <a:r>
              <a:rPr lang="en-IN" dirty="0"/>
              <a:t>. Image Anal. (2016) 26: 434. https://</a:t>
            </a:r>
            <a:r>
              <a:rPr lang="en-IN" dirty="0" err="1"/>
              <a:t>doi.org</a:t>
            </a:r>
            <a:r>
              <a:rPr lang="en-IN" dirty="0"/>
              <a:t>/10.1134/S1054661816020164 </a:t>
            </a:r>
          </a:p>
          <a:p>
            <a:pPr marL="514350" indent="-514350">
              <a:buFont typeface="+mj-lt"/>
              <a:buAutoNum type="arabicPeriod" startAt="9"/>
            </a:pPr>
            <a:r>
              <a:rPr lang="en-IN" dirty="0"/>
              <a:t>Thad Eugene </a:t>
            </a:r>
            <a:r>
              <a:rPr lang="en-IN" dirty="0" err="1"/>
              <a:t>Starner</a:t>
            </a:r>
            <a:r>
              <a:rPr lang="en-IN" dirty="0"/>
              <a:t>. Visual recognition of American sign language using hidden Markov models. Master’s thesis, Massachusetts Institute of Technology, Cambridge MA, 1995. </a:t>
            </a:r>
          </a:p>
          <a:p>
            <a:pPr marL="514350" indent="-514350">
              <a:buFont typeface="+mj-lt"/>
              <a:buAutoNum type="arabicPeriod" startAt="9"/>
            </a:pPr>
            <a:r>
              <a:rPr lang="en-IN" dirty="0"/>
              <a:t>Madhuri, </a:t>
            </a:r>
            <a:r>
              <a:rPr lang="en-IN" dirty="0" err="1"/>
              <a:t>Yellapu</a:t>
            </a:r>
            <a:r>
              <a:rPr lang="en-IN" dirty="0"/>
              <a:t> &amp; g, </a:t>
            </a:r>
            <a:r>
              <a:rPr lang="en-IN" dirty="0" err="1"/>
              <a:t>Anitha</a:t>
            </a:r>
            <a:r>
              <a:rPr lang="en-IN" dirty="0"/>
              <a:t> &amp; </a:t>
            </a:r>
            <a:r>
              <a:rPr lang="en-IN" dirty="0" err="1"/>
              <a:t>Mariamichael</a:t>
            </a:r>
            <a:r>
              <a:rPr lang="en-IN" dirty="0"/>
              <a:t>, </a:t>
            </a:r>
            <a:r>
              <a:rPr lang="en-IN" dirty="0" err="1"/>
              <a:t>Anburajan</a:t>
            </a:r>
            <a:r>
              <a:rPr lang="en-IN" dirty="0"/>
              <a:t>. (2013). Vision-based sign language translation device. 2013 International Conference on Information Communication and Embedded Systems, ICICES 2013. 565-568. 10.1109/ICI- CES.2013.6508395. </a:t>
            </a:r>
          </a:p>
          <a:p>
            <a:pPr marL="514350" indent="-514350">
              <a:buFont typeface="+mj-lt"/>
              <a:buAutoNum type="arabicPeriod" startAt="9"/>
            </a:pPr>
            <a:r>
              <a:rPr lang="en-IN" dirty="0" err="1"/>
              <a:t>Martn</a:t>
            </a:r>
            <a:r>
              <a:rPr lang="en-IN" dirty="0"/>
              <a:t> Abadi, Ashish Agarwal, Paul Barham, Eugene </a:t>
            </a:r>
            <a:r>
              <a:rPr lang="en-IN" dirty="0" err="1"/>
              <a:t>Brevdo</a:t>
            </a:r>
            <a:r>
              <a:rPr lang="en-IN" dirty="0"/>
              <a:t>, </a:t>
            </a:r>
            <a:r>
              <a:rPr lang="en-IN" dirty="0" err="1"/>
              <a:t>Zhifeng</a:t>
            </a:r>
            <a:r>
              <a:rPr lang="en-IN" dirty="0"/>
              <a:t> Chen, Craig </a:t>
            </a:r>
            <a:r>
              <a:rPr lang="en-IN" dirty="0" err="1"/>
              <a:t>Citro</a:t>
            </a:r>
            <a:r>
              <a:rPr lang="en-IN" dirty="0"/>
              <a:t>, Greg S. </a:t>
            </a:r>
            <a:r>
              <a:rPr lang="en-IN" dirty="0" err="1"/>
              <a:t>Corrado</a:t>
            </a:r>
            <a:r>
              <a:rPr lang="en-IN" dirty="0"/>
              <a:t>, Andy Davis, Jeffrey Dean, Matthieu Devin, Sanjay </a:t>
            </a:r>
            <a:r>
              <a:rPr lang="en-IN" dirty="0" err="1"/>
              <a:t>Ghe</a:t>
            </a:r>
            <a:r>
              <a:rPr lang="en-IN" dirty="0"/>
              <a:t>- </a:t>
            </a:r>
            <a:r>
              <a:rPr lang="en-IN" dirty="0" err="1"/>
              <a:t>mawat</a:t>
            </a:r>
            <a:r>
              <a:rPr lang="en-IN" dirty="0"/>
              <a:t>, Ian </a:t>
            </a:r>
            <a:r>
              <a:rPr lang="en-IN" dirty="0" err="1"/>
              <a:t>Goodfellow</a:t>
            </a:r>
            <a:r>
              <a:rPr lang="en-IN" dirty="0"/>
              <a:t>, Andrew Harp, Geoffrey Irving, Michael </a:t>
            </a:r>
            <a:r>
              <a:rPr lang="en-IN" dirty="0" err="1"/>
              <a:t>Isard</a:t>
            </a:r>
            <a:r>
              <a:rPr lang="en-IN" dirty="0"/>
              <a:t>, </a:t>
            </a:r>
            <a:r>
              <a:rPr lang="en-IN" dirty="0" err="1"/>
              <a:t>Rafal</a:t>
            </a:r>
            <a:r>
              <a:rPr lang="en-IN" dirty="0"/>
              <a:t> </a:t>
            </a:r>
            <a:r>
              <a:rPr lang="en-IN" dirty="0" err="1"/>
              <a:t>Joze</a:t>
            </a:r>
            <a:r>
              <a:rPr lang="en-IN" dirty="0"/>
              <a:t>- </a:t>
            </a:r>
            <a:r>
              <a:rPr lang="en-IN" dirty="0" err="1"/>
              <a:t>fowicz</a:t>
            </a:r>
            <a:r>
              <a:rPr lang="en-IN" dirty="0"/>
              <a:t>, </a:t>
            </a:r>
            <a:r>
              <a:rPr lang="en-IN" dirty="0" err="1"/>
              <a:t>Yangqing</a:t>
            </a:r>
            <a:r>
              <a:rPr lang="en-IN" dirty="0"/>
              <a:t> Jia, Lukasz Kaiser, Manjunath </a:t>
            </a:r>
            <a:r>
              <a:rPr lang="en-IN" dirty="0" err="1"/>
              <a:t>Kudlur</a:t>
            </a:r>
            <a:r>
              <a:rPr lang="en-IN" dirty="0"/>
              <a:t>, Josh </a:t>
            </a:r>
            <a:r>
              <a:rPr lang="en-IN" dirty="0" err="1"/>
              <a:t>Levenberg</a:t>
            </a:r>
            <a:r>
              <a:rPr lang="en-IN" dirty="0"/>
              <a:t>, Dan Man, Mike Schuster, Rajat Monga, Sherry Moore, Derek Murray, Chris </a:t>
            </a:r>
            <a:r>
              <a:rPr lang="en-IN" dirty="0" err="1"/>
              <a:t>Olah</a:t>
            </a:r>
            <a:r>
              <a:rPr lang="en-IN" dirty="0"/>
              <a:t>, Jonathon </a:t>
            </a:r>
            <a:r>
              <a:rPr lang="en-IN" dirty="0" err="1"/>
              <a:t>Shlens</a:t>
            </a:r>
            <a:r>
              <a:rPr lang="en-IN" dirty="0"/>
              <a:t>, Benoit Steiner, Ilya </a:t>
            </a:r>
            <a:r>
              <a:rPr lang="en-IN" dirty="0" err="1"/>
              <a:t>Sutskever</a:t>
            </a:r>
            <a:r>
              <a:rPr lang="en-IN" dirty="0"/>
              <a:t>, Kunal Talwar, Paul Tucker, Vin- cent </a:t>
            </a:r>
            <a:r>
              <a:rPr lang="en-IN" dirty="0" err="1"/>
              <a:t>Vanhoucke</a:t>
            </a:r>
            <a:r>
              <a:rPr lang="en-IN" dirty="0"/>
              <a:t>, Vijay Vasudevan, Fernanda </a:t>
            </a:r>
            <a:r>
              <a:rPr lang="en-IN" dirty="0" err="1"/>
              <a:t>Vigas</a:t>
            </a:r>
            <a:r>
              <a:rPr lang="en-IN" dirty="0"/>
              <a:t>, Oriol </a:t>
            </a:r>
            <a:r>
              <a:rPr lang="en-IN" dirty="0" err="1"/>
              <a:t>Vinyals</a:t>
            </a:r>
            <a:r>
              <a:rPr lang="en-IN" dirty="0"/>
              <a:t>, Pete Warden, Martin Wattenberg, Martin </a:t>
            </a:r>
            <a:r>
              <a:rPr lang="en-IN" dirty="0" err="1"/>
              <a:t>Wicke</a:t>
            </a:r>
            <a:r>
              <a:rPr lang="en-IN" dirty="0"/>
              <a:t>, Yuan Yu, and </a:t>
            </a:r>
            <a:r>
              <a:rPr lang="en-IN" dirty="0" err="1"/>
              <a:t>Xiaoqiang</a:t>
            </a:r>
            <a:r>
              <a:rPr lang="en-IN" dirty="0"/>
              <a:t> Zheng. TensorFlow: Large-scale machine learning on heterogeneous systems, 2015. Software available from </a:t>
            </a:r>
            <a:r>
              <a:rPr lang="en-IN" dirty="0" err="1"/>
              <a:t>tensorflow.org</a:t>
            </a:r>
            <a:r>
              <a:rPr lang="en-IN" dirty="0"/>
              <a:t>. </a:t>
            </a:r>
            <a:r>
              <a:rPr lang="en-US" dirty="0"/>
              <a:t>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19</a:t>
            </a:fld>
            <a:endParaRPr lang="en-US"/>
          </a:p>
        </p:txBody>
      </p:sp>
    </p:spTree>
    <p:extLst>
      <p:ext uri="{BB962C8B-B14F-4D97-AF65-F5344CB8AC3E}">
        <p14:creationId xmlns:p14="http://schemas.microsoft.com/office/powerpoint/2010/main" val="313962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p:txBody>
          <a:bodyPr>
            <a:normAutofit fontScale="92500" lnSpcReduction="20000"/>
          </a:bodyPr>
          <a:lstStyle/>
          <a:p>
            <a:pPr marL="514350" indent="-514350"/>
            <a:r>
              <a:rPr lang="en-US" dirty="0"/>
              <a:t>Problem Statement</a:t>
            </a:r>
          </a:p>
          <a:p>
            <a:pPr marL="514350" indent="-514350"/>
            <a:r>
              <a:rPr lang="en-US" dirty="0"/>
              <a:t>Introduction</a:t>
            </a:r>
          </a:p>
          <a:p>
            <a:pPr marL="514350" indent="-514350"/>
            <a:r>
              <a:rPr lang="en-US" dirty="0"/>
              <a:t>Related Work</a:t>
            </a:r>
          </a:p>
          <a:p>
            <a:pPr marL="514350" indent="-514350"/>
            <a:r>
              <a:rPr lang="en-US" dirty="0"/>
              <a:t>Dataset</a:t>
            </a:r>
          </a:p>
          <a:p>
            <a:pPr marL="514350" indent="-514350"/>
            <a:r>
              <a:rPr lang="en-US" dirty="0"/>
              <a:t>Methodology</a:t>
            </a:r>
          </a:p>
          <a:p>
            <a:pPr marL="514350" indent="-514350"/>
            <a:r>
              <a:rPr lang="en-US" dirty="0"/>
              <a:t>Results </a:t>
            </a:r>
          </a:p>
          <a:p>
            <a:pPr marL="514350" indent="-514350"/>
            <a:r>
              <a:rPr lang="en-US" dirty="0"/>
              <a:t>Summary</a:t>
            </a:r>
          </a:p>
          <a:p>
            <a:pPr marL="514350" indent="-514350"/>
            <a:r>
              <a:rPr lang="en-US" dirty="0"/>
              <a:t>Future Work</a:t>
            </a:r>
          </a:p>
          <a:p>
            <a:pPr marL="514350" indent="-514350"/>
            <a:r>
              <a:rPr lang="en-US" dirty="0"/>
              <a:t>References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2</a:t>
            </a:fld>
            <a:endParaRPr lang="en-US"/>
          </a:p>
        </p:txBody>
      </p:sp>
    </p:spTree>
    <p:extLst>
      <p:ext uri="{BB962C8B-B14F-4D97-AF65-F5344CB8AC3E}">
        <p14:creationId xmlns:p14="http://schemas.microsoft.com/office/powerpoint/2010/main" val="121185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Thank You.</a:t>
            </a:r>
          </a:p>
        </p:txBody>
      </p:sp>
      <p:sp>
        <p:nvSpPr>
          <p:cNvPr id="4" name="Slide Number Placeholder 3"/>
          <p:cNvSpPr>
            <a:spLocks noGrp="1"/>
          </p:cNvSpPr>
          <p:nvPr>
            <p:ph type="sldNum" sz="quarter" idx="12"/>
          </p:nvPr>
        </p:nvSpPr>
        <p:spPr/>
        <p:txBody>
          <a:bodyPr/>
          <a:lstStyle/>
          <a:p>
            <a:fld id="{00CFE371-8602-434E-A03A-183DD7E4EEA9}" type="slidenum">
              <a:rPr lang="en-US" smtClean="0"/>
              <a:t>20</a:t>
            </a:fld>
            <a:endParaRPr lang="en-US"/>
          </a:p>
        </p:txBody>
      </p:sp>
    </p:spTree>
    <p:extLst>
      <p:ext uri="{BB962C8B-B14F-4D97-AF65-F5344CB8AC3E}">
        <p14:creationId xmlns:p14="http://schemas.microsoft.com/office/powerpoint/2010/main" val="329286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944370"/>
          </a:xfrm>
        </p:spPr>
        <p:txBody>
          <a:bodyPr>
            <a:normAutofit/>
          </a:bodyPr>
          <a:lstStyle/>
          <a:p>
            <a:r>
              <a:rPr lang="en-US" dirty="0"/>
              <a:t>Problem Statement</a:t>
            </a:r>
            <a:br>
              <a:rPr lang="en-US" dirty="0"/>
            </a:br>
            <a:r>
              <a:rPr lang="en-IN" sz="2700" dirty="0"/>
              <a:t>Real time prediction of American Sign Language </a:t>
            </a:r>
            <a:br>
              <a:rPr lang="en-IN" sz="2700" dirty="0"/>
            </a:br>
            <a:endParaRPr lang="en-US" sz="2700" dirty="0"/>
          </a:p>
        </p:txBody>
      </p:sp>
      <p:sp>
        <p:nvSpPr>
          <p:cNvPr id="3" name="Content Placeholder 2"/>
          <p:cNvSpPr>
            <a:spLocks noGrp="1"/>
          </p:cNvSpPr>
          <p:nvPr>
            <p:ph idx="1"/>
          </p:nvPr>
        </p:nvSpPr>
        <p:spPr>
          <a:xfrm>
            <a:off x="457200" y="2341880"/>
            <a:ext cx="8229600" cy="3784600"/>
          </a:xfrm>
        </p:spPr>
        <p:txBody>
          <a:bodyPr>
            <a:normAutofit/>
          </a:bodyPr>
          <a:lstStyle/>
          <a:p>
            <a:pPr marL="514350" indent="-514350"/>
            <a:endParaRPr lang="en-US" dirty="0"/>
          </a:p>
          <a:p>
            <a:pPr marL="514350" indent="-514350"/>
            <a:r>
              <a:rPr lang="en-US" dirty="0"/>
              <a:t>American Sign Language</a:t>
            </a:r>
          </a:p>
          <a:p>
            <a:pPr marL="400050" lvl="1" indent="0">
              <a:buNone/>
            </a:pPr>
            <a:r>
              <a:rPr lang="en-IN" sz="2000" dirty="0"/>
              <a:t>It is a natural language inspired by the French sign language and is used by around half a million people around the world with a majority in North America. The Deaf Culture views deafness as a difference in human experience rather than a disability, and ASL plays an important role in this experience.</a:t>
            </a:r>
          </a:p>
          <a:p>
            <a:pPr marL="0" indent="0">
              <a:buNone/>
            </a:pPr>
            <a:endParaRPr lang="en-US" sz="2000" dirty="0"/>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3</a:t>
            </a:fld>
            <a:endParaRPr lang="en-US"/>
          </a:p>
        </p:txBody>
      </p:sp>
    </p:spTree>
    <p:extLst>
      <p:ext uri="{BB962C8B-B14F-4D97-AF65-F5344CB8AC3E}">
        <p14:creationId xmlns:p14="http://schemas.microsoft.com/office/powerpoint/2010/main" val="128587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262" y="1295400"/>
            <a:ext cx="8229600" cy="1295400"/>
          </a:xfrm>
        </p:spPr>
        <p:txBody>
          <a:bodyPr>
            <a:normAutofit fontScale="90000"/>
          </a:bodyPr>
          <a:lstStyle/>
          <a:p>
            <a:r>
              <a:rPr lang="en-US" dirty="0"/>
              <a:t>Introduction</a:t>
            </a:r>
            <a:br>
              <a:rPr lang="en-US" dirty="0"/>
            </a:br>
            <a:br>
              <a:rPr lang="en-IN" sz="3600" dirty="0"/>
            </a:br>
            <a:br>
              <a:rPr lang="en-IN" sz="3600" dirty="0"/>
            </a:br>
            <a:endParaRPr lang="en-US" sz="3200" dirty="0"/>
          </a:p>
        </p:txBody>
      </p:sp>
      <p:sp>
        <p:nvSpPr>
          <p:cNvPr id="3" name="Content Placeholder 2"/>
          <p:cNvSpPr>
            <a:spLocks noGrp="1"/>
          </p:cNvSpPr>
          <p:nvPr>
            <p:ph idx="1"/>
          </p:nvPr>
        </p:nvSpPr>
        <p:spPr>
          <a:xfrm>
            <a:off x="457200" y="2341880"/>
            <a:ext cx="8229600" cy="3784600"/>
          </a:xfrm>
        </p:spPr>
        <p:txBody>
          <a:bodyPr>
            <a:normAutofit/>
          </a:bodyPr>
          <a:lstStyle/>
          <a:p>
            <a:r>
              <a:rPr lang="en-IN" sz="2400" dirty="0"/>
              <a:t>In this project, we have used Convolutional Neural Networks to create a robust model that understands 29 ASL characters (26 alphabets and 3 special characters). We further host our model locally over a real-time video interface which provides the predictions in real-time and displays the corresponding English characters on the screen like subtitles.</a:t>
            </a:r>
          </a:p>
          <a:p>
            <a:pPr marL="0" indent="0">
              <a:buNone/>
            </a:pPr>
            <a:endParaRPr lang="en-US" sz="2400" dirty="0"/>
          </a:p>
        </p:txBody>
      </p:sp>
      <p:sp>
        <p:nvSpPr>
          <p:cNvPr id="5" name="Slide Number Placeholder 4"/>
          <p:cNvSpPr>
            <a:spLocks noGrp="1"/>
          </p:cNvSpPr>
          <p:nvPr>
            <p:ph type="sldNum" sz="quarter" idx="12"/>
          </p:nvPr>
        </p:nvSpPr>
        <p:spPr/>
        <p:txBody>
          <a:bodyPr/>
          <a:lstStyle/>
          <a:p>
            <a:fld id="{00CFE371-8602-434E-A03A-183DD7E4EEA9}" type="slidenum">
              <a:rPr lang="en-US" smtClean="0"/>
              <a:t>4</a:t>
            </a:fld>
            <a:endParaRPr lang="en-US"/>
          </a:p>
        </p:txBody>
      </p:sp>
    </p:spTree>
    <p:extLst>
      <p:ext uri="{BB962C8B-B14F-4D97-AF65-F5344CB8AC3E}">
        <p14:creationId xmlns:p14="http://schemas.microsoft.com/office/powerpoint/2010/main" val="332539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447800" y="5181600"/>
            <a:ext cx="5486400" cy="566738"/>
          </a:xfrm>
        </p:spPr>
        <p:txBody>
          <a:bodyPr/>
          <a:lstStyle/>
          <a:p>
            <a:r>
              <a:rPr lang="en-US" dirty="0"/>
              <a:t>		Real time prediction</a:t>
            </a:r>
          </a:p>
        </p:txBody>
      </p:sp>
      <p:sp>
        <p:nvSpPr>
          <p:cNvPr id="5" name="Slide Number Placeholder 4"/>
          <p:cNvSpPr>
            <a:spLocks noGrp="1"/>
          </p:cNvSpPr>
          <p:nvPr>
            <p:ph type="sldNum" sz="quarter" idx="12"/>
          </p:nvPr>
        </p:nvSpPr>
        <p:spPr/>
        <p:txBody>
          <a:bodyPr/>
          <a:lstStyle/>
          <a:p>
            <a:fld id="{00CFE371-8602-434E-A03A-183DD7E4EEA9}" type="slidenum">
              <a:rPr lang="en-US" smtClean="0"/>
              <a:t>5</a:t>
            </a:fld>
            <a:endParaRPr lang="en-US"/>
          </a:p>
        </p:txBody>
      </p:sp>
      <p:pic>
        <p:nvPicPr>
          <p:cNvPr id="3" name="Picture 2">
            <a:extLst>
              <a:ext uri="{FF2B5EF4-FFF2-40B4-BE49-F238E27FC236}">
                <a16:creationId xmlns:a16="http://schemas.microsoft.com/office/drawing/2014/main" id="{4491D60E-3F38-C54B-8064-F6057BD48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50287"/>
            <a:ext cx="8534400" cy="3880263"/>
          </a:xfrm>
          <a:prstGeom prst="rect">
            <a:avLst/>
          </a:prstGeom>
        </p:spPr>
      </p:pic>
    </p:spTree>
    <p:extLst>
      <p:ext uri="{BB962C8B-B14F-4D97-AF65-F5344CB8AC3E}">
        <p14:creationId xmlns:p14="http://schemas.microsoft.com/office/powerpoint/2010/main" val="188126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Related work</a:t>
            </a:r>
          </a:p>
        </p:txBody>
      </p:sp>
      <p:sp>
        <p:nvSpPr>
          <p:cNvPr id="3" name="Content Placeholder 2"/>
          <p:cNvSpPr>
            <a:spLocks noGrp="1"/>
          </p:cNvSpPr>
          <p:nvPr>
            <p:ph idx="1"/>
          </p:nvPr>
        </p:nvSpPr>
        <p:spPr/>
        <p:txBody>
          <a:bodyPr>
            <a:normAutofit/>
          </a:bodyPr>
          <a:lstStyle/>
          <a:p>
            <a:pPr marL="514350" indent="-514350"/>
            <a:r>
              <a:rPr lang="en-IN" sz="2800" dirty="0"/>
              <a:t>Classification of large image datasets using Convolutional neural networks.</a:t>
            </a:r>
          </a:p>
          <a:p>
            <a:pPr marL="514350" indent="-514350"/>
            <a:r>
              <a:rPr lang="en-IN" sz="2800" dirty="0"/>
              <a:t>An approach for Indian sign language recognition.</a:t>
            </a:r>
          </a:p>
          <a:p>
            <a:pPr marL="514350" indent="-514350"/>
            <a:r>
              <a:rPr lang="en-IN" sz="2800" dirty="0"/>
              <a:t>Human-Computer Interaction on the basis of hand gesture recognition. </a:t>
            </a:r>
          </a:p>
          <a:p>
            <a:pPr marL="514350" indent="-514350"/>
            <a:r>
              <a:rPr lang="en-IN" sz="2800" dirty="0"/>
              <a:t>A real time of hand gesture on basis of detection of some shape based features.</a:t>
            </a:r>
          </a:p>
          <a:p>
            <a:pPr marL="514350" indent="-514350"/>
            <a:endParaRPr lang="en-US" dirty="0"/>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6</a:t>
            </a:fld>
            <a:endParaRPr lang="en-US"/>
          </a:p>
        </p:txBody>
      </p:sp>
    </p:spTree>
    <p:extLst>
      <p:ext uri="{BB962C8B-B14F-4D97-AF65-F5344CB8AC3E}">
        <p14:creationId xmlns:p14="http://schemas.microsoft.com/office/powerpoint/2010/main" val="36746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Dataset</a:t>
            </a:r>
          </a:p>
        </p:txBody>
      </p:sp>
      <p:sp>
        <p:nvSpPr>
          <p:cNvPr id="3" name="Content Placeholder 2"/>
          <p:cNvSpPr>
            <a:spLocks noGrp="1"/>
          </p:cNvSpPr>
          <p:nvPr>
            <p:ph idx="1"/>
          </p:nvPr>
        </p:nvSpPr>
        <p:spPr/>
        <p:txBody>
          <a:bodyPr>
            <a:normAutofit/>
          </a:bodyPr>
          <a:lstStyle/>
          <a:p>
            <a:pPr marL="514350" indent="-514350"/>
            <a:r>
              <a:rPr lang="en-US" dirty="0"/>
              <a:t>Dataset description</a:t>
            </a:r>
          </a:p>
          <a:p>
            <a:pPr marL="400050" lvl="1" indent="0">
              <a:buNone/>
            </a:pPr>
            <a:r>
              <a:rPr lang="en-IN" sz="2400" dirty="0"/>
              <a:t>The ASL dataset is downloaded from Kaggle consists of all 26 alphabets of English language and 3 special characters namely delete, nothing and space. The dataset is divided into different directories for different alphabets and special characters. Each directory contains approximately 3000 images out of which 80% is used for training and 20% is used for validation. The image size of the dataset is 200 X 200 pixels and the image resolution is 72 pixels/inches. The size of the entire dataset is 1.11 GB. </a:t>
            </a:r>
          </a:p>
          <a:p>
            <a:pPr marL="0" indent="0">
              <a:buNone/>
            </a:pPr>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7</a:t>
            </a:fld>
            <a:endParaRPr lang="en-US"/>
          </a:p>
        </p:txBody>
      </p:sp>
    </p:spTree>
    <p:extLst>
      <p:ext uri="{BB962C8B-B14F-4D97-AF65-F5344CB8AC3E}">
        <p14:creationId xmlns:p14="http://schemas.microsoft.com/office/powerpoint/2010/main" val="49519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Proposed Method</a:t>
            </a:r>
          </a:p>
        </p:txBody>
      </p:sp>
      <p:sp>
        <p:nvSpPr>
          <p:cNvPr id="5" name="Slide Number Placeholder 4"/>
          <p:cNvSpPr>
            <a:spLocks noGrp="1"/>
          </p:cNvSpPr>
          <p:nvPr>
            <p:ph type="sldNum" sz="quarter" idx="12"/>
          </p:nvPr>
        </p:nvSpPr>
        <p:spPr/>
        <p:txBody>
          <a:bodyPr/>
          <a:lstStyle/>
          <a:p>
            <a:fld id="{00CFE371-8602-434E-A03A-183DD7E4EEA9}" type="slidenum">
              <a:rPr lang="en-US" smtClean="0"/>
              <a:t>8</a:t>
            </a:fld>
            <a:endParaRPr lang="en-US"/>
          </a:p>
        </p:txBody>
      </p:sp>
      <p:pic>
        <p:nvPicPr>
          <p:cNvPr id="8" name="Content Placeholder 7">
            <a:extLst>
              <a:ext uri="{FF2B5EF4-FFF2-40B4-BE49-F238E27FC236}">
                <a16:creationId xmlns:a16="http://schemas.microsoft.com/office/drawing/2014/main" id="{E6B1F769-5F00-684A-9AB0-51C942613C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417638"/>
            <a:ext cx="6553200" cy="4708525"/>
          </a:xfrm>
        </p:spPr>
      </p:pic>
    </p:spTree>
    <p:extLst>
      <p:ext uri="{BB962C8B-B14F-4D97-AF65-F5344CB8AC3E}">
        <p14:creationId xmlns:p14="http://schemas.microsoft.com/office/powerpoint/2010/main" val="382480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Proposed Method</a:t>
            </a:r>
          </a:p>
        </p:txBody>
      </p:sp>
      <p:sp>
        <p:nvSpPr>
          <p:cNvPr id="3" name="Content Placeholder 2"/>
          <p:cNvSpPr>
            <a:spLocks noGrp="1"/>
          </p:cNvSpPr>
          <p:nvPr>
            <p:ph idx="1"/>
          </p:nvPr>
        </p:nvSpPr>
        <p:spPr/>
        <p:txBody>
          <a:bodyPr>
            <a:normAutofit/>
          </a:bodyPr>
          <a:lstStyle/>
          <a:p>
            <a:pPr marL="514350" indent="-514350"/>
            <a:r>
              <a:rPr lang="en-US" dirty="0"/>
              <a:t>Data pre-processing:</a:t>
            </a:r>
          </a:p>
          <a:p>
            <a:pPr lvl="1"/>
            <a:r>
              <a:rPr lang="en-US" dirty="0"/>
              <a:t>Data Augmentation.</a:t>
            </a:r>
            <a:endParaRPr lang="en-US" sz="2800" dirty="0"/>
          </a:p>
          <a:p>
            <a:pPr lvl="1"/>
            <a:r>
              <a:rPr lang="en-US" dirty="0"/>
              <a:t>Image processing.</a:t>
            </a:r>
          </a:p>
          <a:p>
            <a:pPr lvl="1"/>
            <a:r>
              <a:rPr lang="en-US" dirty="0"/>
              <a:t>One Hot Encoding.</a:t>
            </a:r>
            <a:endParaRPr lang="en-US" sz="2800" dirty="0"/>
          </a:p>
        </p:txBody>
      </p:sp>
      <p:sp>
        <p:nvSpPr>
          <p:cNvPr id="5" name="Slide Number Placeholder 4"/>
          <p:cNvSpPr>
            <a:spLocks noGrp="1"/>
          </p:cNvSpPr>
          <p:nvPr>
            <p:ph type="sldNum" sz="quarter" idx="12"/>
          </p:nvPr>
        </p:nvSpPr>
        <p:spPr/>
        <p:txBody>
          <a:bodyPr/>
          <a:lstStyle/>
          <a:p>
            <a:fld id="{00CFE371-8602-434E-A03A-183DD7E4EEA9}" type="slidenum">
              <a:rPr lang="en-US" smtClean="0"/>
              <a:t>9</a:t>
            </a:fld>
            <a:endParaRPr lang="en-US"/>
          </a:p>
        </p:txBody>
      </p:sp>
    </p:spTree>
    <p:extLst>
      <p:ext uri="{BB962C8B-B14F-4D97-AF65-F5344CB8AC3E}">
        <p14:creationId xmlns:p14="http://schemas.microsoft.com/office/powerpoint/2010/main" val="2616083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1356</Words>
  <Application>Microsoft Macintosh PowerPoint</Application>
  <PresentationFormat>On-screen Show (4:3)</PresentationFormat>
  <Paragraphs>101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Real time prediction of American Sign Language using Convolutional Neural Networks</vt:lpstr>
      <vt:lpstr>Outline</vt:lpstr>
      <vt:lpstr>Problem Statement Real time prediction of American Sign Language  </vt:lpstr>
      <vt:lpstr>Introduction   </vt:lpstr>
      <vt:lpstr>  Real time prediction</vt:lpstr>
      <vt:lpstr>Related work</vt:lpstr>
      <vt:lpstr>Dataset</vt:lpstr>
      <vt:lpstr>Proposed Method</vt:lpstr>
      <vt:lpstr>Proposed Method</vt:lpstr>
      <vt:lpstr>PowerPoint Presentation</vt:lpstr>
      <vt:lpstr>Proposed Method</vt:lpstr>
      <vt:lpstr>PowerPoint Presentation</vt:lpstr>
      <vt:lpstr>Proposed Method</vt:lpstr>
      <vt:lpstr>Results</vt:lpstr>
      <vt:lpstr>  Loss/Accuracy vs Epoch graph  Loss/Accuracy vs Epoch graph          Loss/Accuracy vs Epoch graph</vt:lpstr>
      <vt:lpstr>Summary</vt:lpstr>
      <vt:lpstr>Future Work</vt:lpstr>
      <vt:lpstr>References</vt:lpstr>
      <vt:lpstr>References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CC-MAIN</dc:creator>
  <cp:lastModifiedBy>Microsoft Office User</cp:lastModifiedBy>
  <cp:revision>23</cp:revision>
  <dcterms:created xsi:type="dcterms:W3CDTF">2013-10-09T21:01:30Z</dcterms:created>
  <dcterms:modified xsi:type="dcterms:W3CDTF">2019-04-11T02:45:06Z</dcterms:modified>
</cp:coreProperties>
</file>