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Gill Sans" panose="020B0604020202020204" charset="0"/>
      <p:regular r:id="rId20"/>
      <p:bold r:id="rId21"/>
    </p:embeddedFont>
    <p:embeddedFont>
      <p:font typeface="Montserrat" panose="000005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rJpkWCy+nn+eNdA00LTwGEsKV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5"/>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5"/>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3F3F3F"/>
              </a:buClr>
              <a:buSzPts val="3600"/>
              <a:buFont typeface="Gill Sans"/>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spcBef>
                <a:spcPts val="320"/>
              </a:spcBef>
              <a:spcAft>
                <a:spcPts val="0"/>
              </a:spcAft>
              <a:buSzPts val="1472"/>
              <a:buNone/>
              <a:defRPr sz="1600" cap="none">
                <a:solidFill>
                  <a:schemeClr val="accent1"/>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5"/>
          <p:cNvSpPr txBox="1">
            <a:spLocks noGrp="1"/>
          </p:cNvSpPr>
          <p:nvPr>
            <p:ph type="sldNum" idx="12"/>
          </p:nvPr>
        </p:nvSpPr>
        <p:spPr>
          <a:xfrm>
            <a:off x="10795363"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5"/>
          <p:cNvSpPr txBox="1">
            <a:spLocks noGrp="1"/>
          </p:cNvSpPr>
          <p:nvPr>
            <p:ph type="ftr" idx="11"/>
          </p:nvPr>
        </p:nvSpPr>
        <p:spPr>
          <a:xfrm>
            <a:off x="355101" y="6423914"/>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86"/>
        <p:cNvGrpSpPr/>
        <p:nvPr/>
      </p:nvGrpSpPr>
      <p:grpSpPr>
        <a:xfrm>
          <a:off x="0" y="0"/>
          <a:ext cx="0" cy="0"/>
          <a:chOff x="0" y="0"/>
          <a:chExt cx="0" cy="0"/>
        </a:xfrm>
      </p:grpSpPr>
      <p:sp>
        <p:nvSpPr>
          <p:cNvPr id="87" name="Google Shape;87;p2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4"/>
          <p:cNvSpPr txBox="1">
            <a:spLocks noGrp="1"/>
          </p:cNvSpPr>
          <p:nvPr>
            <p:ph type="sldNum" idx="12"/>
          </p:nvPr>
        </p:nvSpPr>
        <p:spPr>
          <a:xfrm>
            <a:off x="10795363"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9" name="Google Shape;89;p24"/>
          <p:cNvSpPr txBox="1">
            <a:spLocks noGrp="1"/>
          </p:cNvSpPr>
          <p:nvPr>
            <p:ph type="ftr" idx="11"/>
          </p:nvPr>
        </p:nvSpPr>
        <p:spPr>
          <a:xfrm>
            <a:off x="355101" y="6423914"/>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4"/>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4"/>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Gill Sans"/>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4"/>
          <p:cNvSpPr txBox="1">
            <a:spLocks noGrp="1"/>
          </p:cNvSpPr>
          <p:nvPr>
            <p:ph type="body" idx="1"/>
          </p:nvPr>
        </p:nvSpPr>
        <p:spPr>
          <a:xfrm>
            <a:off x="887219" y="2250892"/>
            <a:ext cx="5087075" cy="536005"/>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93" name="Google Shape;93;p24"/>
          <p:cNvSpPr txBox="1">
            <a:spLocks noGrp="1"/>
          </p:cNvSpPr>
          <p:nvPr>
            <p:ph type="body" idx="2"/>
          </p:nvPr>
        </p:nvSpPr>
        <p:spPr>
          <a:xfrm>
            <a:off x="581194"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4" name="Google Shape;94;p24"/>
          <p:cNvSpPr txBox="1">
            <a:spLocks noGrp="1"/>
          </p:cNvSpPr>
          <p:nvPr>
            <p:ph type="body" idx="3"/>
          </p:nvPr>
        </p:nvSpPr>
        <p:spPr>
          <a:xfrm>
            <a:off x="6523735" y="2250892"/>
            <a:ext cx="5087073" cy="553373"/>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95" name="Google Shape;95;p24"/>
          <p:cNvSpPr txBox="1">
            <a:spLocks noGrp="1"/>
          </p:cNvSpPr>
          <p:nvPr>
            <p:ph type="body" idx="4"/>
          </p:nvPr>
        </p:nvSpPr>
        <p:spPr>
          <a:xfrm>
            <a:off x="6217709"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6"/>
        <p:cNvGrpSpPr/>
        <p:nvPr/>
      </p:nvGrpSpPr>
      <p:grpSpPr>
        <a:xfrm>
          <a:off x="0" y="0"/>
          <a:ext cx="0" cy="0"/>
          <a:chOff x="0" y="0"/>
          <a:chExt cx="0" cy="0"/>
        </a:xfrm>
      </p:grpSpPr>
      <p:sp>
        <p:nvSpPr>
          <p:cNvPr id="97" name="Google Shape;97;p2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5"/>
          <p:cNvSpPr txBox="1">
            <a:spLocks noGrp="1"/>
          </p:cNvSpPr>
          <p:nvPr>
            <p:ph type="sldNum" idx="12"/>
          </p:nvPr>
        </p:nvSpPr>
        <p:spPr>
          <a:xfrm>
            <a:off x="10795363"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5"/>
          <p:cNvSpPr txBox="1">
            <a:spLocks noGrp="1"/>
          </p:cNvSpPr>
          <p:nvPr>
            <p:ph type="ftr" idx="11"/>
          </p:nvPr>
        </p:nvSpPr>
        <p:spPr>
          <a:xfrm>
            <a:off x="355101" y="6423914"/>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5"/>
          <p:cNvSpPr/>
          <p:nvPr/>
        </p:nvSpPr>
        <p:spPr>
          <a:xfrm>
            <a:off x="440683"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5"/>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Gill Sans"/>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
        <p:nvSpPr>
          <p:cNvPr id="103" name="Google Shape;103;p26"/>
          <p:cNvSpPr txBox="1">
            <a:spLocks noGrp="1"/>
          </p:cNvSpPr>
          <p:nvPr>
            <p:ph type="dt" idx="10"/>
          </p:nvPr>
        </p:nvSpPr>
        <p:spPr>
          <a:xfrm>
            <a:off x="7605951" y="643537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6"/>
          <p:cNvSpPr txBox="1">
            <a:spLocks noGrp="1"/>
          </p:cNvSpPr>
          <p:nvPr>
            <p:ph type="sldNum" idx="12"/>
          </p:nvPr>
        </p:nvSpPr>
        <p:spPr>
          <a:xfrm>
            <a:off x="10795363" y="643537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26"/>
          <p:cNvSpPr txBox="1">
            <a:spLocks noGrp="1"/>
          </p:cNvSpPr>
          <p:nvPr>
            <p:ph type="ftr" idx="11"/>
          </p:nvPr>
        </p:nvSpPr>
        <p:spPr>
          <a:xfrm>
            <a:off x="355101" y="6435376"/>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06"/>
        <p:cNvGrpSpPr/>
        <p:nvPr/>
      </p:nvGrpSpPr>
      <p:grpSpPr>
        <a:xfrm>
          <a:off x="0" y="0"/>
          <a:ext cx="0" cy="0"/>
          <a:chOff x="0" y="0"/>
          <a:chExt cx="0" cy="0"/>
        </a:xfrm>
      </p:grpSpPr>
      <p:sp>
        <p:nvSpPr>
          <p:cNvPr id="107" name="Google Shape;107;p2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7"/>
          <p:cNvSpPr txBox="1">
            <a:spLocks noGrp="1"/>
          </p:cNvSpPr>
          <p:nvPr>
            <p:ph type="sldNum" idx="12"/>
          </p:nvPr>
        </p:nvSpPr>
        <p:spPr>
          <a:xfrm>
            <a:off x="10795363"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9" name="Google Shape;109;p27"/>
          <p:cNvSpPr txBox="1">
            <a:spLocks noGrp="1"/>
          </p:cNvSpPr>
          <p:nvPr>
            <p:ph type="ftr" idx="11"/>
          </p:nvPr>
        </p:nvSpPr>
        <p:spPr>
          <a:xfrm>
            <a:off x="355101" y="6423914"/>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7"/>
          <p:cNvSpPr/>
          <p:nvPr/>
        </p:nvSpPr>
        <p:spPr>
          <a:xfrm>
            <a:off x="447817" y="5141973"/>
            <a:ext cx="11298200" cy="127470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7"/>
          <p:cNvSpPr txBox="1">
            <a:spLocks noGrp="1"/>
          </p:cNvSpPr>
          <p:nvPr>
            <p:ph type="title"/>
          </p:nvPr>
        </p:nvSpPr>
        <p:spPr>
          <a:xfrm>
            <a:off x="581192" y="5262296"/>
            <a:ext cx="4909445" cy="68951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6C371B"/>
              </a:buClr>
              <a:buSzPts val="2000"/>
              <a:buFont typeface="Gill Sans"/>
              <a:buNone/>
              <a:defRPr sz="2000" b="0">
                <a:solidFill>
                  <a:srgbClr val="6C371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7"/>
          <p:cNvSpPr txBox="1">
            <a:spLocks noGrp="1"/>
          </p:cNvSpPr>
          <p:nvPr>
            <p:ph type="body" idx="1"/>
          </p:nvPr>
        </p:nvSpPr>
        <p:spPr>
          <a:xfrm>
            <a:off x="447816" y="601200"/>
            <a:ext cx="11292840" cy="4204800"/>
          </a:xfrm>
          <a:prstGeom prst="rect">
            <a:avLst/>
          </a:prstGeom>
          <a:noFill/>
          <a:ln>
            <a:noFill/>
          </a:ln>
        </p:spPr>
        <p:txBody>
          <a:bodyPr spcFirstLastPara="1" wrap="square" lIns="91425" tIns="45700" rIns="91425" bIns="45700" anchor="ctr" anchorCtr="0">
            <a:normAutofit/>
          </a:bodyPr>
          <a:lstStyle>
            <a:lvl1pPr marL="457200" lvl="0" indent="-345440" algn="l">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113" name="Google Shape;113;p27"/>
          <p:cNvSpPr txBox="1">
            <a:spLocks noGrp="1"/>
          </p:cNvSpPr>
          <p:nvPr>
            <p:ph type="body" idx="2"/>
          </p:nvPr>
        </p:nvSpPr>
        <p:spPr>
          <a:xfrm>
            <a:off x="5740823" y="5262296"/>
            <a:ext cx="5869987" cy="689515"/>
          </a:xfrm>
          <a:prstGeom prst="rect">
            <a:avLst/>
          </a:prstGeom>
          <a:noFill/>
          <a:ln>
            <a:noFill/>
          </a:ln>
        </p:spPr>
        <p:txBody>
          <a:bodyPr spcFirstLastPara="1" wrap="square" lIns="91425" tIns="45700" rIns="91425" bIns="45700" anchor="ctr" anchorCtr="0">
            <a:normAutofit/>
          </a:bodyPr>
          <a:lstStyle>
            <a:lvl1pPr marL="457200" lvl="0" indent="-228600" algn="r">
              <a:spcBef>
                <a:spcPts val="220"/>
              </a:spcBef>
              <a:spcAft>
                <a:spcPts val="0"/>
              </a:spcAft>
              <a:buSzPts val="1012"/>
              <a:buNone/>
              <a:defRPr sz="1100">
                <a:solidFill>
                  <a:schemeClr val="lt1"/>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Picture with Caption">
  <p:cSld name="Two Picture with Caption">
    <p:spTree>
      <p:nvGrpSpPr>
        <p:cNvPr id="1" name="Shape 114"/>
        <p:cNvGrpSpPr/>
        <p:nvPr/>
      </p:nvGrpSpPr>
      <p:grpSpPr>
        <a:xfrm>
          <a:off x="0" y="0"/>
          <a:ext cx="0" cy="0"/>
          <a:chOff x="0" y="0"/>
          <a:chExt cx="0" cy="0"/>
        </a:xfrm>
      </p:grpSpPr>
      <p:sp>
        <p:nvSpPr>
          <p:cNvPr id="115" name="Google Shape;115;p28"/>
          <p:cNvSpPr>
            <a:spLocks noGrp="1"/>
          </p:cNvSpPr>
          <p:nvPr>
            <p:ph type="pic" idx="2"/>
          </p:nvPr>
        </p:nvSpPr>
        <p:spPr>
          <a:xfrm>
            <a:off x="4242275" y="641101"/>
            <a:ext cx="3702877" cy="5749461"/>
          </a:xfrm>
          <a:prstGeom prst="rect">
            <a:avLst/>
          </a:prstGeom>
          <a:solidFill>
            <a:srgbClr val="D8D8D8"/>
          </a:solidFill>
          <a:ln>
            <a:noFill/>
          </a:ln>
        </p:spPr>
      </p:sp>
      <p:sp>
        <p:nvSpPr>
          <p:cNvPr id="116" name="Google Shape;116;p28"/>
          <p:cNvSpPr>
            <a:spLocks noGrp="1"/>
          </p:cNvSpPr>
          <p:nvPr>
            <p:ph type="pic" idx="3"/>
          </p:nvPr>
        </p:nvSpPr>
        <p:spPr>
          <a:xfrm>
            <a:off x="8047164" y="641101"/>
            <a:ext cx="3702877" cy="5749461"/>
          </a:xfrm>
          <a:prstGeom prst="rect">
            <a:avLst/>
          </a:prstGeom>
          <a:solidFill>
            <a:srgbClr val="D8D8D8"/>
          </a:solidFill>
          <a:ln>
            <a:noFill/>
          </a:ln>
        </p:spPr>
      </p:sp>
      <p:sp>
        <p:nvSpPr>
          <p:cNvPr id="117" name="Google Shape;117;p28"/>
          <p:cNvSpPr txBox="1">
            <a:spLocks noGrp="1"/>
          </p:cNvSpPr>
          <p:nvPr>
            <p:ph type="title"/>
          </p:nvPr>
        </p:nvSpPr>
        <p:spPr>
          <a:xfrm>
            <a:off x="358529" y="457200"/>
            <a:ext cx="3790884"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A25329"/>
              </a:buClr>
              <a:buSzPts val="2800"/>
              <a:buFont typeface="Gill Sans"/>
              <a:buNone/>
              <a:defRPr sz="2800">
                <a:solidFill>
                  <a:srgbClr val="A2532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8"/>
          <p:cNvSpPr txBox="1">
            <a:spLocks noGrp="1"/>
          </p:cNvSpPr>
          <p:nvPr>
            <p:ph type="body" idx="1"/>
          </p:nvPr>
        </p:nvSpPr>
        <p:spPr>
          <a:xfrm>
            <a:off x="358529" y="2057400"/>
            <a:ext cx="3790884" cy="3811588"/>
          </a:xfrm>
          <a:prstGeom prst="rect">
            <a:avLst/>
          </a:prstGeom>
          <a:noFill/>
          <a:ln>
            <a:noFill/>
          </a:ln>
        </p:spPr>
        <p:txBody>
          <a:bodyPr spcFirstLastPara="1" wrap="square" lIns="91425" tIns="45700" rIns="91425" bIns="45700" anchor="ctr" anchorCtr="0">
            <a:normAutofit/>
          </a:bodyPr>
          <a:lstStyle>
            <a:lvl1pPr marL="457200" lvl="0" indent="-322072" algn="l">
              <a:lnSpc>
                <a:spcPct val="90000"/>
              </a:lnSpc>
              <a:spcBef>
                <a:spcPts val="320"/>
              </a:spcBef>
              <a:spcAft>
                <a:spcPts val="0"/>
              </a:spcAft>
              <a:buSzPts val="1472"/>
              <a:buFont typeface="Noto Sans Symbols"/>
              <a:buChar char="▪"/>
              <a:defRPr sz="1600"/>
            </a:lvl1pPr>
            <a:lvl2pPr marL="914400" lvl="1" indent="-228600" algn="l">
              <a:spcBef>
                <a:spcPts val="600"/>
              </a:spcBef>
              <a:spcAft>
                <a:spcPts val="0"/>
              </a:spcAft>
              <a:buSzPts val="1288"/>
              <a:buNone/>
              <a:defRPr sz="1400"/>
            </a:lvl2pPr>
            <a:lvl3pPr marL="1371600" lvl="2" indent="-228600" algn="l">
              <a:spcBef>
                <a:spcPts val="600"/>
              </a:spcBef>
              <a:spcAft>
                <a:spcPts val="0"/>
              </a:spcAft>
              <a:buSzPts val="1104"/>
              <a:buNone/>
              <a:defRPr sz="1200"/>
            </a:lvl3pPr>
            <a:lvl4pPr marL="1828800" lvl="3" indent="-228600" algn="l">
              <a:spcBef>
                <a:spcPts val="600"/>
              </a:spcBef>
              <a:spcAft>
                <a:spcPts val="0"/>
              </a:spcAft>
              <a:buSzPts val="920"/>
              <a:buNone/>
              <a:defRPr sz="1000"/>
            </a:lvl4pPr>
            <a:lvl5pPr marL="2286000" lvl="4" indent="-228600" algn="l">
              <a:spcBef>
                <a:spcPts val="600"/>
              </a:spcBef>
              <a:spcAft>
                <a:spcPts val="0"/>
              </a:spcAft>
              <a:buSzPts val="920"/>
              <a:buNone/>
              <a:defRPr sz="1000"/>
            </a:lvl5pPr>
            <a:lvl6pPr marL="2743200" lvl="5" indent="-228600" algn="l">
              <a:spcBef>
                <a:spcPts val="600"/>
              </a:spcBef>
              <a:spcAft>
                <a:spcPts val="0"/>
              </a:spcAft>
              <a:buSzPts val="920"/>
              <a:buNone/>
              <a:defRPr sz="1000"/>
            </a:lvl6pPr>
            <a:lvl7pPr marL="3200400" lvl="6" indent="-228600" algn="l">
              <a:spcBef>
                <a:spcPts val="600"/>
              </a:spcBef>
              <a:spcAft>
                <a:spcPts val="0"/>
              </a:spcAft>
              <a:buSzPts val="920"/>
              <a:buNone/>
              <a:defRPr sz="1000"/>
            </a:lvl7pPr>
            <a:lvl8pPr marL="3657600" lvl="7" indent="-228600" algn="l">
              <a:spcBef>
                <a:spcPts val="600"/>
              </a:spcBef>
              <a:spcAft>
                <a:spcPts val="0"/>
              </a:spcAft>
              <a:buSzPts val="920"/>
              <a:buNone/>
              <a:defRPr sz="1000"/>
            </a:lvl8pPr>
            <a:lvl9pPr marL="4114800" lvl="8" indent="-228600" algn="l">
              <a:spcBef>
                <a:spcPts val="600"/>
              </a:spcBef>
              <a:spcAft>
                <a:spcPts val="600"/>
              </a:spcAft>
              <a:buSzPts val="920"/>
              <a:buNone/>
              <a:defRPr sz="1000"/>
            </a:lvl9pPr>
          </a:lstStyle>
          <a:p>
            <a:endParaRPr/>
          </a:p>
        </p:txBody>
      </p:sp>
      <p:sp>
        <p:nvSpPr>
          <p:cNvPr id="119" name="Google Shape;119;p2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8"/>
          <p:cNvSpPr txBox="1">
            <a:spLocks noGrp="1"/>
          </p:cNvSpPr>
          <p:nvPr>
            <p:ph type="sldNum" idx="12"/>
          </p:nvPr>
        </p:nvSpPr>
        <p:spPr>
          <a:xfrm>
            <a:off x="10795363"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1" name="Google Shape;121;p28"/>
          <p:cNvSpPr txBox="1">
            <a:spLocks noGrp="1"/>
          </p:cNvSpPr>
          <p:nvPr>
            <p:ph type="ftr" idx="11"/>
          </p:nvPr>
        </p:nvSpPr>
        <p:spPr>
          <a:xfrm>
            <a:off x="355101" y="6423914"/>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Picture with Caption_1" type="picTx">
  <p:cSld name="PICTURE_WITH_CAPTION_TEXT">
    <p:spTree>
      <p:nvGrpSpPr>
        <p:cNvPr id="1" name="Shape 122"/>
        <p:cNvGrpSpPr/>
        <p:nvPr/>
      </p:nvGrpSpPr>
      <p:grpSpPr>
        <a:xfrm>
          <a:off x="0" y="0"/>
          <a:ext cx="0" cy="0"/>
          <a:chOff x="0" y="0"/>
          <a:chExt cx="0" cy="0"/>
        </a:xfrm>
      </p:grpSpPr>
      <p:sp>
        <p:nvSpPr>
          <p:cNvPr id="123" name="Google Shape;123;p29"/>
          <p:cNvSpPr txBox="1">
            <a:spLocks noGrp="1"/>
          </p:cNvSpPr>
          <p:nvPr>
            <p:ph type="body" idx="1"/>
          </p:nvPr>
        </p:nvSpPr>
        <p:spPr>
          <a:xfrm>
            <a:off x="8119868" y="5356067"/>
            <a:ext cx="3625595" cy="1000782"/>
          </a:xfrm>
          <a:prstGeom prst="rect">
            <a:avLst/>
          </a:prstGeom>
          <a:solidFill>
            <a:srgbClr val="465359"/>
          </a:solidFill>
          <a:ln>
            <a:noFill/>
          </a:ln>
        </p:spPr>
        <p:txBody>
          <a:bodyPr spcFirstLastPara="1" wrap="square" lIns="91425" tIns="0" rIns="91425" bIns="0" anchor="ctr" anchorCtr="0">
            <a:normAutofit/>
          </a:bodyPr>
          <a:lstStyle>
            <a:lvl1pPr marL="457200" lvl="0" indent="-228600" algn="ctr">
              <a:spcBef>
                <a:spcPts val="0"/>
              </a:spcBef>
              <a:spcAft>
                <a:spcPts val="0"/>
              </a:spcAft>
              <a:buSzPts val="1656"/>
              <a:buNone/>
              <a:defRPr sz="1800">
                <a:solidFill>
                  <a:srgbClr val="FFFFFF"/>
                </a:solidFill>
              </a:defRPr>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124" name="Google Shape;124;p29"/>
          <p:cNvSpPr txBox="1">
            <a:spLocks noGrp="1"/>
          </p:cNvSpPr>
          <p:nvPr>
            <p:ph type="title"/>
          </p:nvPr>
        </p:nvSpPr>
        <p:spPr>
          <a:xfrm>
            <a:off x="8119869" y="453642"/>
            <a:ext cx="3625595" cy="4826023"/>
          </a:xfrm>
          <a:prstGeom prst="rect">
            <a:avLst/>
          </a:prstGeom>
          <a:solidFill>
            <a:schemeClr val="accent1"/>
          </a:solidFill>
          <a:ln>
            <a:noFill/>
          </a:ln>
        </p:spPr>
        <p:txBody>
          <a:bodyPr spcFirstLastPara="1" wrap="square" lIns="91425" tIns="0" rIns="91425" bIns="0" anchor="ctr" anchorCtr="0">
            <a:noAutofit/>
          </a:bodyPr>
          <a:lstStyle>
            <a:lvl1pPr lvl="0" algn="ctr">
              <a:spcBef>
                <a:spcPts val="0"/>
              </a:spcBef>
              <a:spcAft>
                <a:spcPts val="0"/>
              </a:spcAft>
              <a:buClr>
                <a:srgbClr val="FFFFFF"/>
              </a:buClr>
              <a:buSzPts val="3600"/>
              <a:buFont typeface="Gill Sans"/>
              <a:buNone/>
              <a:defRPr sz="36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9"/>
          <p:cNvSpPr>
            <a:spLocks noGrp="1"/>
          </p:cNvSpPr>
          <p:nvPr>
            <p:ph type="pic" idx="2"/>
          </p:nvPr>
        </p:nvSpPr>
        <p:spPr>
          <a:xfrm>
            <a:off x="439766" y="453642"/>
            <a:ext cx="7602421" cy="5903207"/>
          </a:xfrm>
          <a:prstGeom prst="rect">
            <a:avLst/>
          </a:prstGeom>
          <a:solidFill>
            <a:srgbClr val="D8D8D8"/>
          </a:solidFill>
          <a:ln>
            <a:noFill/>
          </a:ln>
        </p:spPr>
      </p:sp>
      <p:sp>
        <p:nvSpPr>
          <p:cNvPr id="126" name="Google Shape;126;p2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9"/>
          <p:cNvSpPr txBox="1">
            <a:spLocks noGrp="1"/>
          </p:cNvSpPr>
          <p:nvPr>
            <p:ph type="ftr" idx="11"/>
          </p:nvPr>
        </p:nvSpPr>
        <p:spPr>
          <a:xfrm>
            <a:off x="355101" y="6423914"/>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9"/>
          <p:cNvSpPr txBox="1">
            <a:spLocks noGrp="1"/>
          </p:cNvSpPr>
          <p:nvPr>
            <p:ph type="sldNum" idx="12"/>
          </p:nvPr>
        </p:nvSpPr>
        <p:spPr>
          <a:xfrm>
            <a:off x="10795363"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5"/>
        <p:cNvGrpSpPr/>
        <p:nvPr/>
      </p:nvGrpSpPr>
      <p:grpSpPr>
        <a:xfrm>
          <a:off x="0" y="0"/>
          <a:ext cx="0" cy="0"/>
          <a:chOff x="0" y="0"/>
          <a:chExt cx="0" cy="0"/>
        </a:xfrm>
      </p:grpSpPr>
      <p:sp>
        <p:nvSpPr>
          <p:cNvPr id="26" name="Google Shape;26;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6"/>
          <p:cNvSpPr txBox="1">
            <a:spLocks noGrp="1"/>
          </p:cNvSpPr>
          <p:nvPr>
            <p:ph type="sldNum" idx="12"/>
          </p:nvPr>
        </p:nvSpPr>
        <p:spPr>
          <a:xfrm>
            <a:off x="10795363"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 name="Google Shape;28;p16"/>
          <p:cNvSpPr txBox="1">
            <a:spLocks noGrp="1"/>
          </p:cNvSpPr>
          <p:nvPr>
            <p:ph type="ftr" idx="11"/>
          </p:nvPr>
        </p:nvSpPr>
        <p:spPr>
          <a:xfrm>
            <a:off x="355101" y="6423914"/>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6"/>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6"/>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Gill Sans"/>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2"/>
        <p:cNvGrpSpPr/>
        <p:nvPr/>
      </p:nvGrpSpPr>
      <p:grpSpPr>
        <a:xfrm>
          <a:off x="0" y="0"/>
          <a:ext cx="0" cy="0"/>
          <a:chOff x="0" y="0"/>
          <a:chExt cx="0" cy="0"/>
        </a:xfrm>
      </p:grpSpPr>
      <p:sp>
        <p:nvSpPr>
          <p:cNvPr id="33" name="Google Shape;33;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sldNum" idx="12"/>
          </p:nvPr>
        </p:nvSpPr>
        <p:spPr>
          <a:xfrm>
            <a:off x="10795363"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17"/>
          <p:cNvSpPr txBox="1">
            <a:spLocks noGrp="1"/>
          </p:cNvSpPr>
          <p:nvPr>
            <p:ph type="ftr" idx="11"/>
          </p:nvPr>
        </p:nvSpPr>
        <p:spPr>
          <a:xfrm>
            <a:off x="355101" y="6423914"/>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Gill Sans"/>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body" idx="1"/>
          </p:nvPr>
        </p:nvSpPr>
        <p:spPr>
          <a:xfrm>
            <a:off x="581193" y="2228003"/>
            <a:ext cx="5422390"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39" name="Google Shape;39;p17"/>
          <p:cNvSpPr txBox="1">
            <a:spLocks noGrp="1"/>
          </p:cNvSpPr>
          <p:nvPr>
            <p:ph type="body" idx="2"/>
          </p:nvPr>
        </p:nvSpPr>
        <p:spPr>
          <a:xfrm>
            <a:off x="6188417" y="2228003"/>
            <a:ext cx="5422392"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Picture with Caption_1">
  <p:cSld name="Two Picture with Caption_1">
    <p:spTree>
      <p:nvGrpSpPr>
        <p:cNvPr id="1" name="Shape 40"/>
        <p:cNvGrpSpPr/>
        <p:nvPr/>
      </p:nvGrpSpPr>
      <p:grpSpPr>
        <a:xfrm>
          <a:off x="0" y="0"/>
          <a:ext cx="0" cy="0"/>
          <a:chOff x="0" y="0"/>
          <a:chExt cx="0" cy="0"/>
        </a:xfrm>
      </p:grpSpPr>
      <p:sp>
        <p:nvSpPr>
          <p:cNvPr id="41" name="Google Shape;41;p18"/>
          <p:cNvSpPr>
            <a:spLocks noGrp="1"/>
          </p:cNvSpPr>
          <p:nvPr>
            <p:ph type="pic" idx="2"/>
          </p:nvPr>
        </p:nvSpPr>
        <p:spPr>
          <a:xfrm>
            <a:off x="441959" y="641101"/>
            <a:ext cx="3702877" cy="5749461"/>
          </a:xfrm>
          <a:prstGeom prst="rect">
            <a:avLst/>
          </a:prstGeom>
          <a:solidFill>
            <a:srgbClr val="D8D8D8"/>
          </a:solidFill>
          <a:ln>
            <a:noFill/>
          </a:ln>
        </p:spPr>
      </p:sp>
      <p:sp>
        <p:nvSpPr>
          <p:cNvPr id="42" name="Google Shape;42;p18"/>
          <p:cNvSpPr>
            <a:spLocks noGrp="1"/>
          </p:cNvSpPr>
          <p:nvPr>
            <p:ph type="pic" idx="3"/>
          </p:nvPr>
        </p:nvSpPr>
        <p:spPr>
          <a:xfrm>
            <a:off x="8047164" y="641101"/>
            <a:ext cx="3702877" cy="5749461"/>
          </a:xfrm>
          <a:prstGeom prst="rect">
            <a:avLst/>
          </a:prstGeom>
          <a:solidFill>
            <a:srgbClr val="D8D8D8"/>
          </a:solidFill>
          <a:ln>
            <a:noFill/>
          </a:ln>
        </p:spPr>
      </p:sp>
      <p:sp>
        <p:nvSpPr>
          <p:cNvPr id="43" name="Google Shape;43;p18"/>
          <p:cNvSpPr txBox="1">
            <a:spLocks noGrp="1"/>
          </p:cNvSpPr>
          <p:nvPr>
            <p:ph type="title"/>
          </p:nvPr>
        </p:nvSpPr>
        <p:spPr>
          <a:xfrm>
            <a:off x="4144457" y="457200"/>
            <a:ext cx="3790884"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A25329"/>
              </a:buClr>
              <a:buSzPts val="2800"/>
              <a:buFont typeface="Gill Sans"/>
              <a:buNone/>
              <a:defRPr sz="2800">
                <a:solidFill>
                  <a:srgbClr val="A2532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sldNum" idx="12"/>
          </p:nvPr>
        </p:nvSpPr>
        <p:spPr>
          <a:xfrm>
            <a:off x="10795363"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6" name="Google Shape;46;p18"/>
          <p:cNvSpPr txBox="1">
            <a:spLocks noGrp="1"/>
          </p:cNvSpPr>
          <p:nvPr>
            <p:ph type="body" idx="1"/>
          </p:nvPr>
        </p:nvSpPr>
        <p:spPr>
          <a:xfrm>
            <a:off x="4144457" y="2057400"/>
            <a:ext cx="3791456" cy="3862388"/>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7" name="Google Shape;47;p18"/>
          <p:cNvSpPr txBox="1">
            <a:spLocks noGrp="1"/>
          </p:cNvSpPr>
          <p:nvPr>
            <p:ph type="ftr" idx="11"/>
          </p:nvPr>
        </p:nvSpPr>
        <p:spPr>
          <a:xfrm>
            <a:off x="355101" y="6423914"/>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Picture with Caption_2">
  <p:cSld name="Two Picture with Caption_2">
    <p:spTree>
      <p:nvGrpSpPr>
        <p:cNvPr id="1" name="Shape 48"/>
        <p:cNvGrpSpPr/>
        <p:nvPr/>
      </p:nvGrpSpPr>
      <p:grpSpPr>
        <a:xfrm>
          <a:off x="0" y="0"/>
          <a:ext cx="0" cy="0"/>
          <a:chOff x="0" y="0"/>
          <a:chExt cx="0" cy="0"/>
        </a:xfrm>
      </p:grpSpPr>
      <p:sp>
        <p:nvSpPr>
          <p:cNvPr id="49" name="Google Shape;49;p19"/>
          <p:cNvSpPr>
            <a:spLocks noGrp="1"/>
          </p:cNvSpPr>
          <p:nvPr>
            <p:ph type="pic" idx="2"/>
          </p:nvPr>
        </p:nvSpPr>
        <p:spPr>
          <a:xfrm>
            <a:off x="441959" y="641101"/>
            <a:ext cx="3702877" cy="5749461"/>
          </a:xfrm>
          <a:prstGeom prst="rect">
            <a:avLst/>
          </a:prstGeom>
          <a:solidFill>
            <a:srgbClr val="D8D8D8"/>
          </a:solidFill>
          <a:ln>
            <a:noFill/>
          </a:ln>
        </p:spPr>
      </p:sp>
      <p:sp>
        <p:nvSpPr>
          <p:cNvPr id="50" name="Google Shape;50;p19"/>
          <p:cNvSpPr>
            <a:spLocks noGrp="1"/>
          </p:cNvSpPr>
          <p:nvPr>
            <p:ph type="pic" idx="3"/>
          </p:nvPr>
        </p:nvSpPr>
        <p:spPr>
          <a:xfrm>
            <a:off x="4244562" y="641101"/>
            <a:ext cx="3702877" cy="5749461"/>
          </a:xfrm>
          <a:prstGeom prst="rect">
            <a:avLst/>
          </a:prstGeom>
          <a:solidFill>
            <a:srgbClr val="D8D8D8"/>
          </a:solidFill>
          <a:ln>
            <a:noFill/>
          </a:ln>
        </p:spPr>
      </p:sp>
      <p:sp>
        <p:nvSpPr>
          <p:cNvPr id="51" name="Google Shape;51;p19"/>
          <p:cNvSpPr txBox="1">
            <a:spLocks noGrp="1"/>
          </p:cNvSpPr>
          <p:nvPr>
            <p:ph type="title"/>
          </p:nvPr>
        </p:nvSpPr>
        <p:spPr>
          <a:xfrm>
            <a:off x="8355530" y="457200"/>
            <a:ext cx="3577394"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A25329"/>
              </a:buClr>
              <a:buSzPts val="2800"/>
              <a:buFont typeface="Gill Sans"/>
              <a:buNone/>
              <a:defRPr sz="2800">
                <a:solidFill>
                  <a:srgbClr val="A2532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10795363"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4" name="Google Shape;54;p19"/>
          <p:cNvSpPr txBox="1">
            <a:spLocks noGrp="1"/>
          </p:cNvSpPr>
          <p:nvPr>
            <p:ph type="body" idx="1"/>
          </p:nvPr>
        </p:nvSpPr>
        <p:spPr>
          <a:xfrm>
            <a:off x="8355530" y="2057400"/>
            <a:ext cx="3577934" cy="3862388"/>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320"/>
              </a:spcBef>
              <a:spcAft>
                <a:spcPts val="0"/>
              </a:spcAft>
              <a:buSzPts val="1472"/>
              <a:buNone/>
              <a:defRPr sz="1600">
                <a:solidFill>
                  <a:srgbClr val="3F3F3F"/>
                </a:solidFill>
                <a:latin typeface="Gill Sans"/>
                <a:ea typeface="Gill Sans"/>
                <a:cs typeface="Gill Sans"/>
                <a:sym typeface="Gill Sans"/>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5" name="Google Shape;55;p19"/>
          <p:cNvSpPr txBox="1">
            <a:spLocks noGrp="1"/>
          </p:cNvSpPr>
          <p:nvPr>
            <p:ph type="ftr" idx="11"/>
          </p:nvPr>
        </p:nvSpPr>
        <p:spPr>
          <a:xfrm>
            <a:off x="355101" y="6423914"/>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Left Picture with Caption">
  <p:cSld name="Left Picture with Caption">
    <p:spTree>
      <p:nvGrpSpPr>
        <p:cNvPr id="1" name="Shape 56"/>
        <p:cNvGrpSpPr/>
        <p:nvPr/>
      </p:nvGrpSpPr>
      <p:grpSpPr>
        <a:xfrm>
          <a:off x="0" y="0"/>
          <a:ext cx="0" cy="0"/>
          <a:chOff x="0" y="0"/>
          <a:chExt cx="0" cy="0"/>
        </a:xfrm>
      </p:grpSpPr>
      <p:sp>
        <p:nvSpPr>
          <p:cNvPr id="57" name="Google Shape;57;p20"/>
          <p:cNvSpPr>
            <a:spLocks noGrp="1"/>
          </p:cNvSpPr>
          <p:nvPr>
            <p:ph type="pic" idx="2"/>
          </p:nvPr>
        </p:nvSpPr>
        <p:spPr>
          <a:xfrm>
            <a:off x="0" y="0"/>
            <a:ext cx="7537685" cy="6858000"/>
          </a:xfrm>
          <a:prstGeom prst="rect">
            <a:avLst/>
          </a:prstGeom>
          <a:noFill/>
          <a:ln>
            <a:noFill/>
          </a:ln>
        </p:spPr>
      </p:sp>
      <p:sp>
        <p:nvSpPr>
          <p:cNvPr id="58" name="Google Shape;58;p20"/>
          <p:cNvSpPr txBox="1">
            <a:spLocks noGrp="1"/>
          </p:cNvSpPr>
          <p:nvPr>
            <p:ph type="title"/>
          </p:nvPr>
        </p:nvSpPr>
        <p:spPr>
          <a:xfrm>
            <a:off x="7955459" y="197123"/>
            <a:ext cx="3392382" cy="1675219"/>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A25329"/>
              </a:buClr>
              <a:buSzPts val="2800"/>
              <a:buFont typeface="Gill Sans"/>
              <a:buNone/>
              <a:defRPr>
                <a:solidFill>
                  <a:srgbClr val="A2532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body" idx="1"/>
          </p:nvPr>
        </p:nvSpPr>
        <p:spPr>
          <a:xfrm>
            <a:off x="7955459" y="2057400"/>
            <a:ext cx="3392382" cy="3862388"/>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320"/>
              </a:spcBef>
              <a:spcAft>
                <a:spcPts val="0"/>
              </a:spcAft>
              <a:buSzPts val="1472"/>
              <a:buNone/>
              <a:defRPr sz="1600">
                <a:solidFill>
                  <a:srgbClr val="3F3F3F"/>
                </a:solidFill>
                <a:latin typeface="Gill Sans"/>
                <a:ea typeface="Gill Sans"/>
                <a:cs typeface="Gill Sans"/>
                <a:sym typeface="Gill Sans"/>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0" name="Google Shape;60;p20"/>
          <p:cNvSpPr/>
          <p:nvPr/>
        </p:nvSpPr>
        <p:spPr>
          <a:xfrm>
            <a:off x="8042147" y="453643"/>
            <a:ext cx="3528000" cy="9855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0"/>
          <p:cNvSpPr txBox="1">
            <a:spLocks noGrp="1"/>
          </p:cNvSpPr>
          <p:nvPr>
            <p:ph type="sldNum" idx="12"/>
          </p:nvPr>
        </p:nvSpPr>
        <p:spPr>
          <a:xfrm>
            <a:off x="10795363"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3" name="Google Shape;63;p20"/>
          <p:cNvSpPr txBox="1">
            <a:spLocks noGrp="1"/>
          </p:cNvSpPr>
          <p:nvPr>
            <p:ph type="ftr" idx="11"/>
          </p:nvPr>
        </p:nvSpPr>
        <p:spPr>
          <a:xfrm>
            <a:off x="355101" y="6423914"/>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64"/>
        <p:cNvGrpSpPr/>
        <p:nvPr/>
      </p:nvGrpSpPr>
      <p:grpSpPr>
        <a:xfrm>
          <a:off x="0" y="0"/>
          <a:ext cx="0" cy="0"/>
          <a:chOff x="0" y="0"/>
          <a:chExt cx="0" cy="0"/>
        </a:xfrm>
      </p:grpSpPr>
      <p:sp>
        <p:nvSpPr>
          <p:cNvPr id="65" name="Google Shape;65;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sldNum" idx="12"/>
          </p:nvPr>
        </p:nvSpPr>
        <p:spPr>
          <a:xfrm>
            <a:off x="10795363"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7" name="Google Shape;67;p21"/>
          <p:cNvSpPr txBox="1">
            <a:spLocks noGrp="1"/>
          </p:cNvSpPr>
          <p:nvPr>
            <p:ph type="ftr" idx="11"/>
          </p:nvPr>
        </p:nvSpPr>
        <p:spPr>
          <a:xfrm>
            <a:off x="355101" y="6423914"/>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1"/>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Gill Sans"/>
              <a:buNone/>
              <a:defRPr sz="24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1"/>
          <p:cNvSpPr>
            <a:spLocks noGrp="1"/>
          </p:cNvSpPr>
          <p:nvPr>
            <p:ph type="pic" idx="2"/>
          </p:nvPr>
        </p:nvSpPr>
        <p:spPr>
          <a:xfrm>
            <a:off x="447817" y="599725"/>
            <a:ext cx="11290859" cy="3557252"/>
          </a:xfrm>
          <a:prstGeom prst="rect">
            <a:avLst/>
          </a:prstGeom>
          <a:noFill/>
          <a:ln>
            <a:noFill/>
          </a:ln>
        </p:spPr>
      </p:sp>
      <p:sp>
        <p:nvSpPr>
          <p:cNvPr id="70" name="Google Shape;70;p21"/>
          <p:cNvSpPr txBox="1">
            <a:spLocks noGrp="1"/>
          </p:cNvSpPr>
          <p:nvPr>
            <p:ph type="body" idx="1"/>
          </p:nvPr>
        </p:nvSpPr>
        <p:spPr>
          <a:xfrm>
            <a:off x="581192" y="5260127"/>
            <a:ext cx="11029617" cy="598671"/>
          </a:xfrm>
          <a:prstGeom prst="rect">
            <a:avLst/>
          </a:prstGeom>
          <a:noFill/>
          <a:ln>
            <a:noFill/>
          </a:ln>
        </p:spPr>
        <p:txBody>
          <a:bodyPr spcFirstLastPara="1" wrap="square" lIns="91425" tIns="45700" rIns="91425" bIns="45700" anchor="ctr" anchorCtr="0">
            <a:normAutofit/>
          </a:bodyPr>
          <a:lstStyle>
            <a:lvl1pPr marL="457200" lvl="0" indent="-228600" algn="l">
              <a:spcBef>
                <a:spcPts val="240"/>
              </a:spcBef>
              <a:spcAft>
                <a:spcPts val="0"/>
              </a:spcAft>
              <a:buSzPts val="1104"/>
              <a:buNone/>
              <a:defRPr sz="12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_2">
  <p:cSld name="Picture with Caption_2">
    <p:spTree>
      <p:nvGrpSpPr>
        <p:cNvPr id="1" name="Shape 71"/>
        <p:cNvGrpSpPr/>
        <p:nvPr/>
      </p:nvGrpSpPr>
      <p:grpSpPr>
        <a:xfrm>
          <a:off x="0" y="0"/>
          <a:ext cx="0" cy="0"/>
          <a:chOff x="0" y="0"/>
          <a:chExt cx="0" cy="0"/>
        </a:xfrm>
      </p:grpSpPr>
      <p:sp>
        <p:nvSpPr>
          <p:cNvPr id="72" name="Google Shape;72;p22"/>
          <p:cNvSpPr/>
          <p:nvPr/>
        </p:nvSpPr>
        <p:spPr>
          <a:xfrm>
            <a:off x="446532" y="4199467"/>
            <a:ext cx="11296732" cy="2191098"/>
          </a:xfrm>
          <a:prstGeom prst="rect">
            <a:avLst/>
          </a:prstGeom>
          <a:solidFill>
            <a:srgbClr val="4653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73" name="Google Shape;73;p22"/>
          <p:cNvSpPr txBox="1">
            <a:spLocks noGrp="1"/>
          </p:cNvSpPr>
          <p:nvPr>
            <p:ph type="title"/>
          </p:nvPr>
        </p:nvSpPr>
        <p:spPr>
          <a:xfrm>
            <a:off x="1059226" y="4262316"/>
            <a:ext cx="9391524"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Gill Sans"/>
              <a:buNone/>
              <a:defRPr sz="36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2"/>
          <p:cNvSpPr>
            <a:spLocks noGrp="1"/>
          </p:cNvSpPr>
          <p:nvPr>
            <p:ph type="pic" idx="2"/>
          </p:nvPr>
        </p:nvSpPr>
        <p:spPr>
          <a:xfrm>
            <a:off x="441325" y="606425"/>
            <a:ext cx="11304588" cy="3536950"/>
          </a:xfrm>
          <a:prstGeom prst="rect">
            <a:avLst/>
          </a:prstGeom>
          <a:noFill/>
          <a:ln>
            <a:noFill/>
          </a:ln>
        </p:spPr>
      </p:sp>
      <p:sp>
        <p:nvSpPr>
          <p:cNvPr id="75" name="Google Shape;75;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2"/>
          <p:cNvSpPr txBox="1">
            <a:spLocks noGrp="1"/>
          </p:cNvSpPr>
          <p:nvPr>
            <p:ph type="sldNum" idx="12"/>
          </p:nvPr>
        </p:nvSpPr>
        <p:spPr>
          <a:xfrm>
            <a:off x="10795363"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7" name="Google Shape;77;p22"/>
          <p:cNvSpPr txBox="1">
            <a:spLocks noGrp="1"/>
          </p:cNvSpPr>
          <p:nvPr>
            <p:ph type="ftr" idx="11"/>
          </p:nvPr>
        </p:nvSpPr>
        <p:spPr>
          <a:xfrm>
            <a:off x="355101" y="6423914"/>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body" idx="1"/>
          </p:nvPr>
        </p:nvSpPr>
        <p:spPr>
          <a:xfrm>
            <a:off x="1058863" y="5303610"/>
            <a:ext cx="9391888" cy="614363"/>
          </a:xfrm>
          <a:prstGeom prst="rect">
            <a:avLst/>
          </a:prstGeom>
          <a:noFill/>
          <a:ln>
            <a:noFill/>
          </a:ln>
        </p:spPr>
        <p:txBody>
          <a:bodyPr spcFirstLastPara="1" wrap="square" lIns="91425" tIns="45700" rIns="91425" bIns="45700" anchor="ctr" anchorCtr="0">
            <a:normAutofit/>
          </a:bodyPr>
          <a:lstStyle>
            <a:lvl1pPr marL="457200" lvl="0" indent="-228600" algn="l">
              <a:spcBef>
                <a:spcPts val="320"/>
              </a:spcBef>
              <a:spcAft>
                <a:spcPts val="0"/>
              </a:spcAft>
              <a:buSzPts val="1472"/>
              <a:buNone/>
              <a:defRPr sz="1600">
                <a:solidFill>
                  <a:srgbClr val="A2AEB5"/>
                </a:solidFill>
              </a:defRPr>
            </a:lvl1pPr>
            <a:lvl2pPr marL="914400" lvl="1" indent="-228600" algn="l">
              <a:spcBef>
                <a:spcPts val="600"/>
              </a:spcBef>
              <a:spcAft>
                <a:spcPts val="0"/>
              </a:spcAft>
              <a:buSzPts val="1472"/>
              <a:buNone/>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sp>
        <p:nvSpPr>
          <p:cNvPr id="80" name="Google Shape;80;p23"/>
          <p:cNvSpPr/>
          <p:nvPr/>
        </p:nvSpPr>
        <p:spPr>
          <a:xfrm>
            <a:off x="447817" y="5141974"/>
            <a:ext cx="11290860"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3"/>
          <p:cNvSpPr txBox="1">
            <a:spLocks noGrp="1"/>
          </p:cNvSpPr>
          <p:nvPr>
            <p:ph type="title"/>
          </p:nvPr>
        </p:nvSpPr>
        <p:spPr>
          <a:xfrm>
            <a:off x="581193" y="3043910"/>
            <a:ext cx="11029615" cy="149750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a:buNone/>
              <a:defRPr sz="3600" b="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656"/>
              <a:buNone/>
              <a:defRPr sz="1800" cap="none">
                <a:solidFill>
                  <a:schemeClr val="accent2"/>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83" name="Google Shape;83;p2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DA946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3"/>
          <p:cNvSpPr txBox="1">
            <a:spLocks noGrp="1"/>
          </p:cNvSpPr>
          <p:nvPr>
            <p:ph type="ftr" idx="11"/>
          </p:nvPr>
        </p:nvSpPr>
        <p:spPr>
          <a:xfrm>
            <a:off x="484940"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DA946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txBox="1">
            <a:spLocks noGrp="1"/>
          </p:cNvSpPr>
          <p:nvPr>
            <p:ph type="sldNum" idx="12"/>
          </p:nvPr>
        </p:nvSpPr>
        <p:spPr>
          <a:xfrm>
            <a:off x="10795363"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DA946F"/>
                </a:solidFill>
                <a:latin typeface="Gill Sans"/>
                <a:ea typeface="Gill Sans"/>
                <a:cs typeface="Gill Sans"/>
                <a:sym typeface="Gill Sans"/>
              </a:defRPr>
            </a:lvl1pPr>
            <a:lvl2pPr marL="0" lvl="1" indent="0" algn="r">
              <a:spcBef>
                <a:spcPts val="0"/>
              </a:spcBef>
              <a:buNone/>
              <a:defRPr sz="900">
                <a:solidFill>
                  <a:srgbClr val="DA946F"/>
                </a:solidFill>
                <a:latin typeface="Gill Sans"/>
                <a:ea typeface="Gill Sans"/>
                <a:cs typeface="Gill Sans"/>
                <a:sym typeface="Gill Sans"/>
              </a:defRPr>
            </a:lvl2pPr>
            <a:lvl3pPr marL="0" lvl="2" indent="0" algn="r">
              <a:spcBef>
                <a:spcPts val="0"/>
              </a:spcBef>
              <a:buNone/>
              <a:defRPr sz="900">
                <a:solidFill>
                  <a:srgbClr val="DA946F"/>
                </a:solidFill>
                <a:latin typeface="Gill Sans"/>
                <a:ea typeface="Gill Sans"/>
                <a:cs typeface="Gill Sans"/>
                <a:sym typeface="Gill Sans"/>
              </a:defRPr>
            </a:lvl3pPr>
            <a:lvl4pPr marL="0" lvl="3" indent="0" algn="r">
              <a:spcBef>
                <a:spcPts val="0"/>
              </a:spcBef>
              <a:buNone/>
              <a:defRPr sz="900">
                <a:solidFill>
                  <a:srgbClr val="DA946F"/>
                </a:solidFill>
                <a:latin typeface="Gill Sans"/>
                <a:ea typeface="Gill Sans"/>
                <a:cs typeface="Gill Sans"/>
                <a:sym typeface="Gill Sans"/>
              </a:defRPr>
            </a:lvl4pPr>
            <a:lvl5pPr marL="0" lvl="4" indent="0" algn="r">
              <a:spcBef>
                <a:spcPts val="0"/>
              </a:spcBef>
              <a:buNone/>
              <a:defRPr sz="900">
                <a:solidFill>
                  <a:srgbClr val="DA946F"/>
                </a:solidFill>
                <a:latin typeface="Gill Sans"/>
                <a:ea typeface="Gill Sans"/>
                <a:cs typeface="Gill Sans"/>
                <a:sym typeface="Gill Sans"/>
              </a:defRPr>
            </a:lvl5pPr>
            <a:lvl6pPr marL="0" lvl="5" indent="0" algn="r">
              <a:spcBef>
                <a:spcPts val="0"/>
              </a:spcBef>
              <a:buNone/>
              <a:defRPr sz="900">
                <a:solidFill>
                  <a:srgbClr val="DA946F"/>
                </a:solidFill>
                <a:latin typeface="Gill Sans"/>
                <a:ea typeface="Gill Sans"/>
                <a:cs typeface="Gill Sans"/>
                <a:sym typeface="Gill Sans"/>
              </a:defRPr>
            </a:lvl6pPr>
            <a:lvl7pPr marL="0" lvl="6" indent="0" algn="r">
              <a:spcBef>
                <a:spcPts val="0"/>
              </a:spcBef>
              <a:buNone/>
              <a:defRPr sz="900">
                <a:solidFill>
                  <a:srgbClr val="DA946F"/>
                </a:solidFill>
                <a:latin typeface="Gill Sans"/>
                <a:ea typeface="Gill Sans"/>
                <a:cs typeface="Gill Sans"/>
                <a:sym typeface="Gill Sans"/>
              </a:defRPr>
            </a:lvl7pPr>
            <a:lvl8pPr marL="0" lvl="7" indent="0" algn="r">
              <a:spcBef>
                <a:spcPts val="0"/>
              </a:spcBef>
              <a:buNone/>
              <a:defRPr sz="900">
                <a:solidFill>
                  <a:srgbClr val="DA946F"/>
                </a:solidFill>
                <a:latin typeface="Gill Sans"/>
                <a:ea typeface="Gill Sans"/>
                <a:cs typeface="Gill Sans"/>
                <a:sym typeface="Gill Sans"/>
              </a:defRPr>
            </a:lvl8pPr>
            <a:lvl9pPr marL="0" lvl="8" indent="0" algn="r">
              <a:spcBef>
                <a:spcPts val="0"/>
              </a:spcBef>
              <a:buNone/>
              <a:defRPr sz="900">
                <a:solidFill>
                  <a:srgbClr val="DA946F"/>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rgbClr val="3F3F3F"/>
              </a:buClr>
              <a:buSzPts val="2800"/>
              <a:buFont typeface="Gill Sans"/>
              <a:buNone/>
              <a:defRPr sz="28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4"/>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33756" algn="l" rtl="0">
              <a:spcBef>
                <a:spcPts val="360"/>
              </a:spcBef>
              <a:spcAft>
                <a:spcPts val="0"/>
              </a:spcAft>
              <a:buClr>
                <a:schemeClr val="accent1"/>
              </a:buClr>
              <a:buSzPts val="1656"/>
              <a:buFont typeface="Noto Sans Symbols"/>
              <a:buChar char="◼"/>
              <a:defRPr sz="1800" b="0" i="0" u="none" strike="noStrike" cap="none">
                <a:solidFill>
                  <a:srgbClr val="3F3F3F"/>
                </a:solidFill>
                <a:latin typeface="Gill Sans"/>
                <a:ea typeface="Gill Sans"/>
                <a:cs typeface="Gill Sans"/>
                <a:sym typeface="Gill Sans"/>
              </a:defRPr>
            </a:lvl1pPr>
            <a:lvl2pPr marL="914400" marR="0" lvl="1" indent="-322072" algn="l" rtl="0">
              <a:spcBef>
                <a:spcPts val="600"/>
              </a:spcBef>
              <a:spcAft>
                <a:spcPts val="0"/>
              </a:spcAft>
              <a:buClr>
                <a:schemeClr val="accent1"/>
              </a:buClr>
              <a:buSzPts val="1472"/>
              <a:buFont typeface="Noto Sans Symbols"/>
              <a:buChar char="◼"/>
              <a:defRPr sz="1600" b="0" i="0" u="none" strike="noStrike" cap="none">
                <a:solidFill>
                  <a:srgbClr val="3F3F3F"/>
                </a:solidFill>
                <a:latin typeface="Gill Sans"/>
                <a:ea typeface="Gill Sans"/>
                <a:cs typeface="Gill Sans"/>
                <a:sym typeface="Gill Sans"/>
              </a:defRPr>
            </a:lvl2pPr>
            <a:lvl3pPr marL="1371600" marR="0" lvl="2" indent="-310388" algn="l" rtl="0">
              <a:spcBef>
                <a:spcPts val="600"/>
              </a:spcBef>
              <a:spcAft>
                <a:spcPts val="0"/>
              </a:spcAft>
              <a:buClr>
                <a:schemeClr val="accent1"/>
              </a:buClr>
              <a:buSzPts val="1288"/>
              <a:buFont typeface="Noto Sans Symbols"/>
              <a:buChar char="◼"/>
              <a:defRPr sz="1400" b="0" i="0" u="none" strike="noStrike" cap="none">
                <a:solidFill>
                  <a:srgbClr val="3F3F3F"/>
                </a:solidFill>
                <a:latin typeface="Gill Sans"/>
                <a:ea typeface="Gill Sans"/>
                <a:cs typeface="Gill Sans"/>
                <a:sym typeface="Gill Sans"/>
              </a:defRPr>
            </a:lvl3pPr>
            <a:lvl4pPr marL="1828800" marR="0" lvl="3" indent="-298703" algn="l" rtl="0">
              <a:spcBef>
                <a:spcPts val="600"/>
              </a:spcBef>
              <a:spcAft>
                <a:spcPts val="0"/>
              </a:spcAft>
              <a:buClr>
                <a:schemeClr val="accent1"/>
              </a:buClr>
              <a:buSzPts val="1104"/>
              <a:buFont typeface="Noto Sans Symbols"/>
              <a:buChar char="◼"/>
              <a:defRPr sz="1200" b="0" i="0" u="none" strike="noStrike" cap="none">
                <a:solidFill>
                  <a:srgbClr val="3F3F3F"/>
                </a:solidFill>
                <a:latin typeface="Gill Sans"/>
                <a:ea typeface="Gill Sans"/>
                <a:cs typeface="Gill Sans"/>
                <a:sym typeface="Gill Sans"/>
              </a:defRPr>
            </a:lvl4pPr>
            <a:lvl5pPr marL="2286000" marR="0" lvl="4" indent="-298704" algn="l" rtl="0">
              <a:spcBef>
                <a:spcPts val="600"/>
              </a:spcBef>
              <a:spcAft>
                <a:spcPts val="0"/>
              </a:spcAft>
              <a:buClr>
                <a:schemeClr val="accent1"/>
              </a:buClr>
              <a:buSzPts val="1104"/>
              <a:buFont typeface="Noto Sans Symbols"/>
              <a:buChar char="◼"/>
              <a:defRPr sz="1200" b="0" i="0" u="none" strike="noStrike" cap="none">
                <a:solidFill>
                  <a:srgbClr val="3F3F3F"/>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12" name="Google Shape;12;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chemeClr val="accen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4"/>
          <p:cNvSpPr txBox="1">
            <a:spLocks noGrp="1"/>
          </p:cNvSpPr>
          <p:nvPr>
            <p:ph type="ftr" idx="11"/>
          </p:nvPr>
        </p:nvSpPr>
        <p:spPr>
          <a:xfrm>
            <a:off x="484940" y="6423914"/>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accen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4"/>
          <p:cNvSpPr txBox="1">
            <a:spLocks noGrp="1"/>
          </p:cNvSpPr>
          <p:nvPr>
            <p:ph type="sldNum" idx="12"/>
          </p:nvPr>
        </p:nvSpPr>
        <p:spPr>
          <a:xfrm>
            <a:off x="10795363"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Gill Sans"/>
                <a:ea typeface="Gill Sans"/>
                <a:cs typeface="Gill Sans"/>
                <a:sym typeface="Gill Sans"/>
              </a:defRPr>
            </a:lvl1pPr>
            <a:lvl2pPr marL="0" marR="0" lvl="1" indent="0" algn="r" rtl="0">
              <a:spcBef>
                <a:spcPts val="0"/>
              </a:spcBef>
              <a:buNone/>
              <a:defRPr sz="900" b="0" i="0" u="none" strike="noStrike" cap="none">
                <a:solidFill>
                  <a:schemeClr val="accent1"/>
                </a:solidFill>
                <a:latin typeface="Gill Sans"/>
                <a:ea typeface="Gill Sans"/>
                <a:cs typeface="Gill Sans"/>
                <a:sym typeface="Gill Sans"/>
              </a:defRPr>
            </a:lvl2pPr>
            <a:lvl3pPr marL="0" marR="0" lvl="2" indent="0" algn="r" rtl="0">
              <a:spcBef>
                <a:spcPts val="0"/>
              </a:spcBef>
              <a:buNone/>
              <a:defRPr sz="900" b="0" i="0" u="none" strike="noStrike" cap="none">
                <a:solidFill>
                  <a:schemeClr val="accent1"/>
                </a:solidFill>
                <a:latin typeface="Gill Sans"/>
                <a:ea typeface="Gill Sans"/>
                <a:cs typeface="Gill Sans"/>
                <a:sym typeface="Gill Sans"/>
              </a:defRPr>
            </a:lvl3pPr>
            <a:lvl4pPr marL="0" marR="0" lvl="3" indent="0" algn="r" rtl="0">
              <a:spcBef>
                <a:spcPts val="0"/>
              </a:spcBef>
              <a:buNone/>
              <a:defRPr sz="900" b="0" i="0" u="none" strike="noStrike" cap="none">
                <a:solidFill>
                  <a:schemeClr val="accent1"/>
                </a:solidFill>
                <a:latin typeface="Gill Sans"/>
                <a:ea typeface="Gill Sans"/>
                <a:cs typeface="Gill Sans"/>
                <a:sym typeface="Gill Sans"/>
              </a:defRPr>
            </a:lvl4pPr>
            <a:lvl5pPr marL="0" marR="0" lvl="4" indent="0" algn="r" rtl="0">
              <a:spcBef>
                <a:spcPts val="0"/>
              </a:spcBef>
              <a:buNone/>
              <a:defRPr sz="900" b="0" i="0" u="none" strike="noStrike" cap="none">
                <a:solidFill>
                  <a:schemeClr val="accent1"/>
                </a:solidFill>
                <a:latin typeface="Gill Sans"/>
                <a:ea typeface="Gill Sans"/>
                <a:cs typeface="Gill Sans"/>
                <a:sym typeface="Gill Sans"/>
              </a:defRPr>
            </a:lvl5pPr>
            <a:lvl6pPr marL="0" marR="0" lvl="5" indent="0" algn="r" rtl="0">
              <a:spcBef>
                <a:spcPts val="0"/>
              </a:spcBef>
              <a:buNone/>
              <a:defRPr sz="900" b="0" i="0" u="none" strike="noStrike" cap="none">
                <a:solidFill>
                  <a:schemeClr val="accent1"/>
                </a:solidFill>
                <a:latin typeface="Gill Sans"/>
                <a:ea typeface="Gill Sans"/>
                <a:cs typeface="Gill Sans"/>
                <a:sym typeface="Gill Sans"/>
              </a:defRPr>
            </a:lvl6pPr>
            <a:lvl7pPr marL="0" marR="0" lvl="6" indent="0" algn="r" rtl="0">
              <a:spcBef>
                <a:spcPts val="0"/>
              </a:spcBef>
              <a:buNone/>
              <a:defRPr sz="900" b="0" i="0" u="none" strike="noStrike" cap="none">
                <a:solidFill>
                  <a:schemeClr val="accent1"/>
                </a:solidFill>
                <a:latin typeface="Gill Sans"/>
                <a:ea typeface="Gill Sans"/>
                <a:cs typeface="Gill Sans"/>
                <a:sym typeface="Gill Sans"/>
              </a:defRPr>
            </a:lvl7pPr>
            <a:lvl8pPr marL="0" marR="0" lvl="7" indent="0" algn="r" rtl="0">
              <a:spcBef>
                <a:spcPts val="0"/>
              </a:spcBef>
              <a:buNone/>
              <a:defRPr sz="900" b="0" i="0" u="none" strike="noStrike" cap="none">
                <a:solidFill>
                  <a:schemeClr val="accent1"/>
                </a:solidFill>
                <a:latin typeface="Gill Sans"/>
                <a:ea typeface="Gill Sans"/>
                <a:cs typeface="Gill Sans"/>
                <a:sym typeface="Gill Sans"/>
              </a:defRPr>
            </a:lvl8pPr>
            <a:lvl9pPr marL="0" marR="0" lvl="8" indent="0" algn="r" rtl="0">
              <a:spcBef>
                <a:spcPts val="0"/>
              </a:spcBef>
              <a:buNone/>
              <a:defRPr sz="9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4"/>
          <p:cNvSpPr/>
          <p:nvPr/>
        </p:nvSpPr>
        <p:spPr>
          <a:xfrm>
            <a:off x="446534" y="455422"/>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4"/>
          <p:cNvSpPr/>
          <p:nvPr/>
        </p:nvSpPr>
        <p:spPr>
          <a:xfrm>
            <a:off x="8042147" y="456120"/>
            <a:ext cx="3703320" cy="936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4"/>
          <p:cNvSpPr/>
          <p:nvPr/>
        </p:nvSpPr>
        <p:spPr>
          <a:xfrm>
            <a:off x="4241830" y="456120"/>
            <a:ext cx="3703320" cy="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hyperlink" Target="https://portswigger.net/daily-swig/netgear-resolves-router-vulnerabilities-in-bundled-gaming-component"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www.intel.com/content/www/us/en/newsroom/news/the-story-behind-new-intel-security-feature.html" TargetMode="External"/><Relationship Id="rId5" Type="http://schemas.openxmlformats.org/officeDocument/2006/relationships/hyperlink" Target="https://portswigger.net/daily-swig/high-impact-vulnerability-in-draytek-routers-leaves-thousands-of-smes-open-to-exploitation" TargetMode="External"/><Relationship Id="rId4" Type="http://schemas.openxmlformats.org/officeDocument/2006/relationships/hyperlink" Target="https://portswigger.net/daily-swig/hid-mercury-access-control-vulnerabilities-leave-door-open-to-lock-manipulation"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ieeexplore.ieee.org/stamp/stamp.jsp?arnumber=1677712" TargetMode="External"/><Relationship Id="rId13" Type="http://schemas.openxmlformats.org/officeDocument/2006/relationships/hyperlink" Target="https://ieeexplore.ieee.org/document/7140252" TargetMode="External"/><Relationship Id="rId18" Type="http://schemas.openxmlformats.org/officeDocument/2006/relationships/hyperlink" Target="https://www.youtube.com/watch?v=4zahvcJ9glg" TargetMode="External"/><Relationship Id="rId3" Type="http://schemas.openxmlformats.org/officeDocument/2006/relationships/hyperlink" Target="https://ieeexplore.ieee.org/document/6860366" TargetMode="External"/><Relationship Id="rId7" Type="http://schemas.openxmlformats.org/officeDocument/2006/relationships/hyperlink" Target="https://link.springer.com/chapter/10.1007/11506447_4" TargetMode="External"/><Relationship Id="rId12" Type="http://schemas.openxmlformats.org/officeDocument/2006/relationships/hyperlink" Target="https://ieeexplore.ieee.org/document/7820150" TargetMode="External"/><Relationship Id="rId17" Type="http://schemas.openxmlformats.org/officeDocument/2006/relationships/hyperlink" Target="https://www.youtube.com/watch?v=jhXCTbFnK8o" TargetMode="External"/><Relationship Id="rId2" Type="http://schemas.openxmlformats.org/officeDocument/2006/relationships/notesSlide" Target="../notesSlides/notesSlide11.xml"/><Relationship Id="rId16" Type="http://schemas.openxmlformats.org/officeDocument/2006/relationships/hyperlink" Target="https://www.youtube.com/watch?v=JoeiLuFNBc4&amp;list=PLBlnK6fEyqRgJU3EsOYDTW7m6SUmW6kII" TargetMode="External"/><Relationship Id="rId1" Type="http://schemas.openxmlformats.org/officeDocument/2006/relationships/slideLayout" Target="../slideLayouts/slideLayout2.xml"/><Relationship Id="rId6" Type="http://schemas.openxmlformats.org/officeDocument/2006/relationships/hyperlink" Target="https://ieeexplore.ieee.org/document/1580506" TargetMode="External"/><Relationship Id="rId11" Type="http://schemas.openxmlformats.org/officeDocument/2006/relationships/hyperlink" Target="https://dl.acm.org/doi/10.1145/2906147" TargetMode="External"/><Relationship Id="rId5" Type="http://schemas.openxmlformats.org/officeDocument/2006/relationships/hyperlink" Target="https://csrc.nist.gov/publications/detail/fips/197/final" TargetMode="External"/><Relationship Id="rId15" Type="http://schemas.openxmlformats.org/officeDocument/2006/relationships/hyperlink" Target="https://www.youtube.com/@introductiontocryptography4223/videos" TargetMode="External"/><Relationship Id="rId10" Type="http://schemas.openxmlformats.org/officeDocument/2006/relationships/hyperlink" Target="https://ieeexplore.ieee.org/document/5604161" TargetMode="External"/><Relationship Id="rId19" Type="http://schemas.openxmlformats.org/officeDocument/2006/relationships/hyperlink" Target="https://www.youtube.com/watch?v=JD72Ry60eP4" TargetMode="External"/><Relationship Id="rId4" Type="http://schemas.openxmlformats.org/officeDocument/2006/relationships/hyperlink" Target="https://csrc.nist.gov/csrc/media/publications/fips/46/3/archive/1999-10-25/documents/fips46-3.pdf" TargetMode="External"/><Relationship Id="rId9" Type="http://schemas.openxmlformats.org/officeDocument/2006/relationships/hyperlink" Target="https://ieeexplore.ieee.org/document/1386969" TargetMode="External"/><Relationship Id="rId14" Type="http://schemas.openxmlformats.org/officeDocument/2006/relationships/hyperlink" Target="https://www.youtube.com/watch?v=xwgecIX3E4I&amp;list=PLbRMhDVUMngfulSvKL0cT-tn8ULtERsWk"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nlinecourses.nptel.ac.in/noc23_ee137/preview"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onlinecourses.nptel.ac.in/noc23_ee137/preview"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www.amchameu.eu/blog/introducing-semiconductors-three-things-know-about-%E2%80%98brains%E2%80%99-inside-electronic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sciencedirect.com/science/article/pii/B9780128124772000101?via%3Dihub"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hyperlink" Target="https://www.geeksforgeeks.org/the-cia-triad-in-cryptography/"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Gill Sans"/>
              <a:buNone/>
            </a:pPr>
            <a:endParaRPr sz="1800" b="0" i="0" u="none" strike="noStrike" cap="none">
              <a:solidFill>
                <a:srgbClr val="FFFFFF"/>
              </a:solidFill>
              <a:latin typeface="Gill Sans"/>
              <a:ea typeface="Gill Sans"/>
              <a:cs typeface="Gill Sans"/>
              <a:sym typeface="Gill Sans"/>
            </a:endParaRPr>
          </a:p>
        </p:txBody>
      </p:sp>
      <p:sp>
        <p:nvSpPr>
          <p:cNvPr id="135" name="Google Shape;135;p1"/>
          <p:cNvSpPr/>
          <p:nvPr/>
        </p:nvSpPr>
        <p:spPr>
          <a:xfrm>
            <a:off x="8119870" y="457199"/>
            <a:ext cx="3618827" cy="482246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
          <p:cNvSpPr/>
          <p:nvPr/>
        </p:nvSpPr>
        <p:spPr>
          <a:xfrm>
            <a:off x="8119870" y="5367338"/>
            <a:ext cx="3618828" cy="989513"/>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
          <p:cNvSpPr txBox="1">
            <a:spLocks noGrp="1"/>
          </p:cNvSpPr>
          <p:nvPr>
            <p:ph type="ctrTitle"/>
          </p:nvPr>
        </p:nvSpPr>
        <p:spPr>
          <a:xfrm>
            <a:off x="8372723" y="850791"/>
            <a:ext cx="3202016" cy="419828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FFFF"/>
              </a:buClr>
              <a:buSzPts val="2800"/>
              <a:buFont typeface="Gill Sans"/>
              <a:buNone/>
            </a:pPr>
            <a:r>
              <a:rPr lang="en-US" sz="2800">
                <a:solidFill>
                  <a:srgbClr val="FFFFFF"/>
                </a:solidFill>
              </a:rPr>
              <a:t>INTRODUCTION TO HARDWARE SECURITY</a:t>
            </a:r>
            <a:endParaRPr/>
          </a:p>
        </p:txBody>
      </p:sp>
      <p:sp>
        <p:nvSpPr>
          <p:cNvPr id="138" name="Google Shape;138;p1"/>
          <p:cNvSpPr txBox="1">
            <a:spLocks noGrp="1"/>
          </p:cNvSpPr>
          <p:nvPr>
            <p:ph type="subTitle" idx="1"/>
          </p:nvPr>
        </p:nvSpPr>
        <p:spPr>
          <a:xfrm>
            <a:off x="8372723" y="5545331"/>
            <a:ext cx="3202016" cy="64922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56"/>
              <a:buNone/>
            </a:pPr>
            <a:r>
              <a:rPr lang="en-US" sz="1800">
                <a:solidFill>
                  <a:schemeClr val="lt1"/>
                </a:solidFill>
              </a:rPr>
              <a:t>BY AMAN JESWANI &amp; PV SAI KUMAR</a:t>
            </a:r>
            <a:endParaRPr sz="1800">
              <a:solidFill>
                <a:schemeClr val="lt1"/>
              </a:solidFill>
            </a:endParaRPr>
          </a:p>
        </p:txBody>
      </p:sp>
      <p:pic>
        <p:nvPicPr>
          <p:cNvPr id="139" name="Google Shape;139;p1" descr="people gathered around blueprints"/>
          <p:cNvPicPr preferRelativeResize="0"/>
          <p:nvPr/>
        </p:nvPicPr>
        <p:blipFill rotWithShape="1">
          <a:blip r:embed="rId3">
            <a:alphaModFix/>
          </a:blip>
          <a:srcRect/>
          <a:stretch/>
        </p:blipFill>
        <p:spPr>
          <a:xfrm>
            <a:off x="453302" y="458611"/>
            <a:ext cx="7588885" cy="5894002"/>
          </a:xfrm>
          <a:prstGeom prst="rect">
            <a:avLst/>
          </a:prstGeom>
          <a:noFill/>
          <a:ln>
            <a:noFill/>
          </a:ln>
        </p:spPr>
      </p:pic>
      <p:pic>
        <p:nvPicPr>
          <p:cNvPr id="140" name="Google Shape;140;p1" descr="A screen shot of a computer screen&#10;&#10;Description automatically generated with low confidence"/>
          <p:cNvPicPr preferRelativeResize="0"/>
          <p:nvPr/>
        </p:nvPicPr>
        <p:blipFill rotWithShape="1">
          <a:blip r:embed="rId4">
            <a:alphaModFix/>
          </a:blip>
          <a:srcRect/>
          <a:stretch/>
        </p:blipFill>
        <p:spPr>
          <a:xfrm>
            <a:off x="453302" y="435335"/>
            <a:ext cx="7588884" cy="58940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7"/>
        <p:cNvGrpSpPr/>
        <p:nvPr/>
      </p:nvGrpSpPr>
      <p:grpSpPr>
        <a:xfrm>
          <a:off x="0" y="0"/>
          <a:ext cx="0" cy="0"/>
          <a:chOff x="0" y="0"/>
          <a:chExt cx="0" cy="0"/>
        </a:xfrm>
      </p:grpSpPr>
      <p:sp>
        <p:nvSpPr>
          <p:cNvPr id="258" name="Google Shape;258;p10"/>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REAL LIFE EXAMPLES</a:t>
            </a:r>
            <a:endParaRPr/>
          </a:p>
        </p:txBody>
      </p:sp>
      <p:grpSp>
        <p:nvGrpSpPr>
          <p:cNvPr id="259" name="Google Shape;259;p10"/>
          <p:cNvGrpSpPr/>
          <p:nvPr/>
        </p:nvGrpSpPr>
        <p:grpSpPr>
          <a:xfrm>
            <a:off x="445728" y="2596320"/>
            <a:ext cx="11256986" cy="2923201"/>
            <a:chOff x="0" y="32399"/>
            <a:chExt cx="11256986" cy="2923201"/>
          </a:xfrm>
        </p:grpSpPr>
        <p:sp>
          <p:nvSpPr>
            <p:cNvPr id="260" name="Google Shape;260;p10"/>
            <p:cNvSpPr/>
            <p:nvPr/>
          </p:nvSpPr>
          <p:spPr>
            <a:xfrm>
              <a:off x="0" y="32399"/>
              <a:ext cx="11256986" cy="655200"/>
            </a:xfrm>
            <a:prstGeom prst="rect">
              <a:avLst/>
            </a:prstGeom>
            <a:solidFill>
              <a:srgbClr val="32415A"/>
            </a:solidFill>
            <a:ln w="254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0"/>
            <p:cNvSpPr txBox="1"/>
            <p:nvPr/>
          </p:nvSpPr>
          <p:spPr>
            <a:xfrm>
              <a:off x="0" y="32399"/>
              <a:ext cx="11256986" cy="655200"/>
            </a:xfrm>
            <a:prstGeom prst="rect">
              <a:avLst/>
            </a:prstGeom>
            <a:noFill/>
            <a:ln>
              <a:noFill/>
            </a:ln>
          </p:spPr>
          <p:txBody>
            <a:bodyPr spcFirstLastPara="1" wrap="square" lIns="144000" tIns="68575" rIns="68575" bIns="68575" anchor="ctr" anchorCtr="0">
              <a:noAutofit/>
            </a:bodyPr>
            <a:lstStyle/>
            <a:p>
              <a:pPr marL="0" marR="0" lvl="0" indent="0" algn="l" rtl="0">
                <a:lnSpc>
                  <a:spcPct val="90000"/>
                </a:lnSpc>
                <a:spcBef>
                  <a:spcPts val="0"/>
                </a:spcBef>
                <a:spcAft>
                  <a:spcPts val="0"/>
                </a:spcAft>
                <a:buClr>
                  <a:schemeClr val="lt1"/>
                </a:buClr>
                <a:buSzPts val="1800"/>
                <a:buFont typeface="Gill Sans"/>
                <a:buNone/>
              </a:pPr>
              <a:r>
                <a:rPr lang="en-US" sz="1800" b="1" cap="none">
                  <a:solidFill>
                    <a:schemeClr val="lt1"/>
                  </a:solidFill>
                  <a:latin typeface="Gill Sans"/>
                  <a:ea typeface="Gill Sans"/>
                  <a:cs typeface="Gill Sans"/>
                  <a:sym typeface="Gill Sans"/>
                </a:rPr>
                <a:t>1. </a:t>
              </a:r>
              <a:r>
                <a:rPr lang="en-US" sz="1800" u="sng">
                  <a:solidFill>
                    <a:schemeClr val="lt1"/>
                  </a:solidFill>
                  <a:latin typeface="Gill Sans"/>
                  <a:ea typeface="Gill Sans"/>
                  <a:cs typeface="Gill Sans"/>
                  <a:sym typeface="Gill Sans"/>
                  <a:hlinkClick r:id="rId3">
                    <a:extLst>
                      <a:ext uri="{A12FA001-AC4F-418D-AE19-62706E023703}">
                        <ahyp:hlinkClr xmlns:ahyp="http://schemas.microsoft.com/office/drawing/2018/hyperlinkcolor" val="tx"/>
                      </a:ext>
                    </a:extLst>
                  </a:hlinkClick>
                </a:rPr>
                <a:t>M-I-T-M attack on Netgear Routers</a:t>
              </a:r>
              <a:endParaRPr sz="1800" cap="none">
                <a:solidFill>
                  <a:schemeClr val="lt1"/>
                </a:solidFill>
                <a:latin typeface="Gill Sans"/>
                <a:ea typeface="Gill Sans"/>
                <a:cs typeface="Gill Sans"/>
                <a:sym typeface="Gill Sans"/>
              </a:endParaRPr>
            </a:p>
          </p:txBody>
        </p:sp>
        <p:sp>
          <p:nvSpPr>
            <p:cNvPr id="262" name="Google Shape;262;p10"/>
            <p:cNvSpPr/>
            <p:nvPr/>
          </p:nvSpPr>
          <p:spPr>
            <a:xfrm>
              <a:off x="0" y="788399"/>
              <a:ext cx="11256986" cy="655200"/>
            </a:xfrm>
            <a:prstGeom prst="rect">
              <a:avLst/>
            </a:prstGeom>
            <a:solidFill>
              <a:srgbClr val="A25329"/>
            </a:solidFill>
            <a:ln w="254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0"/>
            <p:cNvSpPr txBox="1"/>
            <p:nvPr/>
          </p:nvSpPr>
          <p:spPr>
            <a:xfrm>
              <a:off x="0" y="788399"/>
              <a:ext cx="11256986" cy="655200"/>
            </a:xfrm>
            <a:prstGeom prst="rect">
              <a:avLst/>
            </a:prstGeom>
            <a:noFill/>
            <a:ln>
              <a:noFill/>
            </a:ln>
          </p:spPr>
          <p:txBody>
            <a:bodyPr spcFirstLastPara="1" wrap="square" lIns="144000" tIns="68575" rIns="68575" bIns="68575" anchor="ctr" anchorCtr="0">
              <a:noAutofit/>
            </a:bodyPr>
            <a:lstStyle/>
            <a:p>
              <a:pPr marL="0" marR="0" lvl="0" indent="0" algn="l" rtl="0">
                <a:lnSpc>
                  <a:spcPct val="90000"/>
                </a:lnSpc>
                <a:spcBef>
                  <a:spcPts val="0"/>
                </a:spcBef>
                <a:spcAft>
                  <a:spcPts val="0"/>
                </a:spcAft>
                <a:buClr>
                  <a:schemeClr val="lt1"/>
                </a:buClr>
                <a:buSzPts val="1800"/>
                <a:buFont typeface="Gill Sans"/>
                <a:buNone/>
              </a:pPr>
              <a:r>
                <a:rPr lang="en-US" sz="1800" b="1" cap="none">
                  <a:solidFill>
                    <a:schemeClr val="lt1"/>
                  </a:solidFill>
                  <a:latin typeface="Gill Sans"/>
                  <a:ea typeface="Gill Sans"/>
                  <a:cs typeface="Gill Sans"/>
                  <a:sym typeface="Gill Sans"/>
                </a:rPr>
                <a:t>2. </a:t>
              </a:r>
              <a:r>
                <a:rPr lang="en-US" sz="1800" b="0" i="0" u="sng">
                  <a:solidFill>
                    <a:schemeClr val="lt1"/>
                  </a:solidFill>
                  <a:latin typeface="Gill Sans"/>
                  <a:ea typeface="Gill Sans"/>
                  <a:cs typeface="Gill Sans"/>
                  <a:sym typeface="Gill Sans"/>
                  <a:hlinkClick r:id="rId4">
                    <a:extLst>
                      <a:ext uri="{A12FA001-AC4F-418D-AE19-62706E023703}">
                        <ahyp:hlinkClr xmlns:ahyp="http://schemas.microsoft.com/office/drawing/2018/hyperlinkcolor" val="tx"/>
                      </a:ext>
                    </a:extLst>
                  </a:hlinkClick>
                </a:rPr>
                <a:t>HID MERCURY ACCESS CONTROL VULNERABILITIES LEAVE DOOR OPEN TO LOCK MANIPULATION</a:t>
              </a:r>
              <a:endParaRPr sz="1800" cap="none">
                <a:solidFill>
                  <a:schemeClr val="lt1"/>
                </a:solidFill>
                <a:latin typeface="Gill Sans"/>
                <a:ea typeface="Gill Sans"/>
                <a:cs typeface="Gill Sans"/>
                <a:sym typeface="Gill Sans"/>
              </a:endParaRPr>
            </a:p>
          </p:txBody>
        </p:sp>
        <p:sp>
          <p:nvSpPr>
            <p:cNvPr id="264" name="Google Shape;264;p10"/>
            <p:cNvSpPr/>
            <p:nvPr/>
          </p:nvSpPr>
          <p:spPr>
            <a:xfrm>
              <a:off x="0" y="1432618"/>
              <a:ext cx="11256986" cy="655200"/>
            </a:xfrm>
            <a:prstGeom prst="rect">
              <a:avLst/>
            </a:prstGeom>
            <a:solidFill>
              <a:srgbClr val="32415A"/>
            </a:solidFill>
            <a:ln w="254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0"/>
            <p:cNvSpPr txBox="1"/>
            <p:nvPr/>
          </p:nvSpPr>
          <p:spPr>
            <a:xfrm>
              <a:off x="0" y="1432618"/>
              <a:ext cx="11256986" cy="655200"/>
            </a:xfrm>
            <a:prstGeom prst="rect">
              <a:avLst/>
            </a:prstGeom>
            <a:noFill/>
            <a:ln>
              <a:noFill/>
            </a:ln>
          </p:spPr>
          <p:txBody>
            <a:bodyPr spcFirstLastPara="1" wrap="square" lIns="144000" tIns="68575" rIns="68575" bIns="68575" anchor="ctr" anchorCtr="0">
              <a:noAutofit/>
            </a:bodyPr>
            <a:lstStyle/>
            <a:p>
              <a:pPr marL="0" marR="0" lvl="0" indent="0" algn="l" rtl="0">
                <a:lnSpc>
                  <a:spcPct val="90000"/>
                </a:lnSpc>
                <a:spcBef>
                  <a:spcPts val="0"/>
                </a:spcBef>
                <a:spcAft>
                  <a:spcPts val="0"/>
                </a:spcAft>
                <a:buClr>
                  <a:schemeClr val="lt1"/>
                </a:buClr>
                <a:buSzPts val="1800"/>
                <a:buFont typeface="Gill Sans"/>
                <a:buNone/>
              </a:pPr>
              <a:r>
                <a:rPr lang="en-US" sz="1800" b="1" cap="none">
                  <a:solidFill>
                    <a:schemeClr val="lt1"/>
                  </a:solidFill>
                  <a:latin typeface="Gill Sans"/>
                  <a:ea typeface="Gill Sans"/>
                  <a:cs typeface="Gill Sans"/>
                  <a:sym typeface="Gill Sans"/>
                </a:rPr>
                <a:t>3. </a:t>
              </a:r>
              <a:r>
                <a:rPr lang="en-US" sz="1800" b="0" i="0" u="sng">
                  <a:solidFill>
                    <a:schemeClr val="lt1"/>
                  </a:solidFill>
                  <a:latin typeface="Gill Sans"/>
                  <a:ea typeface="Gill Sans"/>
                  <a:cs typeface="Gill Sans"/>
                  <a:sym typeface="Gill Sans"/>
                  <a:hlinkClick r:id="rId5">
                    <a:extLst>
                      <a:ext uri="{A12FA001-AC4F-418D-AE19-62706E023703}">
                        <ahyp:hlinkClr xmlns:ahyp="http://schemas.microsoft.com/office/drawing/2018/hyperlinkcolor" val="tx"/>
                      </a:ext>
                    </a:extLst>
                  </a:hlinkClick>
                </a:rPr>
                <a:t>HIGH-IMPACT VULNERABILITY LEAVES THOUSANDS OF SMES OPEN TO EXPLOITATION</a:t>
              </a:r>
              <a:endParaRPr sz="1800" cap="none">
                <a:solidFill>
                  <a:schemeClr val="lt1"/>
                </a:solidFill>
                <a:latin typeface="Gill Sans"/>
                <a:ea typeface="Gill Sans"/>
                <a:cs typeface="Gill Sans"/>
                <a:sym typeface="Gill Sans"/>
              </a:endParaRPr>
            </a:p>
          </p:txBody>
        </p:sp>
        <p:sp>
          <p:nvSpPr>
            <p:cNvPr id="266" name="Google Shape;266;p10"/>
            <p:cNvSpPr/>
            <p:nvPr/>
          </p:nvSpPr>
          <p:spPr>
            <a:xfrm>
              <a:off x="0" y="2300400"/>
              <a:ext cx="11256986" cy="655200"/>
            </a:xfrm>
            <a:prstGeom prst="rect">
              <a:avLst/>
            </a:prstGeom>
            <a:solidFill>
              <a:srgbClr val="32415A"/>
            </a:solidFill>
            <a:ln w="254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0"/>
            <p:cNvSpPr txBox="1"/>
            <p:nvPr/>
          </p:nvSpPr>
          <p:spPr>
            <a:xfrm>
              <a:off x="0" y="2300400"/>
              <a:ext cx="11256986" cy="655200"/>
            </a:xfrm>
            <a:prstGeom prst="rect">
              <a:avLst/>
            </a:prstGeom>
            <a:noFill/>
            <a:ln>
              <a:noFill/>
            </a:ln>
          </p:spPr>
          <p:txBody>
            <a:bodyPr spcFirstLastPara="1" wrap="square" lIns="144000" tIns="68575" rIns="68575" bIns="68575" anchor="ctr" anchorCtr="0">
              <a:noAutofit/>
            </a:bodyPr>
            <a:lstStyle/>
            <a:p>
              <a:pPr marL="0" marR="0" lvl="0" indent="0" algn="l" rtl="0">
                <a:lnSpc>
                  <a:spcPct val="90000"/>
                </a:lnSpc>
                <a:spcBef>
                  <a:spcPts val="0"/>
                </a:spcBef>
                <a:spcAft>
                  <a:spcPts val="0"/>
                </a:spcAft>
                <a:buClr>
                  <a:schemeClr val="lt1"/>
                </a:buClr>
                <a:buSzPts val="1800"/>
                <a:buFont typeface="Gill Sans"/>
                <a:buNone/>
              </a:pPr>
              <a:r>
                <a:rPr lang="en-US" sz="1800" b="1" cap="none">
                  <a:solidFill>
                    <a:schemeClr val="lt1"/>
                  </a:solidFill>
                  <a:latin typeface="Gill Sans"/>
                  <a:ea typeface="Gill Sans"/>
                  <a:cs typeface="Gill Sans"/>
                  <a:sym typeface="Gill Sans"/>
                </a:rPr>
                <a:t>4. </a:t>
              </a:r>
              <a:r>
                <a:rPr lang="en-US" sz="1800" u="sng">
                  <a:solidFill>
                    <a:schemeClr val="lt1"/>
                  </a:solidFill>
                  <a:latin typeface="Gill Sans"/>
                  <a:ea typeface="Gill Sans"/>
                  <a:cs typeface="Gill Sans"/>
                  <a:sym typeface="Gill Sans"/>
                  <a:hlinkClick r:id="rId6">
                    <a:extLst>
                      <a:ext uri="{A12FA001-AC4F-418D-AE19-62706E023703}">
                        <ahyp:hlinkClr xmlns:ahyp="http://schemas.microsoft.com/office/drawing/2018/hyperlinkcolor" val="tx"/>
                      </a:ext>
                    </a:extLst>
                  </a:hlinkClick>
                </a:rPr>
                <a:t>INTEL INTRODUCES FIRST PROTECTIONS AGAINST CERTAIN PHYSICAL THREATS</a:t>
              </a:r>
              <a:endParaRPr sz="1800" cap="none">
                <a:solidFill>
                  <a:schemeClr val="lt1"/>
                </a:solidFill>
                <a:latin typeface="Gill Sans"/>
                <a:ea typeface="Gill Sans"/>
                <a:cs typeface="Gill Sans"/>
                <a:sym typeface="Gill Sans"/>
              </a:endParaRPr>
            </a:p>
          </p:txBody>
        </p:sp>
      </p:grpSp>
      <p:sp>
        <p:nvSpPr>
          <p:cNvPr id="268" name="Google Shape;268;p10"/>
          <p:cNvSpPr txBox="1">
            <a:spLocks noGrp="1"/>
          </p:cNvSpPr>
          <p:nvPr>
            <p:ph type="ftr" idx="11"/>
          </p:nvPr>
        </p:nvSpPr>
        <p:spPr>
          <a:xfrm>
            <a:off x="355101" y="6446838"/>
            <a:ext cx="6818262" cy="36512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cap="none"/>
              <a:t>INTRODUCTION TO HARDWARE SECURITY </a:t>
            </a:r>
            <a:endParaRPr/>
          </a:p>
        </p:txBody>
      </p:sp>
      <p:sp>
        <p:nvSpPr>
          <p:cNvPr id="269" name="Google Shape;269;p10"/>
          <p:cNvSpPr txBox="1">
            <a:spLocks noGrp="1"/>
          </p:cNvSpPr>
          <p:nvPr>
            <p:ph type="sldNum" idx="12"/>
          </p:nvPr>
        </p:nvSpPr>
        <p:spPr>
          <a:xfrm>
            <a:off x="10795365" y="6423914"/>
            <a:ext cx="105251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REFERENCES</a:t>
            </a:r>
            <a:endParaRPr/>
          </a:p>
        </p:txBody>
      </p:sp>
      <p:sp>
        <p:nvSpPr>
          <p:cNvPr id="276" name="Google Shape;276;p11"/>
          <p:cNvSpPr txBox="1">
            <a:spLocks noGrp="1"/>
          </p:cNvSpPr>
          <p:nvPr>
            <p:ph type="body" idx="1"/>
          </p:nvPr>
        </p:nvSpPr>
        <p:spPr>
          <a:xfrm>
            <a:off x="581192" y="2125132"/>
            <a:ext cx="5116875" cy="3736953"/>
          </a:xfrm>
          <a:prstGeom prst="rect">
            <a:avLst/>
          </a:prstGeom>
          <a:noFill/>
          <a:ln>
            <a:noFill/>
          </a:ln>
        </p:spPr>
        <p:txBody>
          <a:bodyPr spcFirstLastPara="1" wrap="square" lIns="91425" tIns="45700" rIns="91425" bIns="45700" anchor="ctr" anchorCtr="0">
            <a:noAutofit/>
          </a:bodyPr>
          <a:lstStyle/>
          <a:p>
            <a:pPr marL="216000" lvl="0" indent="-216000" algn="l" rtl="0">
              <a:lnSpc>
                <a:spcPct val="90000"/>
              </a:lnSpc>
              <a:spcBef>
                <a:spcPts val="0"/>
              </a:spcBef>
              <a:spcAft>
                <a:spcPts val="0"/>
              </a:spcAft>
              <a:buSzPts val="1104"/>
              <a:buChar char="◼"/>
            </a:pPr>
            <a:r>
              <a:rPr lang="en-US" sz="1200" dirty="0">
                <a:latin typeface="Times New Roman"/>
                <a:ea typeface="Times New Roman"/>
                <a:cs typeface="Times New Roman"/>
                <a:sym typeface="Times New Roman"/>
              </a:rPr>
              <a:t>Readings:</a:t>
            </a:r>
            <a:endParaRPr dirty="0"/>
          </a:p>
          <a:p>
            <a:pPr marL="540000" lvl="1" indent="-216000" algn="l" rtl="0">
              <a:lnSpc>
                <a:spcPct val="90000"/>
              </a:lnSpc>
              <a:spcBef>
                <a:spcPts val="800"/>
              </a:spcBef>
              <a:spcAft>
                <a:spcPts val="0"/>
              </a:spcAft>
              <a:buSzPts val="920"/>
              <a:buChar char="◼"/>
            </a:pPr>
            <a:r>
              <a:rPr lang="en-US" sz="1000" dirty="0">
                <a:latin typeface="Times New Roman"/>
                <a:ea typeface="Times New Roman"/>
                <a:cs typeface="Times New Roman"/>
                <a:sym typeface="Times New Roman"/>
              </a:rPr>
              <a:t>Hardware Security Tutorial/Magazine Article: </a:t>
            </a:r>
            <a:r>
              <a:rPr lang="en-US" sz="1000" u="sng" dirty="0">
                <a:solidFill>
                  <a:schemeClr val="hlink"/>
                </a:solidFill>
                <a:latin typeface="Times New Roman"/>
                <a:ea typeface="Times New Roman"/>
                <a:cs typeface="Times New Roman"/>
                <a:sym typeface="Times New Roman"/>
                <a:hlinkClick r:id="rId3"/>
              </a:rPr>
              <a:t>Trustworthy Hardware</a:t>
            </a:r>
            <a:endParaRPr sz="1000" dirty="0">
              <a:latin typeface="Times New Roman"/>
              <a:ea typeface="Times New Roman"/>
              <a:cs typeface="Times New Roman"/>
              <a:sym typeface="Times New Roman"/>
            </a:endParaRPr>
          </a:p>
          <a:p>
            <a:pPr marL="540000" lvl="1" indent="-216000" algn="l" rtl="0">
              <a:lnSpc>
                <a:spcPct val="90000"/>
              </a:lnSpc>
              <a:spcBef>
                <a:spcPts val="800"/>
              </a:spcBef>
              <a:spcAft>
                <a:spcPts val="0"/>
              </a:spcAft>
              <a:buSzPts val="920"/>
              <a:buChar char="◼"/>
            </a:pPr>
            <a:r>
              <a:rPr lang="en-US" sz="1000" dirty="0">
                <a:latin typeface="Times New Roman"/>
                <a:ea typeface="Times New Roman"/>
                <a:cs typeface="Times New Roman"/>
                <a:sym typeface="Times New Roman"/>
              </a:rPr>
              <a:t>DES: </a:t>
            </a:r>
            <a:r>
              <a:rPr lang="en-US" sz="1000" u="sng" dirty="0">
                <a:solidFill>
                  <a:schemeClr val="hlink"/>
                </a:solidFill>
                <a:latin typeface="Times New Roman"/>
                <a:ea typeface="Times New Roman"/>
                <a:cs typeface="Times New Roman"/>
                <a:sym typeface="Times New Roman"/>
                <a:hlinkClick r:id="rId4"/>
              </a:rPr>
              <a:t>fips46-3-DES-standard</a:t>
            </a:r>
            <a:endParaRPr sz="1000" dirty="0">
              <a:latin typeface="Times New Roman"/>
              <a:ea typeface="Times New Roman"/>
              <a:cs typeface="Times New Roman"/>
              <a:sym typeface="Times New Roman"/>
            </a:endParaRPr>
          </a:p>
          <a:p>
            <a:pPr marL="540000" lvl="1" indent="-216000" algn="l" rtl="0">
              <a:lnSpc>
                <a:spcPct val="90000"/>
              </a:lnSpc>
              <a:spcBef>
                <a:spcPts val="800"/>
              </a:spcBef>
              <a:spcAft>
                <a:spcPts val="0"/>
              </a:spcAft>
              <a:buSzPts val="920"/>
              <a:buChar char="◼"/>
            </a:pPr>
            <a:r>
              <a:rPr lang="en-US" sz="1000" dirty="0">
                <a:latin typeface="Times New Roman"/>
                <a:ea typeface="Times New Roman"/>
                <a:cs typeface="Times New Roman"/>
                <a:sym typeface="Times New Roman"/>
              </a:rPr>
              <a:t>AES: </a:t>
            </a:r>
            <a:r>
              <a:rPr lang="en-US" sz="1000" u="sng" dirty="0">
                <a:solidFill>
                  <a:schemeClr val="hlink"/>
                </a:solidFill>
                <a:latin typeface="Times New Roman"/>
                <a:ea typeface="Times New Roman"/>
                <a:cs typeface="Times New Roman"/>
                <a:sym typeface="Times New Roman"/>
                <a:hlinkClick r:id="rId5"/>
              </a:rPr>
              <a:t>nist.fips.197-AES-standard</a:t>
            </a:r>
            <a:endParaRPr sz="1000" dirty="0">
              <a:latin typeface="Times New Roman"/>
              <a:ea typeface="Times New Roman"/>
              <a:cs typeface="Times New Roman"/>
              <a:sym typeface="Times New Roman"/>
            </a:endParaRPr>
          </a:p>
          <a:p>
            <a:pPr marL="540000" lvl="1" indent="-216000" algn="l" rtl="0">
              <a:lnSpc>
                <a:spcPct val="90000"/>
              </a:lnSpc>
              <a:spcBef>
                <a:spcPts val="800"/>
              </a:spcBef>
              <a:spcAft>
                <a:spcPts val="0"/>
              </a:spcAft>
              <a:buSzPts val="920"/>
              <a:buChar char="◼"/>
            </a:pPr>
            <a:r>
              <a:rPr lang="en-US" sz="1000" dirty="0">
                <a:latin typeface="Times New Roman"/>
                <a:ea typeface="Times New Roman"/>
                <a:cs typeface="Times New Roman"/>
                <a:sym typeface="Times New Roman"/>
              </a:rPr>
              <a:t>Fault Attacks:</a:t>
            </a:r>
            <a:endParaRPr dirty="0"/>
          </a:p>
          <a:p>
            <a:pPr marL="810000" lvl="2" indent="-216000" algn="l" rtl="0">
              <a:lnSpc>
                <a:spcPct val="90000"/>
              </a:lnSpc>
              <a:spcBef>
                <a:spcPts val="800"/>
              </a:spcBef>
              <a:spcAft>
                <a:spcPts val="0"/>
              </a:spcAft>
              <a:buSzPts val="920"/>
              <a:buChar char="◼"/>
            </a:pPr>
            <a:r>
              <a:rPr lang="en-US" sz="1000" dirty="0">
                <a:latin typeface="Times New Roman"/>
                <a:ea typeface="Times New Roman"/>
                <a:cs typeface="Times New Roman"/>
                <a:sym typeface="Times New Roman"/>
              </a:rPr>
              <a:t> </a:t>
            </a:r>
            <a:r>
              <a:rPr lang="en-US" sz="1000" u="sng" dirty="0">
                <a:solidFill>
                  <a:schemeClr val="hlink"/>
                </a:solidFill>
                <a:latin typeface="Times New Roman"/>
                <a:ea typeface="Times New Roman"/>
                <a:cs typeface="Times New Roman"/>
                <a:sym typeface="Times New Roman"/>
                <a:hlinkClick r:id="rId6"/>
              </a:rPr>
              <a:t>https://ieeexplore.ieee.org/document/1580506</a:t>
            </a:r>
            <a:endParaRPr sz="1000" dirty="0">
              <a:latin typeface="Times New Roman"/>
              <a:ea typeface="Times New Roman"/>
              <a:cs typeface="Times New Roman"/>
              <a:sym typeface="Times New Roman"/>
            </a:endParaRPr>
          </a:p>
          <a:p>
            <a:pPr marL="810000" lvl="2" indent="-216000" algn="l" rtl="0">
              <a:lnSpc>
                <a:spcPct val="90000"/>
              </a:lnSpc>
              <a:spcBef>
                <a:spcPts val="800"/>
              </a:spcBef>
              <a:spcAft>
                <a:spcPts val="0"/>
              </a:spcAft>
              <a:buSzPts val="920"/>
              <a:buChar char="◼"/>
            </a:pPr>
            <a:r>
              <a:rPr lang="en-US" sz="1000" dirty="0">
                <a:latin typeface="Times New Roman"/>
                <a:ea typeface="Times New Roman"/>
                <a:cs typeface="Times New Roman"/>
                <a:sym typeface="Times New Roman"/>
              </a:rPr>
              <a:t>DFA on AES: </a:t>
            </a:r>
            <a:r>
              <a:rPr lang="en-US" sz="1000" u="sng" dirty="0">
                <a:solidFill>
                  <a:schemeClr val="hlink"/>
                </a:solidFill>
                <a:latin typeface="Times New Roman"/>
                <a:ea typeface="Times New Roman"/>
                <a:cs typeface="Times New Roman"/>
                <a:sym typeface="Times New Roman"/>
                <a:hlinkClick r:id="rId7"/>
              </a:rPr>
              <a:t>https://link.springer.com/chapter/10.1007/11506447_4</a:t>
            </a:r>
            <a:endParaRPr sz="1000" dirty="0">
              <a:latin typeface="Times New Roman"/>
              <a:ea typeface="Times New Roman"/>
              <a:cs typeface="Times New Roman"/>
              <a:sym typeface="Times New Roman"/>
            </a:endParaRPr>
          </a:p>
          <a:p>
            <a:pPr marL="540000" lvl="1" indent="-216000" algn="l" rtl="0">
              <a:lnSpc>
                <a:spcPct val="90000"/>
              </a:lnSpc>
              <a:spcBef>
                <a:spcPts val="800"/>
              </a:spcBef>
              <a:spcAft>
                <a:spcPts val="0"/>
              </a:spcAft>
              <a:buSzPts val="920"/>
              <a:buChar char="◼"/>
            </a:pPr>
            <a:r>
              <a:rPr lang="en-US" sz="1000" dirty="0">
                <a:latin typeface="Times New Roman"/>
                <a:ea typeface="Times New Roman"/>
                <a:cs typeface="Times New Roman"/>
                <a:sym typeface="Times New Roman"/>
              </a:rPr>
              <a:t>Scan Chain Attacks:</a:t>
            </a:r>
            <a:endParaRPr dirty="0"/>
          </a:p>
          <a:p>
            <a:pPr marL="810000" lvl="2" indent="-216000" algn="l" rtl="0">
              <a:lnSpc>
                <a:spcPct val="90000"/>
              </a:lnSpc>
              <a:spcBef>
                <a:spcPts val="800"/>
              </a:spcBef>
              <a:spcAft>
                <a:spcPts val="0"/>
              </a:spcAft>
              <a:buSzPts val="920"/>
              <a:buChar char="◼"/>
            </a:pPr>
            <a:r>
              <a:rPr lang="en-US" sz="1000" dirty="0">
                <a:latin typeface="Times New Roman"/>
                <a:ea typeface="Times New Roman"/>
                <a:cs typeface="Times New Roman"/>
                <a:sym typeface="Times New Roman"/>
              </a:rPr>
              <a:t>AES: </a:t>
            </a:r>
            <a:r>
              <a:rPr lang="en-US" sz="1000" u="sng" dirty="0">
                <a:solidFill>
                  <a:schemeClr val="hlink"/>
                </a:solidFill>
                <a:latin typeface="Times New Roman"/>
                <a:ea typeface="Times New Roman"/>
                <a:cs typeface="Times New Roman"/>
                <a:sym typeface="Times New Roman"/>
                <a:hlinkClick r:id="rId8"/>
              </a:rPr>
              <a:t>https://ieeexplore.ieee.org/stamp/stamp.jsp?arnumber=1677712</a:t>
            </a:r>
            <a:endParaRPr sz="1000" dirty="0">
              <a:latin typeface="Times New Roman"/>
              <a:ea typeface="Times New Roman"/>
              <a:cs typeface="Times New Roman"/>
              <a:sym typeface="Times New Roman"/>
            </a:endParaRPr>
          </a:p>
          <a:p>
            <a:pPr marL="810000" lvl="2" indent="-216000" algn="l" rtl="0">
              <a:lnSpc>
                <a:spcPct val="90000"/>
              </a:lnSpc>
              <a:spcBef>
                <a:spcPts val="800"/>
              </a:spcBef>
              <a:spcAft>
                <a:spcPts val="0"/>
              </a:spcAft>
              <a:buSzPts val="920"/>
              <a:buChar char="◼"/>
            </a:pPr>
            <a:r>
              <a:rPr lang="en-US" sz="1000" dirty="0">
                <a:latin typeface="Times New Roman"/>
                <a:ea typeface="Times New Roman"/>
                <a:cs typeface="Times New Roman"/>
                <a:sym typeface="Times New Roman"/>
              </a:rPr>
              <a:t>DES: </a:t>
            </a:r>
            <a:r>
              <a:rPr lang="en-US" sz="1000" u="sng" dirty="0">
                <a:solidFill>
                  <a:schemeClr val="hlink"/>
                </a:solidFill>
                <a:latin typeface="Times New Roman"/>
                <a:ea typeface="Times New Roman"/>
                <a:cs typeface="Times New Roman"/>
                <a:sym typeface="Times New Roman"/>
                <a:hlinkClick r:id="rId9"/>
              </a:rPr>
              <a:t>https://ieeexplore.ieee.org/document/1386969</a:t>
            </a:r>
            <a:endParaRPr sz="1000" dirty="0">
              <a:latin typeface="Times New Roman"/>
              <a:ea typeface="Times New Roman"/>
              <a:cs typeface="Times New Roman"/>
              <a:sym typeface="Times New Roman"/>
            </a:endParaRPr>
          </a:p>
          <a:p>
            <a:pPr marL="540000" lvl="1" indent="-216000" algn="l" rtl="0">
              <a:lnSpc>
                <a:spcPct val="90000"/>
              </a:lnSpc>
              <a:spcBef>
                <a:spcPts val="800"/>
              </a:spcBef>
              <a:spcAft>
                <a:spcPts val="0"/>
              </a:spcAft>
              <a:buSzPts val="920"/>
              <a:buChar char="◼"/>
            </a:pPr>
            <a:r>
              <a:rPr lang="en-US" sz="1000" dirty="0">
                <a:latin typeface="Times New Roman"/>
                <a:ea typeface="Times New Roman"/>
                <a:cs typeface="Times New Roman"/>
                <a:sym typeface="Times New Roman"/>
              </a:rPr>
              <a:t>Hardware Trojans:</a:t>
            </a:r>
            <a:endParaRPr dirty="0"/>
          </a:p>
          <a:p>
            <a:pPr marL="810000" lvl="2" indent="-216000" algn="l" rtl="0">
              <a:lnSpc>
                <a:spcPct val="90000"/>
              </a:lnSpc>
              <a:spcBef>
                <a:spcPts val="800"/>
              </a:spcBef>
              <a:spcAft>
                <a:spcPts val="0"/>
              </a:spcAft>
              <a:buSzPts val="920"/>
              <a:buChar char="◼"/>
            </a:pPr>
            <a:r>
              <a:rPr lang="en-US" sz="1000" dirty="0">
                <a:latin typeface="Times New Roman"/>
                <a:ea typeface="Times New Roman"/>
                <a:cs typeface="Times New Roman"/>
                <a:sym typeface="Times New Roman"/>
              </a:rPr>
              <a:t>Identifying and classifying HTs: </a:t>
            </a:r>
            <a:r>
              <a:rPr lang="en-US" sz="1000" u="sng" dirty="0">
                <a:solidFill>
                  <a:schemeClr val="hlink"/>
                </a:solidFill>
                <a:latin typeface="Times New Roman"/>
                <a:ea typeface="Times New Roman"/>
                <a:cs typeface="Times New Roman"/>
                <a:sym typeface="Times New Roman"/>
                <a:hlinkClick r:id="rId10"/>
              </a:rPr>
              <a:t>https://ieeexplore.ieee.org/document/5604161</a:t>
            </a:r>
            <a:endParaRPr sz="1000" dirty="0">
              <a:latin typeface="Times New Roman"/>
              <a:ea typeface="Times New Roman"/>
              <a:cs typeface="Times New Roman"/>
              <a:sym typeface="Times New Roman"/>
            </a:endParaRPr>
          </a:p>
          <a:p>
            <a:pPr marL="810000" lvl="2" indent="-216000" algn="l" rtl="0">
              <a:lnSpc>
                <a:spcPct val="90000"/>
              </a:lnSpc>
              <a:spcBef>
                <a:spcPts val="800"/>
              </a:spcBef>
              <a:spcAft>
                <a:spcPts val="0"/>
              </a:spcAft>
              <a:buSzPts val="920"/>
              <a:buChar char="◼"/>
            </a:pPr>
            <a:r>
              <a:rPr lang="en-US" sz="1000" dirty="0">
                <a:latin typeface="Times New Roman"/>
                <a:ea typeface="Times New Roman"/>
                <a:cs typeface="Times New Roman"/>
                <a:sym typeface="Times New Roman"/>
              </a:rPr>
              <a:t>Research Overview: </a:t>
            </a:r>
            <a:r>
              <a:rPr lang="en-US" sz="1000" u="sng" dirty="0">
                <a:solidFill>
                  <a:schemeClr val="hlink"/>
                </a:solidFill>
                <a:latin typeface="Times New Roman"/>
                <a:ea typeface="Times New Roman"/>
                <a:cs typeface="Times New Roman"/>
                <a:sym typeface="Times New Roman"/>
                <a:hlinkClick r:id="rId11"/>
              </a:rPr>
              <a:t>https://dl.acm.org/doi/10.1145/2906147</a:t>
            </a:r>
            <a:endParaRPr sz="1000" dirty="0">
              <a:latin typeface="Times New Roman"/>
              <a:ea typeface="Times New Roman"/>
              <a:cs typeface="Times New Roman"/>
              <a:sym typeface="Times New Roman"/>
            </a:endParaRPr>
          </a:p>
          <a:p>
            <a:pPr marL="810000" lvl="2" indent="-216000" algn="l" rtl="0">
              <a:lnSpc>
                <a:spcPct val="90000"/>
              </a:lnSpc>
              <a:spcBef>
                <a:spcPts val="800"/>
              </a:spcBef>
              <a:spcAft>
                <a:spcPts val="0"/>
              </a:spcAft>
              <a:buSzPts val="920"/>
              <a:buChar char="◼"/>
            </a:pPr>
            <a:r>
              <a:rPr lang="en-US" sz="1000" dirty="0" err="1">
                <a:latin typeface="Times New Roman"/>
                <a:ea typeface="Times New Roman"/>
                <a:cs typeface="Times New Roman"/>
                <a:sym typeface="Times New Roman"/>
              </a:rPr>
              <a:t>HatCH</a:t>
            </a:r>
            <a:r>
              <a:rPr lang="en-US" sz="1000" dirty="0">
                <a:latin typeface="Times New Roman"/>
                <a:ea typeface="Times New Roman"/>
                <a:cs typeface="Times New Roman"/>
                <a:sym typeface="Times New Roman"/>
              </a:rPr>
              <a:t> HT detection: </a:t>
            </a:r>
            <a:r>
              <a:rPr lang="en-US" sz="1000" u="sng" dirty="0">
                <a:solidFill>
                  <a:schemeClr val="hlink"/>
                </a:solidFill>
                <a:latin typeface="Times New Roman"/>
                <a:ea typeface="Times New Roman"/>
                <a:cs typeface="Times New Roman"/>
                <a:sym typeface="Times New Roman"/>
                <a:hlinkClick r:id="rId12"/>
              </a:rPr>
              <a:t>https://ieeexplore.ieee.org/document/7820150</a:t>
            </a:r>
            <a:endParaRPr sz="1000" dirty="0">
              <a:latin typeface="Times New Roman"/>
              <a:ea typeface="Times New Roman"/>
              <a:cs typeface="Times New Roman"/>
              <a:sym typeface="Times New Roman"/>
            </a:endParaRPr>
          </a:p>
          <a:p>
            <a:pPr marL="540000" lvl="1" indent="-216000" algn="l" rtl="0">
              <a:lnSpc>
                <a:spcPct val="90000"/>
              </a:lnSpc>
              <a:spcBef>
                <a:spcPts val="800"/>
              </a:spcBef>
              <a:spcAft>
                <a:spcPts val="0"/>
              </a:spcAft>
              <a:buSzPts val="920"/>
              <a:buChar char="◼"/>
            </a:pPr>
            <a:r>
              <a:rPr lang="en-US" sz="1000" dirty="0">
                <a:latin typeface="Times New Roman"/>
                <a:ea typeface="Times New Roman"/>
                <a:cs typeface="Times New Roman"/>
                <a:sym typeface="Times New Roman"/>
              </a:rPr>
              <a:t>Logic Locking: </a:t>
            </a:r>
            <a:r>
              <a:rPr lang="en-US" sz="1000" u="sng" dirty="0">
                <a:solidFill>
                  <a:schemeClr val="hlink"/>
                </a:solidFill>
                <a:latin typeface="Times New Roman"/>
                <a:ea typeface="Times New Roman"/>
                <a:cs typeface="Times New Roman"/>
                <a:sym typeface="Times New Roman"/>
                <a:hlinkClick r:id="rId13"/>
              </a:rPr>
              <a:t>https://ieeexplore.ieee.org/document/7140252</a:t>
            </a:r>
            <a:endParaRPr sz="1000" dirty="0">
              <a:latin typeface="Times New Roman"/>
              <a:ea typeface="Times New Roman"/>
              <a:cs typeface="Times New Roman"/>
              <a:sym typeface="Times New Roman"/>
            </a:endParaRPr>
          </a:p>
          <a:p>
            <a:pPr marL="594000" lvl="2" indent="0" algn="l" rtl="0">
              <a:lnSpc>
                <a:spcPct val="90000"/>
              </a:lnSpc>
              <a:spcBef>
                <a:spcPts val="840"/>
              </a:spcBef>
              <a:spcAft>
                <a:spcPts val="0"/>
              </a:spcAft>
              <a:buSzPts val="1104"/>
              <a:buNone/>
            </a:pPr>
            <a:endParaRPr sz="1200" dirty="0">
              <a:latin typeface="Times New Roman"/>
              <a:ea typeface="Times New Roman"/>
              <a:cs typeface="Times New Roman"/>
              <a:sym typeface="Times New Roman"/>
            </a:endParaRPr>
          </a:p>
          <a:p>
            <a:pPr marL="0" lvl="0" indent="0" algn="l" rtl="0">
              <a:lnSpc>
                <a:spcPct val="90000"/>
              </a:lnSpc>
              <a:spcBef>
                <a:spcPts val="840"/>
              </a:spcBef>
              <a:spcAft>
                <a:spcPts val="0"/>
              </a:spcAft>
              <a:buSzPts val="1104"/>
              <a:buNone/>
            </a:pPr>
            <a:endParaRPr sz="1200" dirty="0">
              <a:latin typeface="Times New Roman"/>
              <a:ea typeface="Times New Roman"/>
              <a:cs typeface="Times New Roman"/>
              <a:sym typeface="Times New Roman"/>
            </a:endParaRPr>
          </a:p>
        </p:txBody>
      </p:sp>
      <p:sp>
        <p:nvSpPr>
          <p:cNvPr id="277" name="Google Shape;277;p11"/>
          <p:cNvSpPr txBox="1">
            <a:spLocks noGrp="1"/>
          </p:cNvSpPr>
          <p:nvPr>
            <p:ph type="ftr" idx="11"/>
          </p:nvPr>
        </p:nvSpPr>
        <p:spPr>
          <a:xfrm>
            <a:off x="355101" y="6423914"/>
            <a:ext cx="681826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INTRODUCTION TO HARDWARE SECURITY</a:t>
            </a:r>
            <a:endParaRPr/>
          </a:p>
        </p:txBody>
      </p:sp>
      <p:sp>
        <p:nvSpPr>
          <p:cNvPr id="278" name="Google Shape;278;p11"/>
          <p:cNvSpPr txBox="1">
            <a:spLocks noGrp="1"/>
          </p:cNvSpPr>
          <p:nvPr>
            <p:ph type="sldNum" idx="12"/>
          </p:nvPr>
        </p:nvSpPr>
        <p:spPr>
          <a:xfrm>
            <a:off x="10795363"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 name="TextBox 1">
            <a:extLst>
              <a:ext uri="{FF2B5EF4-FFF2-40B4-BE49-F238E27FC236}">
                <a16:creationId xmlns:a16="http://schemas.microsoft.com/office/drawing/2014/main" id="{B0FEDC78-F44A-F575-954B-DA3CF97971B0}"/>
              </a:ext>
            </a:extLst>
          </p:cNvPr>
          <p:cNvSpPr txBox="1"/>
          <p:nvPr/>
        </p:nvSpPr>
        <p:spPr>
          <a:xfrm>
            <a:off x="5994400" y="1964267"/>
            <a:ext cx="5616408" cy="2521716"/>
          </a:xfrm>
          <a:prstGeom prst="rect">
            <a:avLst/>
          </a:prstGeom>
          <a:noFill/>
        </p:spPr>
        <p:txBody>
          <a:bodyPr wrap="square" rtlCol="0">
            <a:spAutoFit/>
          </a:bodyPr>
          <a:lstStyle/>
          <a:p>
            <a:pPr marL="216000" lvl="0" indent="-216000" algn="l" rtl="0">
              <a:lnSpc>
                <a:spcPct val="90000"/>
              </a:lnSpc>
              <a:spcBef>
                <a:spcPts val="840"/>
              </a:spcBef>
              <a:spcAft>
                <a:spcPts val="0"/>
              </a:spcAft>
              <a:buSzPts val="1104"/>
              <a:buChar char="◼"/>
            </a:pPr>
            <a:r>
              <a:rPr lang="en-US" sz="1200" dirty="0">
                <a:latin typeface="Times New Roman"/>
                <a:ea typeface="Times New Roman"/>
                <a:cs typeface="Times New Roman"/>
                <a:sym typeface="Times New Roman"/>
              </a:rPr>
              <a:t>Free online courses/videos for cryptography and hardware security: </a:t>
            </a:r>
            <a:endParaRPr lang="en-US" dirty="0"/>
          </a:p>
          <a:p>
            <a:pPr marL="540000" lvl="1" indent="-216000" algn="l" rtl="0">
              <a:lnSpc>
                <a:spcPct val="90000"/>
              </a:lnSpc>
              <a:spcBef>
                <a:spcPts val="840"/>
              </a:spcBef>
              <a:spcAft>
                <a:spcPts val="0"/>
              </a:spcAft>
              <a:buSzPts val="1104"/>
              <a:buChar char="◼"/>
            </a:pPr>
            <a:r>
              <a:rPr lang="en-US" sz="1200" u="sng" dirty="0">
                <a:solidFill>
                  <a:schemeClr val="hlink"/>
                </a:solidFill>
                <a:latin typeface="Times New Roman"/>
                <a:ea typeface="Times New Roman"/>
                <a:cs typeface="Times New Roman"/>
                <a:sym typeface="Times New Roman"/>
                <a:hlinkClick r:id="rId14"/>
              </a:rPr>
              <a:t>NPTEL</a:t>
            </a:r>
            <a:endParaRPr lang="en-US" sz="1200" dirty="0">
              <a:latin typeface="Times New Roman"/>
              <a:ea typeface="Times New Roman"/>
              <a:cs typeface="Times New Roman"/>
              <a:sym typeface="Times New Roman"/>
            </a:endParaRPr>
          </a:p>
          <a:p>
            <a:pPr marL="540000" lvl="1" indent="-216000" algn="l" rtl="0">
              <a:lnSpc>
                <a:spcPct val="90000"/>
              </a:lnSpc>
              <a:spcBef>
                <a:spcPts val="840"/>
              </a:spcBef>
              <a:spcAft>
                <a:spcPts val="0"/>
              </a:spcAft>
              <a:buSzPts val="1104"/>
              <a:buChar char="◼"/>
            </a:pPr>
            <a:r>
              <a:rPr lang="en-US" sz="1200" u="sng" dirty="0">
                <a:solidFill>
                  <a:schemeClr val="hlink"/>
                </a:solidFill>
                <a:latin typeface="Times New Roman"/>
                <a:ea typeface="Times New Roman"/>
                <a:cs typeface="Times New Roman"/>
                <a:sym typeface="Times New Roman"/>
                <a:hlinkClick r:id="rId15"/>
              </a:rPr>
              <a:t>https://www.youtube.com/@introductiontocryptography4223/videos</a:t>
            </a:r>
            <a:endParaRPr lang="en-US" sz="1200" dirty="0">
              <a:latin typeface="Times New Roman"/>
              <a:ea typeface="Times New Roman"/>
              <a:cs typeface="Times New Roman"/>
              <a:sym typeface="Times New Roman"/>
            </a:endParaRPr>
          </a:p>
          <a:p>
            <a:pPr marL="540000" lvl="1" indent="-216000" algn="l" rtl="0">
              <a:lnSpc>
                <a:spcPct val="90000"/>
              </a:lnSpc>
              <a:spcBef>
                <a:spcPts val="840"/>
              </a:spcBef>
              <a:spcAft>
                <a:spcPts val="0"/>
              </a:spcAft>
              <a:buSzPts val="1104"/>
              <a:buChar char="◼"/>
            </a:pPr>
            <a:r>
              <a:rPr lang="en-US" sz="1200" u="sng" dirty="0">
                <a:solidFill>
                  <a:schemeClr val="hlink"/>
                </a:solidFill>
                <a:latin typeface="Times New Roman"/>
                <a:ea typeface="Times New Roman"/>
                <a:cs typeface="Times New Roman"/>
                <a:sym typeface="Times New Roman"/>
                <a:hlinkClick r:id="rId16"/>
              </a:rPr>
              <a:t>https://www.youtube.com/watch?v=JoeiLuFNBc4&amp;list=PLBlnK6fEyqRgJU3EsOYDTW7m6SUmW6kII</a:t>
            </a:r>
            <a:endParaRPr lang="en-US" sz="1200" dirty="0">
              <a:latin typeface="Times New Roman"/>
              <a:ea typeface="Times New Roman"/>
              <a:cs typeface="Times New Roman"/>
              <a:sym typeface="Times New Roman"/>
            </a:endParaRPr>
          </a:p>
          <a:p>
            <a:pPr marL="540000" lvl="1" indent="-216000" algn="l" rtl="0">
              <a:lnSpc>
                <a:spcPct val="90000"/>
              </a:lnSpc>
              <a:spcBef>
                <a:spcPts val="840"/>
              </a:spcBef>
              <a:spcAft>
                <a:spcPts val="0"/>
              </a:spcAft>
              <a:buSzPts val="1104"/>
              <a:buChar char="◼"/>
            </a:pPr>
            <a:r>
              <a:rPr lang="en-US" sz="1200" u="sng" dirty="0">
                <a:solidFill>
                  <a:schemeClr val="hlink"/>
                </a:solidFill>
                <a:latin typeface="Times New Roman"/>
                <a:ea typeface="Times New Roman"/>
                <a:cs typeface="Times New Roman"/>
                <a:sym typeface="Times New Roman"/>
                <a:hlinkClick r:id="rId17"/>
              </a:rPr>
              <a:t>https://www.youtube.com/watch?v=jhXCTbFnK8o</a:t>
            </a:r>
            <a:endParaRPr lang="en-US" sz="1200" dirty="0">
              <a:latin typeface="Times New Roman"/>
              <a:ea typeface="Times New Roman"/>
              <a:cs typeface="Times New Roman"/>
              <a:sym typeface="Times New Roman"/>
            </a:endParaRPr>
          </a:p>
          <a:p>
            <a:pPr marL="540000" lvl="1" indent="-216000" algn="l" rtl="0">
              <a:lnSpc>
                <a:spcPct val="90000"/>
              </a:lnSpc>
              <a:spcBef>
                <a:spcPts val="840"/>
              </a:spcBef>
              <a:spcAft>
                <a:spcPts val="0"/>
              </a:spcAft>
              <a:buSzPts val="1104"/>
              <a:buChar char="◼"/>
            </a:pPr>
            <a:r>
              <a:rPr lang="en-US" sz="1200" dirty="0">
                <a:latin typeface="Times New Roman"/>
                <a:ea typeface="Times New Roman"/>
                <a:cs typeface="Times New Roman"/>
                <a:sym typeface="Times New Roman"/>
              </a:rPr>
              <a:t>RSA: </a:t>
            </a:r>
            <a:endParaRPr lang="en-US" dirty="0"/>
          </a:p>
          <a:p>
            <a:pPr marL="810000" lvl="2" indent="-216000" algn="l" rtl="0">
              <a:lnSpc>
                <a:spcPct val="90000"/>
              </a:lnSpc>
              <a:spcBef>
                <a:spcPts val="840"/>
              </a:spcBef>
              <a:spcAft>
                <a:spcPts val="0"/>
              </a:spcAft>
              <a:buSzPts val="1104"/>
              <a:buChar char="◼"/>
            </a:pPr>
            <a:r>
              <a:rPr lang="en-US" sz="1200" dirty="0">
                <a:latin typeface="Times New Roman"/>
                <a:ea typeface="Times New Roman"/>
                <a:cs typeface="Times New Roman"/>
                <a:sym typeface="Times New Roman"/>
              </a:rPr>
              <a:t>(Eddie Woo): </a:t>
            </a:r>
            <a:r>
              <a:rPr lang="en-US" sz="1200" u="sng" dirty="0">
                <a:solidFill>
                  <a:schemeClr val="hlink"/>
                </a:solidFill>
                <a:latin typeface="Times New Roman"/>
                <a:ea typeface="Times New Roman"/>
                <a:cs typeface="Times New Roman"/>
                <a:sym typeface="Times New Roman"/>
                <a:hlinkClick r:id="rId18"/>
              </a:rPr>
              <a:t>https://www.youtube.com/watch?v=4zahvcJ9glg</a:t>
            </a:r>
            <a:endParaRPr lang="en-US" sz="1200" dirty="0">
              <a:latin typeface="Times New Roman"/>
              <a:ea typeface="Times New Roman"/>
              <a:cs typeface="Times New Roman"/>
              <a:sym typeface="Times New Roman"/>
            </a:endParaRPr>
          </a:p>
          <a:p>
            <a:pPr marL="810000" lvl="2" indent="-216000" algn="l" rtl="0">
              <a:lnSpc>
                <a:spcPct val="90000"/>
              </a:lnSpc>
              <a:spcBef>
                <a:spcPts val="840"/>
              </a:spcBef>
              <a:spcAft>
                <a:spcPts val="0"/>
              </a:spcAft>
              <a:buSzPts val="1104"/>
              <a:buChar char="◼"/>
            </a:pPr>
            <a:r>
              <a:rPr lang="en-US" sz="1200" dirty="0">
                <a:latin typeface="Times New Roman"/>
                <a:ea typeface="Times New Roman"/>
                <a:cs typeface="Times New Roman"/>
                <a:sym typeface="Times New Roman"/>
              </a:rPr>
              <a:t>Computerphile: </a:t>
            </a:r>
            <a:r>
              <a:rPr lang="en-US" sz="1200" u="sng" dirty="0">
                <a:solidFill>
                  <a:schemeClr val="hlink"/>
                </a:solidFill>
                <a:latin typeface="Times New Roman"/>
                <a:ea typeface="Times New Roman"/>
                <a:cs typeface="Times New Roman"/>
                <a:sym typeface="Times New Roman"/>
                <a:hlinkClick r:id="rId19"/>
              </a:rPr>
              <a:t>https://www.youtube.com/watch?v=JD72Ry60eP4</a:t>
            </a:r>
            <a:endParaRPr lang="en-US" sz="1200" dirty="0">
              <a:latin typeface="Times New Roman"/>
              <a:ea typeface="Times New Roman"/>
              <a:cs typeface="Times New Roman"/>
              <a:sym typeface="Times New Roman"/>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2"/>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Gill Sans"/>
              <a:buNone/>
            </a:pPr>
            <a:r>
              <a:rPr lang="en-US"/>
              <a:t>NOTES/ROADMAP/SUGGESTIONS</a:t>
            </a:r>
            <a:endParaRPr/>
          </a:p>
        </p:txBody>
      </p:sp>
      <p:pic>
        <p:nvPicPr>
          <p:cNvPr id="285" name="Google Shape;285;p12" descr="Men is writing "/>
          <p:cNvPicPr preferRelativeResize="0">
            <a:picLocks noGrp="1"/>
          </p:cNvPicPr>
          <p:nvPr>
            <p:ph type="pic" idx="2"/>
          </p:nvPr>
        </p:nvPicPr>
        <p:blipFill rotWithShape="1">
          <a:blip r:embed="rId3">
            <a:alphaModFix/>
          </a:blip>
          <a:srcRect/>
          <a:stretch/>
        </p:blipFill>
        <p:spPr>
          <a:xfrm>
            <a:off x="447817" y="601351"/>
            <a:ext cx="11290859" cy="3554000"/>
          </a:xfrm>
          <a:prstGeom prst="rect">
            <a:avLst/>
          </a:prstGeom>
          <a:noFill/>
          <a:ln>
            <a:noFill/>
          </a:ln>
        </p:spPr>
      </p:pic>
      <p:sp>
        <p:nvSpPr>
          <p:cNvPr id="286" name="Google Shape;286;p12"/>
          <p:cNvSpPr txBox="1">
            <a:spLocks noGrp="1"/>
          </p:cNvSpPr>
          <p:nvPr>
            <p:ph type="body" idx="1"/>
          </p:nvPr>
        </p:nvSpPr>
        <p:spPr>
          <a:xfrm>
            <a:off x="581192" y="5260127"/>
            <a:ext cx="11029617" cy="5986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72"/>
              <a:buNone/>
            </a:pPr>
            <a:r>
              <a:rPr lang="en-US" sz="1600"/>
              <a:t>If you’re just beginning to explore the field of hardware security, we would suggest taking up an online course/video from the list provided and then reading papers from the reading list one-by-one gradually with the course. </a:t>
            </a:r>
            <a:endParaRPr/>
          </a:p>
        </p:txBody>
      </p:sp>
      <p:sp>
        <p:nvSpPr>
          <p:cNvPr id="287" name="Google Shape;287;p12"/>
          <p:cNvSpPr txBox="1">
            <a:spLocks noGrp="1"/>
          </p:cNvSpPr>
          <p:nvPr>
            <p:ph type="ftr" idx="11"/>
          </p:nvPr>
        </p:nvSpPr>
        <p:spPr>
          <a:xfrm>
            <a:off x="355101" y="6423914"/>
            <a:ext cx="681826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INTRODUCTION TO HARDWARE SECURITY </a:t>
            </a:r>
            <a:endParaRPr/>
          </a:p>
        </p:txBody>
      </p:sp>
      <p:sp>
        <p:nvSpPr>
          <p:cNvPr id="288" name="Google Shape;288;p12"/>
          <p:cNvSpPr txBox="1">
            <a:spLocks noGrp="1"/>
          </p:cNvSpPr>
          <p:nvPr>
            <p:ph type="sldNum" idx="12"/>
          </p:nvPr>
        </p:nvSpPr>
        <p:spPr>
          <a:xfrm>
            <a:off x="10795363"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3"/>
        <p:cNvGrpSpPr/>
        <p:nvPr/>
      </p:nvGrpSpPr>
      <p:grpSpPr>
        <a:xfrm>
          <a:off x="0" y="0"/>
          <a:ext cx="0" cy="0"/>
          <a:chOff x="0" y="0"/>
          <a:chExt cx="0" cy="0"/>
        </a:xfrm>
      </p:grpSpPr>
      <p:sp>
        <p:nvSpPr>
          <p:cNvPr id="294" name="Google Shape;294;p13"/>
          <p:cNvSpPr txBox="1">
            <a:spLocks noGrp="1"/>
          </p:cNvSpPr>
          <p:nvPr>
            <p:ph type="title"/>
          </p:nvPr>
        </p:nvSpPr>
        <p:spPr>
          <a:xfrm>
            <a:off x="4581805" y="5488504"/>
            <a:ext cx="3015469" cy="70271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Gill Sans"/>
              <a:buNone/>
            </a:pPr>
            <a:r>
              <a:rPr lang="en-US"/>
              <a:t>THANK YOU!</a:t>
            </a:r>
            <a:endParaRPr/>
          </a:p>
        </p:txBody>
      </p:sp>
      <p:pic>
        <p:nvPicPr>
          <p:cNvPr id="295" name="Google Shape;295;p13"/>
          <p:cNvPicPr preferRelativeResize="0"/>
          <p:nvPr/>
        </p:nvPicPr>
        <p:blipFill rotWithShape="1">
          <a:blip r:embed="rId3">
            <a:alphaModFix/>
          </a:blip>
          <a:srcRect t="14911"/>
          <a:stretch/>
        </p:blipFill>
        <p:spPr>
          <a:xfrm>
            <a:off x="452301" y="594591"/>
            <a:ext cx="11274478" cy="3608441"/>
          </a:xfrm>
          <a:prstGeom prst="rect">
            <a:avLst/>
          </a:prstGeom>
          <a:noFill/>
          <a:ln w="9525" cap="flat" cmpd="sng">
            <a:solidFill>
              <a:schemeClr val="lt1"/>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46" name="Google Shape;146;p2"/>
          <p:cNvSpPr/>
          <p:nvPr/>
        </p:nvSpPr>
        <p:spPr>
          <a:xfrm>
            <a:off x="0" y="0"/>
            <a:ext cx="12192000" cy="685799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47" name="Google Shape;147;p2"/>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txBox="1">
            <a:spLocks noGrp="1"/>
          </p:cNvSpPr>
          <p:nvPr>
            <p:ph type="title"/>
          </p:nvPr>
        </p:nvSpPr>
        <p:spPr>
          <a:xfrm>
            <a:off x="581192" y="5264486"/>
            <a:ext cx="11029616" cy="95851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FEFF"/>
              </a:buClr>
              <a:buSzPts val="2800"/>
              <a:buFont typeface="Gill Sans"/>
              <a:buNone/>
            </a:pPr>
            <a:r>
              <a:rPr lang="en-US">
                <a:solidFill>
                  <a:srgbClr val="FFFEFF"/>
                </a:solidFill>
              </a:rPr>
              <a:t>CONTENTS</a:t>
            </a:r>
            <a:endParaRPr/>
          </a:p>
        </p:txBody>
      </p:sp>
      <p:sp>
        <p:nvSpPr>
          <p:cNvPr id="149" name="Google Shape;149;p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txBox="1">
            <a:spLocks noGrp="1"/>
          </p:cNvSpPr>
          <p:nvPr>
            <p:ph type="ftr" idx="11"/>
          </p:nvPr>
        </p:nvSpPr>
        <p:spPr>
          <a:xfrm>
            <a:off x="361060" y="6423914"/>
            <a:ext cx="6917210" cy="36512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INTRODUCTION TO HARDWARE SECURITY</a:t>
            </a:r>
            <a:endParaRPr/>
          </a:p>
        </p:txBody>
      </p:sp>
      <p:sp>
        <p:nvSpPr>
          <p:cNvPr id="153" name="Google Shape;153;p2"/>
          <p:cNvSpPr txBox="1">
            <a:spLocks noGrp="1"/>
          </p:cNvSpPr>
          <p:nvPr>
            <p:ph type="sldNum" idx="12"/>
          </p:nvPr>
        </p:nvSpPr>
        <p:spPr>
          <a:xfrm>
            <a:off x="10795364" y="6423914"/>
            <a:ext cx="105251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2</a:t>
            </a:fld>
            <a:endParaRPr/>
          </a:p>
        </p:txBody>
      </p:sp>
      <p:grpSp>
        <p:nvGrpSpPr>
          <p:cNvPr id="154" name="Google Shape;154;p2"/>
          <p:cNvGrpSpPr/>
          <p:nvPr/>
        </p:nvGrpSpPr>
        <p:grpSpPr>
          <a:xfrm>
            <a:off x="454292" y="1376757"/>
            <a:ext cx="11280526" cy="2924580"/>
            <a:chOff x="3858" y="518312"/>
            <a:chExt cx="11280526" cy="2924580"/>
          </a:xfrm>
        </p:grpSpPr>
        <p:sp>
          <p:nvSpPr>
            <p:cNvPr id="155" name="Google Shape;155;p2"/>
            <p:cNvSpPr/>
            <p:nvPr/>
          </p:nvSpPr>
          <p:spPr>
            <a:xfrm>
              <a:off x="3858" y="518312"/>
              <a:ext cx="2088986" cy="2924580"/>
            </a:xfrm>
            <a:prstGeom prst="rect">
              <a:avLst/>
            </a:prstGeom>
            <a:solidFill>
              <a:srgbClr val="EDD4CD">
                <a:alpha val="89803"/>
              </a:srgbClr>
            </a:solidFill>
            <a:ln w="22225" cap="rnd" cmpd="sng">
              <a:solidFill>
                <a:srgbClr val="EDD4C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txBox="1"/>
            <p:nvPr/>
          </p:nvSpPr>
          <p:spPr>
            <a:xfrm>
              <a:off x="3858" y="1629652"/>
              <a:ext cx="2088986" cy="1754748"/>
            </a:xfrm>
            <a:prstGeom prst="rect">
              <a:avLst/>
            </a:prstGeom>
            <a:noFill/>
            <a:ln>
              <a:noFill/>
            </a:ln>
          </p:spPr>
          <p:txBody>
            <a:bodyPr spcFirstLastPara="1" wrap="square" lIns="288000" tIns="330200" rIns="162850" bIns="330200" anchor="t" anchorCtr="0">
              <a:noAutofit/>
            </a:bodyPr>
            <a:lstStyle/>
            <a:p>
              <a:pPr marL="0" marR="0" lvl="0" indent="0" algn="l" rtl="0">
                <a:lnSpc>
                  <a:spcPct val="90000"/>
                </a:lnSpc>
                <a:spcBef>
                  <a:spcPts val="0"/>
                </a:spcBef>
                <a:spcAft>
                  <a:spcPts val="0"/>
                </a:spcAft>
                <a:buClr>
                  <a:srgbClr val="A25329"/>
                </a:buClr>
                <a:buSzPts val="2000"/>
                <a:buFont typeface="Gill Sans"/>
                <a:buNone/>
              </a:pPr>
              <a:r>
                <a:rPr lang="en-US" sz="2000" b="0" i="0" u="none" strike="noStrike" cap="none">
                  <a:solidFill>
                    <a:srgbClr val="A25329"/>
                  </a:solidFill>
                  <a:latin typeface="Gill Sans"/>
                  <a:ea typeface="Gill Sans"/>
                  <a:cs typeface="Gill Sans"/>
                  <a:sym typeface="Gill Sans"/>
                </a:rPr>
                <a:t>Design Flow</a:t>
              </a:r>
              <a:endParaRPr/>
            </a:p>
            <a:p>
              <a:pPr marL="0" marR="0" lvl="0" indent="0" algn="just" rtl="0">
                <a:lnSpc>
                  <a:spcPct val="90000"/>
                </a:lnSpc>
                <a:spcBef>
                  <a:spcPts val="700"/>
                </a:spcBef>
                <a:spcAft>
                  <a:spcPts val="0"/>
                </a:spcAft>
                <a:buClr>
                  <a:schemeClr val="dk1"/>
                </a:buClr>
                <a:buSzPts val="1600"/>
                <a:buFont typeface="Gill Sans"/>
                <a:buNone/>
              </a:pPr>
              <a:r>
                <a:rPr lang="en-US" sz="1600" b="0" i="0" u="none" strike="noStrike" cap="none">
                  <a:solidFill>
                    <a:schemeClr val="dk1"/>
                  </a:solidFill>
                  <a:latin typeface="Gill Sans"/>
                  <a:ea typeface="Gill Sans"/>
                  <a:cs typeface="Gill Sans"/>
                  <a:sym typeface="Gill Sans"/>
                </a:rPr>
                <a:t>Characteristics of the IC design Flow.  </a:t>
              </a:r>
              <a:endParaRPr/>
            </a:p>
          </p:txBody>
        </p:sp>
        <p:sp>
          <p:nvSpPr>
            <p:cNvPr id="157" name="Google Shape;157;p2"/>
            <p:cNvSpPr/>
            <p:nvPr/>
          </p:nvSpPr>
          <p:spPr>
            <a:xfrm>
              <a:off x="609664" y="810770"/>
              <a:ext cx="877374" cy="877374"/>
            </a:xfrm>
            <a:prstGeom prst="rect">
              <a:avLst/>
            </a:prstGeom>
            <a:solidFill>
              <a:schemeClr val="accent1"/>
            </a:solidFill>
            <a:ln w="222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txBox="1"/>
            <p:nvPr/>
          </p:nvSpPr>
          <p:spPr>
            <a:xfrm>
              <a:off x="609664" y="810770"/>
              <a:ext cx="877374" cy="877374"/>
            </a:xfrm>
            <a:prstGeom prst="rect">
              <a:avLst/>
            </a:prstGeom>
            <a:noFill/>
            <a:ln>
              <a:noFill/>
            </a:ln>
          </p:spPr>
          <p:txBody>
            <a:bodyPr spcFirstLastPara="1" wrap="square" lIns="68400" tIns="12700" rIns="68400" bIns="12700" anchor="ctr" anchorCtr="0">
              <a:noAutofit/>
            </a:bodyPr>
            <a:lstStyle/>
            <a:p>
              <a:pPr marL="0" marR="0" lvl="0" indent="0" algn="ctr" rtl="0">
                <a:lnSpc>
                  <a:spcPct val="90000"/>
                </a:lnSpc>
                <a:spcBef>
                  <a:spcPts val="0"/>
                </a:spcBef>
                <a:spcAft>
                  <a:spcPts val="0"/>
                </a:spcAft>
                <a:buClr>
                  <a:schemeClr val="lt1"/>
                </a:buClr>
                <a:buSzPts val="4800"/>
                <a:buFont typeface="Gill Sans"/>
                <a:buNone/>
              </a:pPr>
              <a:r>
                <a:rPr lang="en-US" sz="4800" b="0" i="0" u="none" strike="noStrike" cap="none">
                  <a:solidFill>
                    <a:schemeClr val="lt1"/>
                  </a:solidFill>
                  <a:latin typeface="Gill Sans"/>
                  <a:ea typeface="Gill Sans"/>
                  <a:cs typeface="Gill Sans"/>
                  <a:sym typeface="Gill Sans"/>
                </a:rPr>
                <a:t>1</a:t>
              </a:r>
              <a:endParaRPr sz="4800" b="0" i="0" u="none" strike="noStrike" cap="none">
                <a:solidFill>
                  <a:schemeClr val="lt1"/>
                </a:solidFill>
                <a:latin typeface="Gill Sans"/>
                <a:ea typeface="Gill Sans"/>
                <a:cs typeface="Gill Sans"/>
                <a:sym typeface="Gill Sans"/>
              </a:endParaRPr>
            </a:p>
          </p:txBody>
        </p:sp>
        <p:sp>
          <p:nvSpPr>
            <p:cNvPr id="159" name="Google Shape;159;p2"/>
            <p:cNvSpPr/>
            <p:nvPr/>
          </p:nvSpPr>
          <p:spPr>
            <a:xfrm>
              <a:off x="3858" y="3442820"/>
              <a:ext cx="2088986" cy="72"/>
            </a:xfrm>
            <a:prstGeom prst="rect">
              <a:avLst/>
            </a:prstGeom>
            <a:solidFill>
              <a:schemeClr val="accent1"/>
            </a:solidFill>
            <a:ln w="222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2301743" y="518312"/>
              <a:ext cx="2088986" cy="2924580"/>
            </a:xfrm>
            <a:prstGeom prst="rect">
              <a:avLst/>
            </a:prstGeom>
            <a:solidFill>
              <a:srgbClr val="EDD4CD">
                <a:alpha val="89803"/>
              </a:srgbClr>
            </a:solidFill>
            <a:ln w="22225" cap="rnd" cmpd="sng">
              <a:solidFill>
                <a:srgbClr val="EDD4C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txBox="1"/>
            <p:nvPr/>
          </p:nvSpPr>
          <p:spPr>
            <a:xfrm>
              <a:off x="2301743" y="1629652"/>
              <a:ext cx="2088986" cy="1754748"/>
            </a:xfrm>
            <a:prstGeom prst="rect">
              <a:avLst/>
            </a:prstGeom>
            <a:noFill/>
            <a:ln>
              <a:noFill/>
            </a:ln>
          </p:spPr>
          <p:txBody>
            <a:bodyPr spcFirstLastPara="1" wrap="square" lIns="288000" tIns="330200" rIns="162850" bIns="330200" anchor="t" anchorCtr="0">
              <a:noAutofit/>
            </a:bodyPr>
            <a:lstStyle/>
            <a:p>
              <a:pPr marL="0" marR="0" lvl="0" indent="0" algn="l" rtl="0">
                <a:lnSpc>
                  <a:spcPct val="90000"/>
                </a:lnSpc>
                <a:spcBef>
                  <a:spcPts val="0"/>
                </a:spcBef>
                <a:spcAft>
                  <a:spcPts val="0"/>
                </a:spcAft>
                <a:buClr>
                  <a:srgbClr val="A25329"/>
                </a:buClr>
                <a:buSzPts val="2000"/>
                <a:buFont typeface="Gill Sans"/>
                <a:buNone/>
              </a:pPr>
              <a:r>
                <a:rPr lang="en-US" sz="2000" b="0" i="0" u="none" strike="noStrike" cap="none">
                  <a:solidFill>
                    <a:srgbClr val="A25329"/>
                  </a:solidFill>
                  <a:latin typeface="Gill Sans"/>
                  <a:ea typeface="Gill Sans"/>
                  <a:cs typeface="Gill Sans"/>
                  <a:sym typeface="Gill Sans"/>
                </a:rPr>
                <a:t>Globalization</a:t>
              </a:r>
              <a:endParaRPr/>
            </a:p>
            <a:p>
              <a:pPr marL="0" marR="0" lvl="0" indent="0" algn="just" rtl="0">
                <a:lnSpc>
                  <a:spcPct val="90000"/>
                </a:lnSpc>
                <a:spcBef>
                  <a:spcPts val="700"/>
                </a:spcBef>
                <a:spcAft>
                  <a:spcPts val="0"/>
                </a:spcAft>
                <a:buClr>
                  <a:schemeClr val="dk1"/>
                </a:buClr>
                <a:buSzPts val="1500"/>
                <a:buFont typeface="Gill Sans"/>
                <a:buNone/>
              </a:pPr>
              <a:r>
                <a:rPr lang="en-US" sz="1500" b="0" i="0" u="none" strike="noStrike" cap="none">
                  <a:solidFill>
                    <a:schemeClr val="dk1"/>
                  </a:solidFill>
                  <a:latin typeface="Gill Sans"/>
                  <a:ea typeface="Gill Sans"/>
                  <a:cs typeface="Gill Sans"/>
                  <a:sym typeface="Gill Sans"/>
                </a:rPr>
                <a:t>The scenario before and after globalization affected the IC design process.</a:t>
              </a:r>
              <a:endParaRPr/>
            </a:p>
          </p:txBody>
        </p:sp>
        <p:sp>
          <p:nvSpPr>
            <p:cNvPr id="162" name="Google Shape;162;p2"/>
            <p:cNvSpPr/>
            <p:nvPr/>
          </p:nvSpPr>
          <p:spPr>
            <a:xfrm>
              <a:off x="2907549" y="810770"/>
              <a:ext cx="877374" cy="877374"/>
            </a:xfrm>
            <a:prstGeom prst="rect">
              <a:avLst/>
            </a:prstGeom>
            <a:solidFill>
              <a:schemeClr val="accent1"/>
            </a:solidFill>
            <a:ln w="222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txBox="1"/>
            <p:nvPr/>
          </p:nvSpPr>
          <p:spPr>
            <a:xfrm>
              <a:off x="2907549" y="810770"/>
              <a:ext cx="877374" cy="877374"/>
            </a:xfrm>
            <a:prstGeom prst="rect">
              <a:avLst/>
            </a:prstGeom>
            <a:noFill/>
            <a:ln>
              <a:noFill/>
            </a:ln>
          </p:spPr>
          <p:txBody>
            <a:bodyPr spcFirstLastPara="1" wrap="square" lIns="68400" tIns="12700" rIns="68400" bIns="12700" anchor="ctr" anchorCtr="0">
              <a:noAutofit/>
            </a:bodyPr>
            <a:lstStyle/>
            <a:p>
              <a:pPr marL="0" marR="0" lvl="0" indent="0" algn="ctr" rtl="0">
                <a:lnSpc>
                  <a:spcPct val="90000"/>
                </a:lnSpc>
                <a:spcBef>
                  <a:spcPts val="0"/>
                </a:spcBef>
                <a:spcAft>
                  <a:spcPts val="0"/>
                </a:spcAft>
                <a:buClr>
                  <a:schemeClr val="lt1"/>
                </a:buClr>
                <a:buSzPts val="4800"/>
                <a:buFont typeface="Gill Sans"/>
                <a:buNone/>
              </a:pPr>
              <a:r>
                <a:rPr lang="en-US" sz="4800" b="0" i="0" u="none" strike="noStrike" cap="none">
                  <a:solidFill>
                    <a:schemeClr val="lt1"/>
                  </a:solidFill>
                  <a:latin typeface="Gill Sans"/>
                  <a:ea typeface="Gill Sans"/>
                  <a:cs typeface="Gill Sans"/>
                  <a:sym typeface="Gill Sans"/>
                </a:rPr>
                <a:t>2</a:t>
              </a:r>
              <a:endParaRPr sz="4800" b="0" i="0" u="none" strike="noStrike" cap="none">
                <a:solidFill>
                  <a:schemeClr val="lt1"/>
                </a:solidFill>
                <a:latin typeface="Gill Sans"/>
                <a:ea typeface="Gill Sans"/>
                <a:cs typeface="Gill Sans"/>
                <a:sym typeface="Gill Sans"/>
              </a:endParaRPr>
            </a:p>
          </p:txBody>
        </p:sp>
        <p:sp>
          <p:nvSpPr>
            <p:cNvPr id="164" name="Google Shape;164;p2"/>
            <p:cNvSpPr/>
            <p:nvPr/>
          </p:nvSpPr>
          <p:spPr>
            <a:xfrm>
              <a:off x="2301743" y="3442820"/>
              <a:ext cx="2088986" cy="72"/>
            </a:xfrm>
            <a:prstGeom prst="rect">
              <a:avLst/>
            </a:prstGeom>
            <a:solidFill>
              <a:schemeClr val="accent1"/>
            </a:solidFill>
            <a:ln w="222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4599628" y="518312"/>
              <a:ext cx="2088986" cy="2924580"/>
            </a:xfrm>
            <a:prstGeom prst="rect">
              <a:avLst/>
            </a:prstGeom>
            <a:solidFill>
              <a:srgbClr val="EDD4CD">
                <a:alpha val="89803"/>
              </a:srgbClr>
            </a:solidFill>
            <a:ln w="22225" cap="rnd" cmpd="sng">
              <a:solidFill>
                <a:srgbClr val="EDD4C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txBox="1"/>
            <p:nvPr/>
          </p:nvSpPr>
          <p:spPr>
            <a:xfrm>
              <a:off x="4599628" y="1629652"/>
              <a:ext cx="2088986" cy="1754748"/>
            </a:xfrm>
            <a:prstGeom prst="rect">
              <a:avLst/>
            </a:prstGeom>
            <a:noFill/>
            <a:ln>
              <a:noFill/>
            </a:ln>
          </p:spPr>
          <p:txBody>
            <a:bodyPr spcFirstLastPara="1" wrap="square" lIns="288000" tIns="330200" rIns="162850" bIns="330200" anchor="t" anchorCtr="0">
              <a:noAutofit/>
            </a:bodyPr>
            <a:lstStyle/>
            <a:p>
              <a:pPr marL="0" marR="0" lvl="0" indent="0" algn="l" rtl="0">
                <a:lnSpc>
                  <a:spcPct val="90000"/>
                </a:lnSpc>
                <a:spcBef>
                  <a:spcPts val="0"/>
                </a:spcBef>
                <a:spcAft>
                  <a:spcPts val="0"/>
                </a:spcAft>
                <a:buClr>
                  <a:srgbClr val="A25329"/>
                </a:buClr>
                <a:buSzPts val="2000"/>
                <a:buFont typeface="Gill Sans"/>
                <a:buNone/>
              </a:pPr>
              <a:r>
                <a:rPr lang="en-US" sz="2000" b="0" i="0" u="none" strike="noStrike" cap="none">
                  <a:solidFill>
                    <a:srgbClr val="A25329"/>
                  </a:solidFill>
                  <a:latin typeface="Gill Sans"/>
                  <a:ea typeface="Gill Sans"/>
                  <a:cs typeface="Gill Sans"/>
                  <a:sym typeface="Gill Sans"/>
                </a:rPr>
                <a:t>Motivation</a:t>
              </a:r>
              <a:endParaRPr/>
            </a:p>
            <a:p>
              <a:pPr marL="0" marR="0" lvl="0" indent="0" algn="just" rtl="0">
                <a:lnSpc>
                  <a:spcPct val="90000"/>
                </a:lnSpc>
                <a:spcBef>
                  <a:spcPts val="700"/>
                </a:spcBef>
                <a:spcAft>
                  <a:spcPts val="0"/>
                </a:spcAft>
                <a:buClr>
                  <a:schemeClr val="dk1"/>
                </a:buClr>
                <a:buSzPts val="1500"/>
                <a:buFont typeface="Gill Sans"/>
                <a:buNone/>
              </a:pPr>
              <a:r>
                <a:rPr lang="en-US" sz="1500" b="0" i="0" u="none" strike="noStrike" cap="none">
                  <a:solidFill>
                    <a:schemeClr val="dk1"/>
                  </a:solidFill>
                  <a:latin typeface="Gill Sans"/>
                  <a:ea typeface="Gill Sans"/>
                  <a:cs typeface="Gill Sans"/>
                  <a:sym typeface="Gill Sans"/>
                </a:rPr>
                <a:t>Various Hardware Trojans at different stages of the IC design process.</a:t>
              </a:r>
              <a:endParaRPr/>
            </a:p>
          </p:txBody>
        </p:sp>
        <p:sp>
          <p:nvSpPr>
            <p:cNvPr id="167" name="Google Shape;167;p2"/>
            <p:cNvSpPr/>
            <p:nvPr/>
          </p:nvSpPr>
          <p:spPr>
            <a:xfrm>
              <a:off x="5205434" y="810770"/>
              <a:ext cx="877374" cy="877374"/>
            </a:xfrm>
            <a:prstGeom prst="rect">
              <a:avLst/>
            </a:prstGeom>
            <a:solidFill>
              <a:schemeClr val="accent1"/>
            </a:solidFill>
            <a:ln w="222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txBox="1"/>
            <p:nvPr/>
          </p:nvSpPr>
          <p:spPr>
            <a:xfrm>
              <a:off x="5205434" y="810770"/>
              <a:ext cx="877374" cy="877374"/>
            </a:xfrm>
            <a:prstGeom prst="rect">
              <a:avLst/>
            </a:prstGeom>
            <a:noFill/>
            <a:ln>
              <a:noFill/>
            </a:ln>
          </p:spPr>
          <p:txBody>
            <a:bodyPr spcFirstLastPara="1" wrap="square" lIns="68400" tIns="12700" rIns="68400" bIns="12700" anchor="ctr" anchorCtr="0">
              <a:noAutofit/>
            </a:bodyPr>
            <a:lstStyle/>
            <a:p>
              <a:pPr marL="0" marR="0" lvl="0" indent="0" algn="ctr" rtl="0">
                <a:lnSpc>
                  <a:spcPct val="90000"/>
                </a:lnSpc>
                <a:spcBef>
                  <a:spcPts val="0"/>
                </a:spcBef>
                <a:spcAft>
                  <a:spcPts val="0"/>
                </a:spcAft>
                <a:buClr>
                  <a:schemeClr val="lt1"/>
                </a:buClr>
                <a:buSzPts val="4800"/>
                <a:buFont typeface="Gill Sans"/>
                <a:buNone/>
              </a:pPr>
              <a:r>
                <a:rPr lang="en-US" sz="4800" b="0" i="0" u="none" strike="noStrike" cap="none">
                  <a:solidFill>
                    <a:schemeClr val="lt1"/>
                  </a:solidFill>
                  <a:latin typeface="Gill Sans"/>
                  <a:ea typeface="Gill Sans"/>
                  <a:cs typeface="Gill Sans"/>
                  <a:sym typeface="Gill Sans"/>
                </a:rPr>
                <a:t>3</a:t>
              </a:r>
              <a:endParaRPr sz="4800" b="0" i="0" u="none" strike="noStrike" cap="none">
                <a:solidFill>
                  <a:schemeClr val="lt1"/>
                </a:solidFill>
                <a:latin typeface="Gill Sans"/>
                <a:ea typeface="Gill Sans"/>
                <a:cs typeface="Gill Sans"/>
                <a:sym typeface="Gill Sans"/>
              </a:endParaRPr>
            </a:p>
          </p:txBody>
        </p:sp>
        <p:sp>
          <p:nvSpPr>
            <p:cNvPr id="169" name="Google Shape;169;p2"/>
            <p:cNvSpPr/>
            <p:nvPr/>
          </p:nvSpPr>
          <p:spPr>
            <a:xfrm>
              <a:off x="4599628" y="3442820"/>
              <a:ext cx="2088986" cy="72"/>
            </a:xfrm>
            <a:prstGeom prst="rect">
              <a:avLst/>
            </a:prstGeom>
            <a:solidFill>
              <a:schemeClr val="accent1"/>
            </a:solidFill>
            <a:ln w="222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6897513" y="518312"/>
              <a:ext cx="2088986" cy="2924580"/>
            </a:xfrm>
            <a:prstGeom prst="rect">
              <a:avLst/>
            </a:prstGeom>
            <a:solidFill>
              <a:srgbClr val="EDD4CD">
                <a:alpha val="89803"/>
              </a:srgbClr>
            </a:solidFill>
            <a:ln w="22225" cap="rnd" cmpd="sng">
              <a:solidFill>
                <a:srgbClr val="EDD4C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txBox="1"/>
            <p:nvPr/>
          </p:nvSpPr>
          <p:spPr>
            <a:xfrm>
              <a:off x="6897513" y="1629652"/>
              <a:ext cx="2088986" cy="1754748"/>
            </a:xfrm>
            <a:prstGeom prst="rect">
              <a:avLst/>
            </a:prstGeom>
            <a:noFill/>
            <a:ln>
              <a:noFill/>
            </a:ln>
          </p:spPr>
          <p:txBody>
            <a:bodyPr spcFirstLastPara="1" wrap="square" lIns="288000" tIns="330200" rIns="162850" bIns="330200" anchor="t" anchorCtr="0">
              <a:noAutofit/>
            </a:bodyPr>
            <a:lstStyle/>
            <a:p>
              <a:pPr marL="0" marR="0" lvl="0" indent="0" algn="l" rtl="0">
                <a:lnSpc>
                  <a:spcPct val="90000"/>
                </a:lnSpc>
                <a:spcBef>
                  <a:spcPts val="0"/>
                </a:spcBef>
                <a:spcAft>
                  <a:spcPts val="0"/>
                </a:spcAft>
                <a:buClr>
                  <a:srgbClr val="A25329"/>
                </a:buClr>
                <a:buSzPts val="2000"/>
                <a:buFont typeface="Gill Sans"/>
                <a:buNone/>
              </a:pPr>
              <a:r>
                <a:rPr lang="en-US" sz="2000" b="0" i="0" u="none" strike="noStrike" cap="none">
                  <a:solidFill>
                    <a:srgbClr val="A25329"/>
                  </a:solidFill>
                  <a:latin typeface="Gill Sans"/>
                  <a:ea typeface="Gill Sans"/>
                  <a:cs typeface="Gill Sans"/>
                  <a:sym typeface="Gill Sans"/>
                </a:rPr>
                <a:t>C – I – A and Applied-Cryptography</a:t>
              </a:r>
              <a:endParaRPr/>
            </a:p>
            <a:p>
              <a:pPr marL="0" marR="0" lvl="0" indent="0" algn="just" rtl="0">
                <a:lnSpc>
                  <a:spcPct val="90000"/>
                </a:lnSpc>
                <a:spcBef>
                  <a:spcPts val="700"/>
                </a:spcBef>
                <a:spcAft>
                  <a:spcPts val="0"/>
                </a:spcAft>
                <a:buClr>
                  <a:schemeClr val="dk1"/>
                </a:buClr>
                <a:buSzPts val="1500"/>
                <a:buFont typeface="Gill Sans"/>
                <a:buNone/>
              </a:pPr>
              <a:r>
                <a:rPr lang="en-US" sz="1500" b="0" i="0" u="none" strike="noStrike" cap="none">
                  <a:solidFill>
                    <a:schemeClr val="dk1"/>
                  </a:solidFill>
                  <a:latin typeface="Gill Sans"/>
                  <a:ea typeface="Gill Sans"/>
                  <a:cs typeface="Gill Sans"/>
                  <a:sym typeface="Gill Sans"/>
                </a:rPr>
                <a:t>(Confidentiality-Integrity-Availability.)</a:t>
              </a:r>
              <a:endParaRPr/>
            </a:p>
          </p:txBody>
        </p:sp>
        <p:sp>
          <p:nvSpPr>
            <p:cNvPr id="172" name="Google Shape;172;p2"/>
            <p:cNvSpPr/>
            <p:nvPr/>
          </p:nvSpPr>
          <p:spPr>
            <a:xfrm>
              <a:off x="7503319" y="810770"/>
              <a:ext cx="877374" cy="877374"/>
            </a:xfrm>
            <a:prstGeom prst="rect">
              <a:avLst/>
            </a:prstGeom>
            <a:solidFill>
              <a:schemeClr val="accent1"/>
            </a:solidFill>
            <a:ln w="222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txBox="1"/>
            <p:nvPr/>
          </p:nvSpPr>
          <p:spPr>
            <a:xfrm>
              <a:off x="7503319" y="810770"/>
              <a:ext cx="877374" cy="877374"/>
            </a:xfrm>
            <a:prstGeom prst="rect">
              <a:avLst/>
            </a:prstGeom>
            <a:noFill/>
            <a:ln>
              <a:noFill/>
            </a:ln>
          </p:spPr>
          <p:txBody>
            <a:bodyPr spcFirstLastPara="1" wrap="square" lIns="68400" tIns="12700" rIns="68400" bIns="12700" anchor="ctr" anchorCtr="0">
              <a:noAutofit/>
            </a:bodyPr>
            <a:lstStyle/>
            <a:p>
              <a:pPr marL="0" marR="0" lvl="0" indent="0" algn="ctr" rtl="0">
                <a:lnSpc>
                  <a:spcPct val="90000"/>
                </a:lnSpc>
                <a:spcBef>
                  <a:spcPts val="0"/>
                </a:spcBef>
                <a:spcAft>
                  <a:spcPts val="0"/>
                </a:spcAft>
                <a:buClr>
                  <a:schemeClr val="lt1"/>
                </a:buClr>
                <a:buSzPts val="4800"/>
                <a:buFont typeface="Gill Sans"/>
                <a:buNone/>
              </a:pPr>
              <a:r>
                <a:rPr lang="en-US" sz="4800" b="0" i="0" u="none" strike="noStrike" cap="none">
                  <a:solidFill>
                    <a:schemeClr val="lt1"/>
                  </a:solidFill>
                  <a:latin typeface="Gill Sans"/>
                  <a:ea typeface="Gill Sans"/>
                  <a:cs typeface="Gill Sans"/>
                  <a:sym typeface="Gill Sans"/>
                </a:rPr>
                <a:t>4</a:t>
              </a:r>
              <a:endParaRPr sz="4800" b="0" i="0" u="none" strike="noStrike" cap="none">
                <a:solidFill>
                  <a:schemeClr val="lt1"/>
                </a:solidFill>
                <a:latin typeface="Gill Sans"/>
                <a:ea typeface="Gill Sans"/>
                <a:cs typeface="Gill Sans"/>
                <a:sym typeface="Gill Sans"/>
              </a:endParaRPr>
            </a:p>
          </p:txBody>
        </p:sp>
        <p:sp>
          <p:nvSpPr>
            <p:cNvPr id="174" name="Google Shape;174;p2"/>
            <p:cNvSpPr/>
            <p:nvPr/>
          </p:nvSpPr>
          <p:spPr>
            <a:xfrm>
              <a:off x="6897513" y="3442820"/>
              <a:ext cx="2088986" cy="72"/>
            </a:xfrm>
            <a:prstGeom prst="rect">
              <a:avLst/>
            </a:prstGeom>
            <a:solidFill>
              <a:schemeClr val="accent1"/>
            </a:solidFill>
            <a:ln w="222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9195398" y="518312"/>
              <a:ext cx="2088986" cy="2924580"/>
            </a:xfrm>
            <a:prstGeom prst="rect">
              <a:avLst/>
            </a:prstGeom>
            <a:solidFill>
              <a:srgbClr val="EDD4CD">
                <a:alpha val="89803"/>
              </a:srgbClr>
            </a:solidFill>
            <a:ln w="22225" cap="rnd" cmpd="sng">
              <a:solidFill>
                <a:srgbClr val="EDD4C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txBox="1"/>
            <p:nvPr/>
          </p:nvSpPr>
          <p:spPr>
            <a:xfrm>
              <a:off x="9195398" y="1629652"/>
              <a:ext cx="2088986" cy="1754748"/>
            </a:xfrm>
            <a:prstGeom prst="rect">
              <a:avLst/>
            </a:prstGeom>
            <a:noFill/>
            <a:ln>
              <a:noFill/>
            </a:ln>
          </p:spPr>
          <p:txBody>
            <a:bodyPr spcFirstLastPara="1" wrap="square" lIns="288000" tIns="330200" rIns="162850" bIns="330200" anchor="t" anchorCtr="0">
              <a:noAutofit/>
            </a:bodyPr>
            <a:lstStyle/>
            <a:p>
              <a:pPr marL="0" marR="0" lvl="0" indent="0" algn="l" rtl="0">
                <a:lnSpc>
                  <a:spcPct val="90000"/>
                </a:lnSpc>
                <a:spcBef>
                  <a:spcPts val="0"/>
                </a:spcBef>
                <a:spcAft>
                  <a:spcPts val="0"/>
                </a:spcAft>
                <a:buClr>
                  <a:srgbClr val="A25329"/>
                </a:buClr>
                <a:buSzPts val="2000"/>
                <a:buFont typeface="Gill Sans"/>
                <a:buNone/>
              </a:pPr>
              <a:r>
                <a:rPr lang="en-US" sz="2000" b="0" i="0" u="none" strike="noStrike" cap="none">
                  <a:solidFill>
                    <a:srgbClr val="A25329"/>
                  </a:solidFill>
                  <a:latin typeface="Gill Sans"/>
                  <a:ea typeface="Gill Sans"/>
                  <a:cs typeface="Gill Sans"/>
                  <a:sym typeface="Gill Sans"/>
                </a:rPr>
                <a:t>Examples &amp; References</a:t>
              </a:r>
              <a:endParaRPr/>
            </a:p>
            <a:p>
              <a:pPr marL="0" marR="0" lvl="0" indent="0" algn="l" rtl="0">
                <a:lnSpc>
                  <a:spcPct val="90000"/>
                </a:lnSpc>
                <a:spcBef>
                  <a:spcPts val="700"/>
                </a:spcBef>
                <a:spcAft>
                  <a:spcPts val="0"/>
                </a:spcAft>
                <a:buClr>
                  <a:schemeClr val="dk1"/>
                </a:buClr>
                <a:buSzPts val="1500"/>
                <a:buFont typeface="Gill Sans"/>
                <a:buNone/>
              </a:pPr>
              <a:r>
                <a:rPr lang="en-US" sz="1500" b="0" i="0" u="none" strike="noStrike" cap="none">
                  <a:solidFill>
                    <a:schemeClr val="dk1"/>
                  </a:solidFill>
                  <a:latin typeface="Gill Sans"/>
                  <a:ea typeface="Gill Sans"/>
                  <a:cs typeface="Gill Sans"/>
                  <a:sym typeface="Gill Sans"/>
                </a:rPr>
                <a:t>Necessary citations and resources.</a:t>
              </a:r>
              <a:endParaRPr/>
            </a:p>
          </p:txBody>
        </p:sp>
        <p:sp>
          <p:nvSpPr>
            <p:cNvPr id="177" name="Google Shape;177;p2"/>
            <p:cNvSpPr/>
            <p:nvPr/>
          </p:nvSpPr>
          <p:spPr>
            <a:xfrm>
              <a:off x="9801204" y="810770"/>
              <a:ext cx="877374" cy="877374"/>
            </a:xfrm>
            <a:prstGeom prst="rect">
              <a:avLst/>
            </a:prstGeom>
            <a:solidFill>
              <a:schemeClr val="accent1"/>
            </a:solidFill>
            <a:ln w="222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txBox="1"/>
            <p:nvPr/>
          </p:nvSpPr>
          <p:spPr>
            <a:xfrm>
              <a:off x="9801204" y="810770"/>
              <a:ext cx="877374" cy="877374"/>
            </a:xfrm>
            <a:prstGeom prst="rect">
              <a:avLst/>
            </a:prstGeom>
            <a:noFill/>
            <a:ln>
              <a:noFill/>
            </a:ln>
          </p:spPr>
          <p:txBody>
            <a:bodyPr spcFirstLastPara="1" wrap="square" lIns="68400" tIns="12700" rIns="68400" bIns="12700" anchor="ctr" anchorCtr="0">
              <a:noAutofit/>
            </a:bodyPr>
            <a:lstStyle/>
            <a:p>
              <a:pPr marL="0" marR="0" lvl="0" indent="0" algn="ctr" rtl="0">
                <a:lnSpc>
                  <a:spcPct val="90000"/>
                </a:lnSpc>
                <a:spcBef>
                  <a:spcPts val="0"/>
                </a:spcBef>
                <a:spcAft>
                  <a:spcPts val="0"/>
                </a:spcAft>
                <a:buClr>
                  <a:schemeClr val="lt1"/>
                </a:buClr>
                <a:buSzPts val="4800"/>
                <a:buFont typeface="Gill Sans"/>
                <a:buNone/>
              </a:pPr>
              <a:r>
                <a:rPr lang="en-US" sz="4800" b="0" i="0" u="none" strike="noStrike" cap="none">
                  <a:solidFill>
                    <a:schemeClr val="lt1"/>
                  </a:solidFill>
                  <a:latin typeface="Gill Sans"/>
                  <a:ea typeface="Gill Sans"/>
                  <a:cs typeface="Gill Sans"/>
                  <a:sym typeface="Gill Sans"/>
                </a:rPr>
                <a:t>5</a:t>
              </a:r>
              <a:endParaRPr sz="4800" b="0" i="0" u="none" strike="noStrike" cap="none">
                <a:solidFill>
                  <a:schemeClr val="lt1"/>
                </a:solidFill>
                <a:latin typeface="Gill Sans"/>
                <a:ea typeface="Gill Sans"/>
                <a:cs typeface="Gill Sans"/>
                <a:sym typeface="Gill Sans"/>
              </a:endParaRPr>
            </a:p>
          </p:txBody>
        </p:sp>
        <p:sp>
          <p:nvSpPr>
            <p:cNvPr id="179" name="Google Shape;179;p2"/>
            <p:cNvSpPr/>
            <p:nvPr/>
          </p:nvSpPr>
          <p:spPr>
            <a:xfrm>
              <a:off x="9195398" y="3442820"/>
              <a:ext cx="2088986" cy="72"/>
            </a:xfrm>
            <a:prstGeom prst="rect">
              <a:avLst/>
            </a:prstGeom>
            <a:solidFill>
              <a:schemeClr val="accent1"/>
            </a:solidFill>
            <a:ln w="222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
          <p:cNvSpPr txBox="1">
            <a:spLocks noGrp="1"/>
          </p:cNvSpPr>
          <p:nvPr>
            <p:ph type="sldNum" idx="12"/>
          </p:nvPr>
        </p:nvSpPr>
        <p:spPr>
          <a:xfrm>
            <a:off x="10795363"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85" name="Google Shape;185;p3"/>
          <p:cNvSpPr txBox="1">
            <a:spLocks noGrp="1"/>
          </p:cNvSpPr>
          <p:nvPr>
            <p:ph type="ftr" idx="11"/>
          </p:nvPr>
        </p:nvSpPr>
        <p:spPr>
          <a:xfrm>
            <a:off x="355101" y="6423914"/>
            <a:ext cx="681826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INTRODUCTION TO HARDWARE SECURITY</a:t>
            </a:r>
            <a:endParaRPr/>
          </a:p>
        </p:txBody>
      </p:sp>
      <p:sp>
        <p:nvSpPr>
          <p:cNvPr id="186" name="Google Shape;186;p3"/>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DIGITAL IC DESIGN FLOW</a:t>
            </a:r>
            <a:endParaRPr/>
          </a:p>
        </p:txBody>
      </p:sp>
      <p:sp>
        <p:nvSpPr>
          <p:cNvPr id="187" name="Google Shape;187;p3"/>
          <p:cNvSpPr txBox="1">
            <a:spLocks noGrp="1"/>
          </p:cNvSpPr>
          <p:nvPr>
            <p:ph type="body" idx="1"/>
          </p:nvPr>
        </p:nvSpPr>
        <p:spPr>
          <a:xfrm>
            <a:off x="581024" y="2643772"/>
            <a:ext cx="11029615" cy="2800767"/>
          </a:xfrm>
          <a:prstGeom prst="rect">
            <a:avLst/>
          </a:prstGeom>
          <a:noFill/>
          <a:ln>
            <a:noFill/>
          </a:ln>
        </p:spPr>
        <p:txBody>
          <a:bodyPr spcFirstLastPara="1" wrap="square" lIns="91425" tIns="45700" rIns="91425" bIns="45700" anchor="ctr" anchorCtr="0">
            <a:spAutoFit/>
          </a:bodyPr>
          <a:lstStyle/>
          <a:p>
            <a:pPr marL="306000" lvl="0" indent="-306000" algn="just" rtl="0">
              <a:spcBef>
                <a:spcPts val="0"/>
              </a:spcBef>
              <a:spcAft>
                <a:spcPts val="0"/>
              </a:spcAft>
              <a:buSzPts val="1288"/>
              <a:buChar char="◼"/>
            </a:pPr>
            <a:r>
              <a:rPr lang="en-US" sz="1400" b="1" i="0">
                <a:solidFill>
                  <a:schemeClr val="dk1"/>
                </a:solidFill>
                <a:latin typeface="Times New Roman"/>
                <a:ea typeface="Times New Roman"/>
                <a:cs typeface="Times New Roman"/>
                <a:sym typeface="Times New Roman"/>
              </a:rPr>
              <a:t>System Specifications</a:t>
            </a:r>
            <a:r>
              <a:rPr lang="en-US" sz="1400" b="0" i="0">
                <a:solidFill>
                  <a:schemeClr val="dk1"/>
                </a:solidFill>
                <a:latin typeface="Times New Roman"/>
                <a:ea typeface="Times New Roman"/>
                <a:cs typeface="Times New Roman"/>
                <a:sym typeface="Times New Roman"/>
              </a:rPr>
              <a:t>: This is the initial step where the overall performance, functionality, physical and electrical specifications of the IC are defined. The outcomes from this phase include the functional, interface, and performance specifications for the design.</a:t>
            </a:r>
            <a:endParaRPr/>
          </a:p>
          <a:p>
            <a:pPr marL="306000" lvl="0" indent="-306000" algn="just" rtl="0">
              <a:spcBef>
                <a:spcPts val="880"/>
              </a:spcBef>
              <a:spcAft>
                <a:spcPts val="0"/>
              </a:spcAft>
              <a:buSzPts val="1288"/>
              <a:buChar char="◼"/>
            </a:pPr>
            <a:r>
              <a:rPr lang="en-US" sz="1400" b="1" i="0">
                <a:solidFill>
                  <a:schemeClr val="dk1"/>
                </a:solidFill>
                <a:latin typeface="Times New Roman"/>
                <a:ea typeface="Times New Roman"/>
                <a:cs typeface="Times New Roman"/>
                <a:sym typeface="Times New Roman"/>
              </a:rPr>
              <a:t>Architecture Design</a:t>
            </a:r>
            <a:r>
              <a:rPr lang="en-US" sz="1400" b="0" i="0">
                <a:solidFill>
                  <a:schemeClr val="dk1"/>
                </a:solidFill>
                <a:latin typeface="Times New Roman"/>
                <a:ea typeface="Times New Roman"/>
                <a:cs typeface="Times New Roman"/>
                <a:sym typeface="Times New Roman"/>
              </a:rPr>
              <a:t>: This stage involves identifying the best approach to meet the specifications outlined in the previous step. It may involve defining a block-level architecture for the chip, including any subsystems or modules, and their interconnections.</a:t>
            </a:r>
            <a:endParaRPr/>
          </a:p>
          <a:p>
            <a:pPr marL="306000" lvl="0" indent="-306000" algn="just" rtl="0">
              <a:spcBef>
                <a:spcPts val="880"/>
              </a:spcBef>
              <a:spcAft>
                <a:spcPts val="0"/>
              </a:spcAft>
              <a:buSzPts val="1288"/>
              <a:buChar char="◼"/>
            </a:pPr>
            <a:r>
              <a:rPr lang="en-US" sz="1400" b="1" i="0">
                <a:solidFill>
                  <a:schemeClr val="dk1"/>
                </a:solidFill>
                <a:latin typeface="Times New Roman"/>
                <a:ea typeface="Times New Roman"/>
                <a:cs typeface="Times New Roman"/>
                <a:sym typeface="Times New Roman"/>
              </a:rPr>
              <a:t>Logic Design and Functional Verification</a:t>
            </a:r>
            <a:r>
              <a:rPr lang="en-US" sz="1400" b="0" i="0">
                <a:solidFill>
                  <a:schemeClr val="dk1"/>
                </a:solidFill>
                <a:latin typeface="Times New Roman"/>
                <a:ea typeface="Times New Roman"/>
                <a:cs typeface="Times New Roman"/>
                <a:sym typeface="Times New Roman"/>
              </a:rPr>
              <a:t>: Here, the architecture is translated into a representation of logic gates or higher-level components. The design is described in a hardware description language (HDL), such as Verilog or VHDL. This design is then tested against the original specifications using a variety of techniques, such as simulation, formal verification, and emulation, to ensure it behaves as expected.</a:t>
            </a:r>
            <a:endParaRPr/>
          </a:p>
          <a:p>
            <a:pPr marL="306000" lvl="0" indent="-306000" algn="just" rtl="0">
              <a:spcBef>
                <a:spcPts val="880"/>
              </a:spcBef>
              <a:spcAft>
                <a:spcPts val="0"/>
              </a:spcAft>
              <a:buSzPts val="1288"/>
              <a:buChar char="◼"/>
            </a:pPr>
            <a:r>
              <a:rPr lang="en-US" sz="1400" b="1" i="0">
                <a:solidFill>
                  <a:schemeClr val="dk1"/>
                </a:solidFill>
                <a:latin typeface="Times New Roman"/>
                <a:ea typeface="Times New Roman"/>
                <a:cs typeface="Times New Roman"/>
                <a:sym typeface="Times New Roman"/>
              </a:rPr>
              <a:t>Synthesis</a:t>
            </a:r>
            <a:r>
              <a:rPr lang="en-US" sz="1400" b="0" i="0">
                <a:solidFill>
                  <a:schemeClr val="dk1"/>
                </a:solidFill>
                <a:latin typeface="Times New Roman"/>
                <a:ea typeface="Times New Roman"/>
                <a:cs typeface="Times New Roman"/>
                <a:sym typeface="Times New Roman"/>
              </a:rPr>
              <a:t>: The logic design is converted into a gate-level netlist using a synthesis tool. The netlist is a description of the digital circuit in terms of gates and their interconnections. This netlist is optimized for area, power, and performance.</a:t>
            </a:r>
            <a:endParaRPr/>
          </a:p>
          <a:p>
            <a:pPr marL="306000" lvl="0" indent="-200844" algn="l" rtl="0">
              <a:spcBef>
                <a:spcPts val="960"/>
              </a:spcBef>
              <a:spcAft>
                <a:spcPts val="0"/>
              </a:spcAft>
              <a:buSzPts val="1656"/>
              <a:buNone/>
            </a:pPr>
            <a:endParaRPr/>
          </a:p>
        </p:txBody>
      </p:sp>
      <p:sp>
        <p:nvSpPr>
          <p:cNvPr id="188" name="Google Shape;188;p3"/>
          <p:cNvSpPr txBox="1"/>
          <p:nvPr/>
        </p:nvSpPr>
        <p:spPr>
          <a:xfrm>
            <a:off x="3697513" y="6475671"/>
            <a:ext cx="8689267"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0" i="0" u="none" strike="noStrike" cap="none">
                <a:solidFill>
                  <a:schemeClr val="dk1"/>
                </a:solidFill>
                <a:latin typeface="Gill Sans"/>
                <a:ea typeface="Gill Sans"/>
                <a:cs typeface="Gill Sans"/>
                <a:sym typeface="Gill Sans"/>
              </a:rPr>
              <a:t>VLSI Design Flow: RTL to GDS </a:t>
            </a:r>
            <a:r>
              <a:rPr lang="en-US" sz="1100" b="0" i="0" u="sng" strike="noStrike" cap="none">
                <a:solidFill>
                  <a:schemeClr val="dk1"/>
                </a:solidFill>
                <a:latin typeface="Gill Sans"/>
                <a:ea typeface="Gill Sans"/>
                <a:cs typeface="Gill Sans"/>
                <a:sym typeface="Gill Sans"/>
                <a:hlinkClick r:id="rId3">
                  <a:extLst>
                    <a:ext uri="{A12FA001-AC4F-418D-AE19-62706E023703}">
                      <ahyp:hlinkClr xmlns:ahyp="http://schemas.microsoft.com/office/drawing/2018/hyperlinkcolor" val="tx"/>
                    </a:ext>
                  </a:extLst>
                </a:hlinkClick>
              </a:rPr>
              <a:t>https://onlinecourses.nptel.ac.in/noc23_ee137/preview</a:t>
            </a:r>
            <a:endParaRPr sz="1100">
              <a:solidFill>
                <a:schemeClr val="dk1"/>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
          <p:cNvSpPr txBox="1">
            <a:spLocks noGrp="1"/>
          </p:cNvSpPr>
          <p:nvPr>
            <p:ph type="sldNum" idx="12"/>
          </p:nvPr>
        </p:nvSpPr>
        <p:spPr>
          <a:xfrm>
            <a:off x="10795363"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94" name="Google Shape;194;p4"/>
          <p:cNvSpPr txBox="1">
            <a:spLocks noGrp="1"/>
          </p:cNvSpPr>
          <p:nvPr>
            <p:ph type="ftr" idx="11"/>
          </p:nvPr>
        </p:nvSpPr>
        <p:spPr>
          <a:xfrm>
            <a:off x="355101" y="6423914"/>
            <a:ext cx="681826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INTRODUCTION TO HARDWARE SECURITY</a:t>
            </a:r>
            <a:endParaRPr/>
          </a:p>
        </p:txBody>
      </p:sp>
      <p:sp>
        <p:nvSpPr>
          <p:cNvPr id="195" name="Google Shape;195;p4"/>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DIGITAL IC DESIGN FLOW</a:t>
            </a:r>
            <a:endParaRPr/>
          </a:p>
        </p:txBody>
      </p:sp>
      <p:sp>
        <p:nvSpPr>
          <p:cNvPr id="196" name="Google Shape;196;p4"/>
          <p:cNvSpPr txBox="1">
            <a:spLocks noGrp="1"/>
          </p:cNvSpPr>
          <p:nvPr>
            <p:ph type="body" idx="1"/>
          </p:nvPr>
        </p:nvSpPr>
        <p:spPr>
          <a:xfrm>
            <a:off x="581193" y="2228003"/>
            <a:ext cx="11029616" cy="3633047"/>
          </a:xfrm>
          <a:prstGeom prst="rect">
            <a:avLst/>
          </a:prstGeom>
          <a:noFill/>
          <a:ln>
            <a:noFill/>
          </a:ln>
        </p:spPr>
        <p:txBody>
          <a:bodyPr spcFirstLastPara="1" wrap="square" lIns="91425" tIns="45700" rIns="91425" bIns="45700" anchor="ctr" anchorCtr="0">
            <a:normAutofit/>
          </a:bodyPr>
          <a:lstStyle/>
          <a:p>
            <a:pPr marL="306000" lvl="0" indent="-306000" algn="just" rtl="0">
              <a:spcBef>
                <a:spcPts val="0"/>
              </a:spcBef>
              <a:spcAft>
                <a:spcPts val="0"/>
              </a:spcAft>
              <a:buSzPts val="1104"/>
              <a:buChar char="◼"/>
            </a:pPr>
            <a:r>
              <a:rPr lang="en-US" sz="1200" b="1">
                <a:solidFill>
                  <a:schemeClr val="dk1"/>
                </a:solidFill>
                <a:latin typeface="Times New Roman"/>
                <a:ea typeface="Times New Roman"/>
                <a:cs typeface="Times New Roman"/>
                <a:sym typeface="Times New Roman"/>
              </a:rPr>
              <a:t>Physical Design:</a:t>
            </a:r>
            <a:r>
              <a:rPr lang="en-US" sz="1200">
                <a:solidFill>
                  <a:schemeClr val="dk1"/>
                </a:solidFill>
                <a:latin typeface="Times New Roman"/>
                <a:ea typeface="Times New Roman"/>
                <a:cs typeface="Times New Roman"/>
                <a:sym typeface="Times New Roman"/>
              </a:rPr>
              <a:t> The physical design step is often broken down into several sub-steps:</a:t>
            </a:r>
            <a:endParaRPr/>
          </a:p>
          <a:p>
            <a:pPr marL="630000" lvl="1" indent="-306000" algn="just" rtl="0">
              <a:spcBef>
                <a:spcPts val="840"/>
              </a:spcBef>
              <a:spcAft>
                <a:spcPts val="0"/>
              </a:spcAft>
              <a:buSzPts val="1104"/>
              <a:buFont typeface="Arial"/>
              <a:buChar char="•"/>
            </a:pPr>
            <a:r>
              <a:rPr lang="en-US" sz="1200">
                <a:solidFill>
                  <a:schemeClr val="dk1"/>
                </a:solidFill>
                <a:latin typeface="Times New Roman"/>
                <a:ea typeface="Times New Roman"/>
                <a:cs typeface="Times New Roman"/>
                <a:sym typeface="Times New Roman"/>
              </a:rPr>
              <a:t>Floor-planning: Deciding the layout of the blocks in the chip. This includes the arrangement of blocks, and planning for power, clock, and I/O signal routing.</a:t>
            </a:r>
            <a:endParaRPr/>
          </a:p>
          <a:p>
            <a:pPr marL="630000" lvl="1" indent="-306000" algn="just" rtl="0">
              <a:spcBef>
                <a:spcPts val="840"/>
              </a:spcBef>
              <a:spcAft>
                <a:spcPts val="0"/>
              </a:spcAft>
              <a:buSzPts val="1104"/>
              <a:buFont typeface="Arial"/>
              <a:buChar char="•"/>
            </a:pPr>
            <a:r>
              <a:rPr lang="en-US" sz="1200">
                <a:solidFill>
                  <a:schemeClr val="dk1"/>
                </a:solidFill>
                <a:latin typeface="Times New Roman"/>
                <a:ea typeface="Times New Roman"/>
                <a:cs typeface="Times New Roman"/>
                <a:sym typeface="Times New Roman"/>
              </a:rPr>
              <a:t>Placement: Placement involves placing the logic gates within the blocks. The aim is to minimize area and interconnect lengths to save power and improve speed.</a:t>
            </a:r>
            <a:endParaRPr/>
          </a:p>
          <a:p>
            <a:pPr marL="630000" lvl="1" indent="-306000" algn="just" rtl="0">
              <a:spcBef>
                <a:spcPts val="840"/>
              </a:spcBef>
              <a:spcAft>
                <a:spcPts val="0"/>
              </a:spcAft>
              <a:buSzPts val="1104"/>
              <a:buFont typeface="Arial"/>
              <a:buChar char="•"/>
            </a:pPr>
            <a:r>
              <a:rPr lang="en-US" sz="1200">
                <a:solidFill>
                  <a:schemeClr val="dk1"/>
                </a:solidFill>
                <a:latin typeface="Times New Roman"/>
                <a:ea typeface="Times New Roman"/>
                <a:cs typeface="Times New Roman"/>
                <a:sym typeface="Times New Roman"/>
              </a:rPr>
              <a:t>Clock Tree Synthesis (CTS): This involves designing the clock distribution network to ensure that clock signals reach all flip-flops and other clocked elements at the same time.</a:t>
            </a:r>
            <a:endParaRPr/>
          </a:p>
          <a:p>
            <a:pPr marL="630000" lvl="1" indent="-306000" algn="just" rtl="0">
              <a:spcBef>
                <a:spcPts val="840"/>
              </a:spcBef>
              <a:spcAft>
                <a:spcPts val="0"/>
              </a:spcAft>
              <a:buSzPts val="1104"/>
              <a:buFont typeface="Arial"/>
              <a:buChar char="•"/>
            </a:pPr>
            <a:r>
              <a:rPr lang="en-US" sz="1200">
                <a:solidFill>
                  <a:schemeClr val="dk1"/>
                </a:solidFill>
                <a:latin typeface="Times New Roman"/>
                <a:ea typeface="Times New Roman"/>
                <a:cs typeface="Times New Roman"/>
                <a:sym typeface="Times New Roman"/>
              </a:rPr>
              <a:t>Routing: This step involves creating the interconnections between the elements. Routing algorithms aim to optimize the performance, power, and area</a:t>
            </a:r>
            <a:r>
              <a:rPr lang="en-US" sz="1000">
                <a:solidFill>
                  <a:schemeClr val="dk1"/>
                </a:solidFill>
                <a:latin typeface="Times New Roman"/>
                <a:ea typeface="Times New Roman"/>
                <a:cs typeface="Times New Roman"/>
                <a:sym typeface="Times New Roman"/>
              </a:rPr>
              <a:t>.</a:t>
            </a:r>
            <a:endParaRPr/>
          </a:p>
          <a:p>
            <a:pPr marL="306000" lvl="0" indent="-306000" algn="just" rtl="0">
              <a:spcBef>
                <a:spcPts val="840"/>
              </a:spcBef>
              <a:spcAft>
                <a:spcPts val="0"/>
              </a:spcAft>
              <a:buSzPts val="1104"/>
              <a:buChar char="◼"/>
            </a:pPr>
            <a:r>
              <a:rPr lang="en-US" sz="1200" b="1">
                <a:solidFill>
                  <a:schemeClr val="dk1"/>
                </a:solidFill>
                <a:latin typeface="Times New Roman"/>
                <a:ea typeface="Times New Roman"/>
                <a:cs typeface="Times New Roman"/>
                <a:sym typeface="Times New Roman"/>
              </a:rPr>
              <a:t>Layout Verification: </a:t>
            </a:r>
            <a:r>
              <a:rPr lang="en-US" sz="1200">
                <a:solidFill>
                  <a:schemeClr val="dk1"/>
                </a:solidFill>
                <a:latin typeface="Times New Roman"/>
                <a:ea typeface="Times New Roman"/>
                <a:cs typeface="Times New Roman"/>
                <a:sym typeface="Times New Roman"/>
              </a:rPr>
              <a:t>After physical design, several checks are performed to verify that the layout is correct and manufacturable. These checks include Design Rule Check (DRC), Layout Versus Schematic (LVS), and Antenna Checks.</a:t>
            </a:r>
            <a:endParaRPr/>
          </a:p>
          <a:p>
            <a:pPr marL="306000" lvl="0" indent="-306000" algn="just" rtl="0">
              <a:spcBef>
                <a:spcPts val="840"/>
              </a:spcBef>
              <a:spcAft>
                <a:spcPts val="0"/>
              </a:spcAft>
              <a:buSzPts val="1104"/>
              <a:buChar char="◼"/>
            </a:pPr>
            <a:r>
              <a:rPr lang="en-US" sz="1200" b="1">
                <a:solidFill>
                  <a:schemeClr val="dk1"/>
                </a:solidFill>
                <a:latin typeface="Times New Roman"/>
                <a:ea typeface="Times New Roman"/>
                <a:cs typeface="Times New Roman"/>
                <a:sym typeface="Times New Roman"/>
              </a:rPr>
              <a:t>Timing Analysis: </a:t>
            </a:r>
            <a:r>
              <a:rPr lang="en-US" sz="1200">
                <a:solidFill>
                  <a:schemeClr val="dk1"/>
                </a:solidFill>
                <a:latin typeface="Times New Roman"/>
                <a:ea typeface="Times New Roman"/>
                <a:cs typeface="Times New Roman"/>
                <a:sym typeface="Times New Roman"/>
              </a:rPr>
              <a:t>The post-layout netlist is subjected to static timing analysis to ensure all timing constraints are met. If they are not met, the design goes back to the previous steps for optimization.</a:t>
            </a:r>
            <a:endParaRPr/>
          </a:p>
          <a:p>
            <a:pPr marL="306000" lvl="0" indent="-306000" algn="just" rtl="0">
              <a:spcBef>
                <a:spcPts val="840"/>
              </a:spcBef>
              <a:spcAft>
                <a:spcPts val="0"/>
              </a:spcAft>
              <a:buSzPts val="1104"/>
              <a:buChar char="◼"/>
            </a:pPr>
            <a:r>
              <a:rPr lang="en-US" sz="1200" b="1">
                <a:solidFill>
                  <a:schemeClr val="dk1"/>
                </a:solidFill>
                <a:latin typeface="Times New Roman"/>
                <a:ea typeface="Times New Roman"/>
                <a:cs typeface="Times New Roman"/>
                <a:sym typeface="Times New Roman"/>
              </a:rPr>
              <a:t>Tape-Out:</a:t>
            </a:r>
            <a:r>
              <a:rPr lang="en-US" sz="1200">
                <a:solidFill>
                  <a:schemeClr val="dk1"/>
                </a:solidFill>
                <a:latin typeface="Times New Roman"/>
                <a:ea typeface="Times New Roman"/>
                <a:cs typeface="Times New Roman"/>
                <a:sym typeface="Times New Roman"/>
              </a:rPr>
              <a:t> The final design is converted into a format suitable for manufacturing. This process is often referred to as 'tape-out'.</a:t>
            </a:r>
            <a:endParaRPr/>
          </a:p>
          <a:p>
            <a:pPr marL="306000" lvl="0" indent="-306000" algn="just" rtl="0">
              <a:spcBef>
                <a:spcPts val="840"/>
              </a:spcBef>
              <a:spcAft>
                <a:spcPts val="0"/>
              </a:spcAft>
              <a:buSzPts val="1104"/>
              <a:buChar char="◼"/>
            </a:pPr>
            <a:r>
              <a:rPr lang="en-US" sz="1200" b="1">
                <a:solidFill>
                  <a:schemeClr val="dk1"/>
                </a:solidFill>
                <a:latin typeface="Times New Roman"/>
                <a:ea typeface="Times New Roman"/>
                <a:cs typeface="Times New Roman"/>
                <a:sym typeface="Times New Roman"/>
              </a:rPr>
              <a:t>Fabrication, Packaging, and Testing:</a:t>
            </a:r>
            <a:r>
              <a:rPr lang="en-US" sz="1200">
                <a:solidFill>
                  <a:schemeClr val="dk1"/>
                </a:solidFill>
                <a:latin typeface="Times New Roman"/>
                <a:ea typeface="Times New Roman"/>
                <a:cs typeface="Times New Roman"/>
                <a:sym typeface="Times New Roman"/>
              </a:rPr>
              <a:t> After tape-out, the design is sent for fabrication, where it is manufactured on silicon wafers. The fabricated ICs are then packaged and tested to ensure they meet the original specifications.</a:t>
            </a:r>
            <a:endParaRPr/>
          </a:p>
          <a:p>
            <a:pPr marL="0" lvl="0" indent="0" algn="l" rtl="0">
              <a:spcBef>
                <a:spcPts val="840"/>
              </a:spcBef>
              <a:spcAft>
                <a:spcPts val="0"/>
              </a:spcAft>
              <a:buSzPts val="1104"/>
              <a:buNone/>
            </a:pPr>
            <a:endParaRPr sz="1200">
              <a:latin typeface="Times New Roman"/>
              <a:ea typeface="Times New Roman"/>
              <a:cs typeface="Times New Roman"/>
              <a:sym typeface="Times New Roman"/>
            </a:endParaRPr>
          </a:p>
        </p:txBody>
      </p:sp>
      <p:sp>
        <p:nvSpPr>
          <p:cNvPr id="197" name="Google Shape;197;p4"/>
          <p:cNvSpPr txBox="1"/>
          <p:nvPr/>
        </p:nvSpPr>
        <p:spPr>
          <a:xfrm>
            <a:off x="3654897" y="6475671"/>
            <a:ext cx="8689267"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Gill Sans"/>
                <a:ea typeface="Gill Sans"/>
                <a:cs typeface="Gill Sans"/>
                <a:sym typeface="Gill Sans"/>
              </a:rPr>
              <a:t>VLSI Design Flow: RTL to GDS </a:t>
            </a:r>
            <a:r>
              <a:rPr lang="en-US" sz="1100" u="sng">
                <a:solidFill>
                  <a:schemeClr val="dk1"/>
                </a:solidFill>
                <a:latin typeface="Gill Sans"/>
                <a:ea typeface="Gill Sans"/>
                <a:cs typeface="Gill Sans"/>
                <a:sym typeface="Gill Sans"/>
                <a:hlinkClick r:id="rId3">
                  <a:extLst>
                    <a:ext uri="{A12FA001-AC4F-418D-AE19-62706E023703}">
                      <ahyp:hlinkClr xmlns:ahyp="http://schemas.microsoft.com/office/drawing/2018/hyperlinkcolor" val="tx"/>
                    </a:ext>
                  </a:extLst>
                </a:hlinkClick>
              </a:rPr>
              <a:t>https://onlinecourses.nptel.ac.in/noc23_ee137/preview</a:t>
            </a:r>
            <a:endParaRPr sz="1100">
              <a:solidFill>
                <a:schemeClr val="dk1"/>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2"/>
        <p:cNvGrpSpPr/>
        <p:nvPr/>
      </p:nvGrpSpPr>
      <p:grpSpPr>
        <a:xfrm>
          <a:off x="0" y="0"/>
          <a:ext cx="0" cy="0"/>
          <a:chOff x="0" y="0"/>
          <a:chExt cx="0" cy="0"/>
        </a:xfrm>
      </p:grpSpPr>
      <p:sp>
        <p:nvSpPr>
          <p:cNvPr id="203" name="Google Shape;203;p5"/>
          <p:cNvSpPr txBox="1">
            <a:spLocks noGrp="1"/>
          </p:cNvSpPr>
          <p:nvPr>
            <p:ph type="title"/>
          </p:nvPr>
        </p:nvSpPr>
        <p:spPr>
          <a:xfrm>
            <a:off x="2806108" y="294858"/>
            <a:ext cx="6579783" cy="9144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A25329"/>
              </a:buClr>
              <a:buSzPts val="2800"/>
              <a:buFont typeface="Gill Sans"/>
              <a:buNone/>
            </a:pPr>
            <a:r>
              <a:rPr lang="en-US"/>
              <a:t>EFFECTS OF GLOBALIZATION</a:t>
            </a:r>
            <a:endParaRPr/>
          </a:p>
        </p:txBody>
      </p:sp>
      <p:grpSp>
        <p:nvGrpSpPr>
          <p:cNvPr id="204" name="Google Shape;204;p5"/>
          <p:cNvGrpSpPr/>
          <p:nvPr/>
        </p:nvGrpSpPr>
        <p:grpSpPr>
          <a:xfrm>
            <a:off x="7583993" y="1879215"/>
            <a:ext cx="3690000" cy="4010041"/>
            <a:chOff x="0" y="16408"/>
            <a:chExt cx="3690000" cy="4010041"/>
          </a:xfrm>
        </p:grpSpPr>
        <p:sp>
          <p:nvSpPr>
            <p:cNvPr id="205" name="Google Shape;205;p5"/>
            <p:cNvSpPr/>
            <p:nvPr/>
          </p:nvSpPr>
          <p:spPr>
            <a:xfrm>
              <a:off x="0" y="710128"/>
              <a:ext cx="3690000" cy="1184400"/>
            </a:xfrm>
            <a:prstGeom prst="rect">
              <a:avLst/>
            </a:prstGeom>
            <a:solidFill>
              <a:schemeClr val="lt1">
                <a:alpha val="89803"/>
              </a:schemeClr>
            </a:solidFill>
            <a:ln w="22225" cap="rnd" cmpd="sng">
              <a:solidFill>
                <a:srgbClr val="7B90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542293" y="16408"/>
              <a:ext cx="2583000" cy="1387440"/>
            </a:xfrm>
            <a:prstGeom prst="rect">
              <a:avLst/>
            </a:prstGeom>
            <a:solidFill>
              <a:schemeClr val="accent1"/>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txBox="1"/>
            <p:nvPr/>
          </p:nvSpPr>
          <p:spPr>
            <a:xfrm>
              <a:off x="542293" y="16408"/>
              <a:ext cx="2583000" cy="1387440"/>
            </a:xfrm>
            <a:prstGeom prst="rect">
              <a:avLst/>
            </a:prstGeom>
            <a:noFill/>
            <a:ln>
              <a:noFill/>
            </a:ln>
          </p:spPr>
          <p:txBody>
            <a:bodyPr spcFirstLastPara="1" wrap="square" lIns="97625" tIns="0" rIns="97625" bIns="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1">
                  <a:solidFill>
                    <a:schemeClr val="lt1"/>
                  </a:solidFill>
                  <a:latin typeface="Times New Roman"/>
                  <a:ea typeface="Times New Roman"/>
                  <a:cs typeface="Times New Roman"/>
                  <a:sym typeface="Times New Roman"/>
                </a:rPr>
                <a:t>BEFORE:</a:t>
              </a:r>
              <a:r>
                <a:rPr lang="en-US" sz="1400">
                  <a:solidFill>
                    <a:schemeClr val="lt1"/>
                  </a:solidFill>
                  <a:latin typeface="Times New Roman"/>
                  <a:ea typeface="Times New Roman"/>
                  <a:cs typeface="Times New Roman"/>
                  <a:sym typeface="Times New Roman"/>
                </a:rPr>
                <a:t> Design, Testing, Packaging, Assembly and Manufacturing were in-house.</a:t>
              </a:r>
              <a:endParaRPr sz="1400">
                <a:solidFill>
                  <a:schemeClr val="lt1"/>
                </a:solidFill>
                <a:latin typeface="Times New Roman"/>
                <a:ea typeface="Times New Roman"/>
                <a:cs typeface="Times New Roman"/>
                <a:sym typeface="Times New Roman"/>
              </a:endParaRPr>
            </a:p>
          </p:txBody>
        </p:sp>
        <p:sp>
          <p:nvSpPr>
            <p:cNvPr id="208" name="Google Shape;208;p5"/>
            <p:cNvSpPr/>
            <p:nvPr/>
          </p:nvSpPr>
          <p:spPr>
            <a:xfrm>
              <a:off x="0" y="2842049"/>
              <a:ext cx="3690000" cy="1184400"/>
            </a:xfrm>
            <a:prstGeom prst="rect">
              <a:avLst/>
            </a:prstGeom>
            <a:solidFill>
              <a:schemeClr val="lt1">
                <a:alpha val="89803"/>
              </a:schemeClr>
            </a:solidFill>
            <a:ln w="22225" cap="rnd" cmpd="sng">
              <a:solidFill>
                <a:srgbClr val="7B90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542293" y="2148329"/>
              <a:ext cx="2583000" cy="1387440"/>
            </a:xfrm>
            <a:prstGeom prst="rect">
              <a:avLst/>
            </a:prstGeom>
            <a:solidFill>
              <a:schemeClr val="accent1"/>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txBox="1"/>
            <p:nvPr/>
          </p:nvSpPr>
          <p:spPr>
            <a:xfrm>
              <a:off x="542293" y="2148329"/>
              <a:ext cx="2583000" cy="1387440"/>
            </a:xfrm>
            <a:prstGeom prst="rect">
              <a:avLst/>
            </a:prstGeom>
            <a:noFill/>
            <a:ln>
              <a:noFill/>
            </a:ln>
          </p:spPr>
          <p:txBody>
            <a:bodyPr spcFirstLastPara="1" wrap="square" lIns="97625" tIns="0" rIns="97625" bIns="0" anchor="ctr" anchorCtr="0">
              <a:noAutofit/>
            </a:bodyPr>
            <a:lstStyle/>
            <a:p>
              <a:pPr marL="0" marR="0" lvl="0" indent="0" algn="ctr" rtl="0">
                <a:lnSpc>
                  <a:spcPct val="90000"/>
                </a:lnSpc>
                <a:spcBef>
                  <a:spcPts val="0"/>
                </a:spcBef>
                <a:spcAft>
                  <a:spcPts val="0"/>
                </a:spcAft>
                <a:buClr>
                  <a:schemeClr val="lt1"/>
                </a:buClr>
                <a:buSzPts val="1600"/>
                <a:buFont typeface="Times New Roman"/>
                <a:buNone/>
              </a:pPr>
              <a:r>
                <a:rPr lang="en-US" sz="1600" b="1">
                  <a:solidFill>
                    <a:schemeClr val="lt1"/>
                  </a:solidFill>
                  <a:latin typeface="Times New Roman"/>
                  <a:ea typeface="Times New Roman"/>
                  <a:cs typeface="Times New Roman"/>
                  <a:sym typeface="Times New Roman"/>
                </a:rPr>
                <a:t>AFTER:</a:t>
              </a:r>
              <a:r>
                <a:rPr lang="en-US" sz="1600">
                  <a:solidFill>
                    <a:schemeClr val="lt1"/>
                  </a:solidFill>
                  <a:latin typeface="Times New Roman"/>
                  <a:ea typeface="Times New Roman"/>
                  <a:cs typeface="Times New Roman"/>
                  <a:sym typeface="Times New Roman"/>
                </a:rPr>
                <a:t> Design, Testing, Packaging, Assembly and Manufacturing were outsourced/off-shore.</a:t>
              </a:r>
              <a:endParaRPr sz="1600">
                <a:solidFill>
                  <a:schemeClr val="lt1"/>
                </a:solidFill>
                <a:latin typeface="Gill Sans"/>
                <a:ea typeface="Gill Sans"/>
                <a:cs typeface="Gill Sans"/>
                <a:sym typeface="Gill Sans"/>
              </a:endParaRPr>
            </a:p>
          </p:txBody>
        </p:sp>
      </p:grpSp>
      <p:sp>
        <p:nvSpPr>
          <p:cNvPr id="211" name="Google Shape;211;p5"/>
          <p:cNvSpPr txBox="1">
            <a:spLocks noGrp="1"/>
          </p:cNvSpPr>
          <p:nvPr>
            <p:ph type="ftr" idx="11"/>
          </p:nvPr>
        </p:nvSpPr>
        <p:spPr>
          <a:xfrm>
            <a:off x="366407" y="6423914"/>
            <a:ext cx="69172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INTRODUCTION TO HARDWARE SECURITY </a:t>
            </a:r>
            <a:endParaRPr/>
          </a:p>
        </p:txBody>
      </p:sp>
      <p:sp>
        <p:nvSpPr>
          <p:cNvPr id="212" name="Google Shape;212;p5"/>
          <p:cNvSpPr txBox="1">
            <a:spLocks noGrp="1"/>
          </p:cNvSpPr>
          <p:nvPr>
            <p:ph type="sldNum" idx="12"/>
          </p:nvPr>
        </p:nvSpPr>
        <p:spPr>
          <a:xfrm>
            <a:off x="10795363"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213" name="Google Shape;213;p5" descr="A picture containing text, diagram, screenshot, font&#10;&#10;Description automatically generated"/>
          <p:cNvPicPr preferRelativeResize="0"/>
          <p:nvPr/>
        </p:nvPicPr>
        <p:blipFill rotWithShape="1">
          <a:blip r:embed="rId3">
            <a:alphaModFix/>
          </a:blip>
          <a:srcRect/>
          <a:stretch/>
        </p:blipFill>
        <p:spPr>
          <a:xfrm>
            <a:off x="366407" y="1371600"/>
            <a:ext cx="6138666" cy="4727630"/>
          </a:xfrm>
          <a:prstGeom prst="rect">
            <a:avLst/>
          </a:prstGeom>
          <a:noFill/>
          <a:ln>
            <a:noFill/>
          </a:ln>
        </p:spPr>
      </p:pic>
      <p:sp>
        <p:nvSpPr>
          <p:cNvPr id="214" name="Google Shape;214;p5"/>
          <p:cNvSpPr txBox="1"/>
          <p:nvPr/>
        </p:nvSpPr>
        <p:spPr>
          <a:xfrm>
            <a:off x="3557740" y="6491060"/>
            <a:ext cx="7716253"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a:solidFill>
                  <a:schemeClr val="dk1"/>
                </a:solidFill>
                <a:latin typeface="Times New Roman"/>
                <a:ea typeface="Times New Roman"/>
                <a:cs typeface="Times New Roman"/>
                <a:sym typeface="Times New Roman"/>
              </a:rPr>
              <a:t>Image Source: </a:t>
            </a:r>
            <a:r>
              <a:rPr lang="en-US" sz="900"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Introducing Semiconductors Blog</a:t>
            </a:r>
            <a:endParaRPr sz="9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9"/>
        <p:cNvGrpSpPr/>
        <p:nvPr/>
      </p:nvGrpSpPr>
      <p:grpSpPr>
        <a:xfrm>
          <a:off x="0" y="0"/>
          <a:ext cx="0" cy="0"/>
          <a:chOff x="0" y="0"/>
          <a:chExt cx="0" cy="0"/>
        </a:xfrm>
      </p:grpSpPr>
      <p:sp>
        <p:nvSpPr>
          <p:cNvPr id="220" name="Google Shape;220;p6"/>
          <p:cNvSpPr txBox="1">
            <a:spLocks noGrp="1"/>
          </p:cNvSpPr>
          <p:nvPr>
            <p:ph type="title"/>
          </p:nvPr>
        </p:nvSpPr>
        <p:spPr>
          <a:xfrm>
            <a:off x="2077402" y="512545"/>
            <a:ext cx="8037196" cy="851034"/>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A25329"/>
              </a:buClr>
              <a:buSzPts val="2800"/>
              <a:buFont typeface="Gill Sans"/>
              <a:buNone/>
            </a:pPr>
            <a:r>
              <a:rPr lang="en-US"/>
              <a:t>WHY DO WE NEED HARDWARE SECURITY?</a:t>
            </a:r>
            <a:br>
              <a:rPr lang="en-US"/>
            </a:br>
            <a:r>
              <a:rPr lang="en-US" sz="1600" b="1" i="1">
                <a:solidFill>
                  <a:schemeClr val="dk1"/>
                </a:solidFill>
              </a:rPr>
              <a:t>MOTIVATION: HARDWARE TROJANS &amp; OTHER THREATS</a:t>
            </a:r>
            <a:endParaRPr b="1" i="1">
              <a:solidFill>
                <a:schemeClr val="dk1"/>
              </a:solidFill>
            </a:endParaRPr>
          </a:p>
        </p:txBody>
      </p:sp>
      <p:sp>
        <p:nvSpPr>
          <p:cNvPr id="221" name="Google Shape;221;p6"/>
          <p:cNvSpPr txBox="1">
            <a:spLocks noGrp="1"/>
          </p:cNvSpPr>
          <p:nvPr>
            <p:ph type="ftr" idx="11"/>
          </p:nvPr>
        </p:nvSpPr>
        <p:spPr>
          <a:xfrm>
            <a:off x="355101" y="6423914"/>
            <a:ext cx="681826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INTRODUCTION TO HARDWARE SECURITY </a:t>
            </a:r>
            <a:endParaRPr/>
          </a:p>
        </p:txBody>
      </p:sp>
      <p:sp>
        <p:nvSpPr>
          <p:cNvPr id="222" name="Google Shape;222;p6"/>
          <p:cNvSpPr txBox="1">
            <a:spLocks noGrp="1"/>
          </p:cNvSpPr>
          <p:nvPr>
            <p:ph type="sldNum" idx="12"/>
          </p:nvPr>
        </p:nvSpPr>
        <p:spPr>
          <a:xfrm>
            <a:off x="10795363"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23" name="Google Shape;223;p6"/>
          <p:cNvSpPr txBox="1"/>
          <p:nvPr/>
        </p:nvSpPr>
        <p:spPr>
          <a:xfrm>
            <a:off x="3557740" y="6491060"/>
            <a:ext cx="7716253"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a:solidFill>
                  <a:schemeClr val="dk1"/>
                </a:solidFill>
                <a:latin typeface="Times New Roman"/>
                <a:ea typeface="Times New Roman"/>
                <a:cs typeface="Times New Roman"/>
                <a:sym typeface="Times New Roman"/>
              </a:rPr>
              <a:t>Image Source: </a:t>
            </a:r>
            <a:r>
              <a:rPr lang="en-US" sz="90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Hardware Trojans Book Chapter</a:t>
            </a:r>
            <a:endParaRPr sz="900" b="1" i="0">
              <a:solidFill>
                <a:srgbClr val="454545"/>
              </a:solidFill>
              <a:latin typeface="Montserrat"/>
              <a:ea typeface="Montserrat"/>
              <a:cs typeface="Montserrat"/>
              <a:sym typeface="Montserrat"/>
            </a:endParaRPr>
          </a:p>
        </p:txBody>
      </p:sp>
      <p:pic>
        <p:nvPicPr>
          <p:cNvPr id="224" name="Google Shape;224;p6"/>
          <p:cNvPicPr preferRelativeResize="0"/>
          <p:nvPr/>
        </p:nvPicPr>
        <p:blipFill rotWithShape="1">
          <a:blip r:embed="rId4">
            <a:alphaModFix/>
          </a:blip>
          <a:srcRect/>
          <a:stretch/>
        </p:blipFill>
        <p:spPr>
          <a:xfrm>
            <a:off x="472900" y="1683045"/>
            <a:ext cx="6818262" cy="3957130"/>
          </a:xfrm>
          <a:prstGeom prst="rect">
            <a:avLst/>
          </a:prstGeom>
          <a:noFill/>
          <a:ln>
            <a:noFill/>
          </a:ln>
        </p:spPr>
      </p:pic>
      <p:sp>
        <p:nvSpPr>
          <p:cNvPr id="225" name="Google Shape;225;p6"/>
          <p:cNvSpPr txBox="1"/>
          <p:nvPr/>
        </p:nvSpPr>
        <p:spPr>
          <a:xfrm>
            <a:off x="7593737" y="1790362"/>
            <a:ext cx="4125363" cy="455509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a:solidFill>
                  <a:schemeClr val="dk1"/>
                </a:solidFill>
                <a:latin typeface="Times New Roman"/>
                <a:ea typeface="Times New Roman"/>
                <a:cs typeface="Times New Roman"/>
                <a:sym typeface="Times New Roman"/>
              </a:rPr>
              <a:t>A Hardware Trojan (HT)</a:t>
            </a:r>
            <a:r>
              <a:rPr lang="en-US" sz="2000" b="0" i="0">
                <a:solidFill>
                  <a:schemeClr val="dk1"/>
                </a:solidFill>
                <a:latin typeface="Times New Roman"/>
                <a:ea typeface="Times New Roman"/>
                <a:cs typeface="Times New Roman"/>
                <a:sym typeface="Times New Roman"/>
              </a:rPr>
              <a:t> is a malicious modification of the hardware circuitry that can be activated to cause unexpected behavior in electronic devices or systems. They are often embedded at the hardware level, making them difficult to detect and prevent. They can be introduced at any stage of the IC design or manufacturing process. </a:t>
            </a:r>
            <a:r>
              <a:rPr lang="en-US" sz="1800" b="1">
                <a:solidFill>
                  <a:schemeClr val="dk1"/>
                </a:solidFill>
                <a:latin typeface="Times New Roman"/>
                <a:ea typeface="Times New Roman"/>
                <a:cs typeface="Times New Roman"/>
                <a:sym typeface="Times New Roman"/>
              </a:rPr>
              <a:t>Other threats include Physical Attacks, Side Channel Attacks, Counterfeiting and IP Theft, Supply Chain Attacks, Reverse Engineering, Design and Manufacturing Flaws.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7"/>
          <p:cNvSpPr txBox="1">
            <a:spLocks noGrp="1"/>
          </p:cNvSpPr>
          <p:nvPr>
            <p:ph type="title"/>
          </p:nvPr>
        </p:nvSpPr>
        <p:spPr>
          <a:xfrm>
            <a:off x="7955459" y="495298"/>
            <a:ext cx="3392382" cy="86828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A25329"/>
              </a:buClr>
              <a:buSzPts val="2800"/>
              <a:buFont typeface="Gill Sans"/>
              <a:buNone/>
            </a:pPr>
            <a:r>
              <a:rPr lang="en-US"/>
              <a:t>C-I-A TRIAD</a:t>
            </a:r>
            <a:endParaRPr/>
          </a:p>
        </p:txBody>
      </p:sp>
      <p:sp>
        <p:nvSpPr>
          <p:cNvPr id="232" name="Google Shape;232;p7"/>
          <p:cNvSpPr txBox="1">
            <a:spLocks noGrp="1"/>
          </p:cNvSpPr>
          <p:nvPr>
            <p:ph type="body" idx="1"/>
          </p:nvPr>
        </p:nvSpPr>
        <p:spPr>
          <a:xfrm>
            <a:off x="6633412" y="1524000"/>
            <a:ext cx="4915096" cy="4574694"/>
          </a:xfrm>
          <a:prstGeom prst="rect">
            <a:avLst/>
          </a:prstGeom>
          <a:noFill/>
          <a:ln>
            <a:noFill/>
          </a:ln>
        </p:spPr>
        <p:txBody>
          <a:bodyPr spcFirstLastPara="1" wrap="square" lIns="91425" tIns="45700" rIns="91425" bIns="45700" anchor="ctr" anchorCtr="0">
            <a:normAutofit fontScale="92500"/>
          </a:bodyPr>
          <a:lstStyle/>
          <a:p>
            <a:pPr marL="216000" lvl="0" indent="-216000" algn="just" rtl="0">
              <a:lnSpc>
                <a:spcPct val="90000"/>
              </a:lnSpc>
              <a:spcBef>
                <a:spcPts val="0"/>
              </a:spcBef>
              <a:spcAft>
                <a:spcPts val="0"/>
              </a:spcAft>
              <a:buSzPct val="92000"/>
              <a:buFont typeface="Noto Sans Symbols"/>
              <a:buChar char="▪"/>
            </a:pPr>
            <a:r>
              <a:rPr lang="en-US" b="1">
                <a:solidFill>
                  <a:schemeClr val="dk1"/>
                </a:solidFill>
                <a:latin typeface="Times New Roman"/>
                <a:ea typeface="Times New Roman"/>
                <a:cs typeface="Times New Roman"/>
                <a:sym typeface="Times New Roman"/>
              </a:rPr>
              <a:t>Confidentiality: </a:t>
            </a:r>
            <a:r>
              <a:rPr lang="en-US">
                <a:solidFill>
                  <a:schemeClr val="dk1"/>
                </a:solidFill>
                <a:latin typeface="Times New Roman"/>
                <a:ea typeface="Times New Roman"/>
                <a:cs typeface="Times New Roman"/>
                <a:sym typeface="Times New Roman"/>
              </a:rPr>
              <a:t>This principle is about ensuring that the information in the hardware system is accessible only to those authorized to access it. This means that measures should be in place to protect sensitive data from unauthorized access, whether it's stored on the device, in transit between devices, or in use. </a:t>
            </a:r>
            <a:endParaRPr/>
          </a:p>
          <a:p>
            <a:pPr marL="216000" lvl="0" indent="-216000" algn="just" rtl="0">
              <a:lnSpc>
                <a:spcPct val="90000"/>
              </a:lnSpc>
              <a:spcBef>
                <a:spcPts val="896"/>
              </a:spcBef>
              <a:spcAft>
                <a:spcPts val="0"/>
              </a:spcAft>
              <a:buSzPct val="92000"/>
              <a:buFont typeface="Noto Sans Symbols"/>
              <a:buChar char="▪"/>
            </a:pPr>
            <a:r>
              <a:rPr lang="en-US" b="1">
                <a:solidFill>
                  <a:schemeClr val="dk1"/>
                </a:solidFill>
                <a:latin typeface="Times New Roman"/>
                <a:ea typeface="Times New Roman"/>
                <a:cs typeface="Times New Roman"/>
                <a:sym typeface="Times New Roman"/>
              </a:rPr>
              <a:t>Integrity: </a:t>
            </a:r>
            <a:r>
              <a:rPr lang="en-US">
                <a:solidFill>
                  <a:schemeClr val="dk1"/>
                </a:solidFill>
                <a:latin typeface="Times New Roman"/>
                <a:ea typeface="Times New Roman"/>
                <a:cs typeface="Times New Roman"/>
                <a:sym typeface="Times New Roman"/>
              </a:rPr>
              <a:t>This principle refers to ensuring the accuracy and consistency of data over its entire lifecycle and is a measure of the reliability and trustworthiness of the data and system. In a hardware context, integrity means that the hardware should function as intended, without any unauthorized modifications. The hardware should also be able to detect and report any changes.</a:t>
            </a:r>
            <a:endParaRPr/>
          </a:p>
          <a:p>
            <a:pPr marL="216000" lvl="0" indent="-216000" algn="just" rtl="0">
              <a:lnSpc>
                <a:spcPct val="90000"/>
              </a:lnSpc>
              <a:spcBef>
                <a:spcPts val="896"/>
              </a:spcBef>
              <a:spcAft>
                <a:spcPts val="0"/>
              </a:spcAft>
              <a:buSzPct val="92000"/>
              <a:buFont typeface="Noto Sans Symbols"/>
              <a:buChar char="▪"/>
            </a:pPr>
            <a:r>
              <a:rPr lang="en-US" b="1" i="0">
                <a:solidFill>
                  <a:schemeClr val="dk1"/>
                </a:solidFill>
                <a:latin typeface="Times New Roman"/>
                <a:ea typeface="Times New Roman"/>
                <a:cs typeface="Times New Roman"/>
                <a:sym typeface="Times New Roman"/>
              </a:rPr>
              <a:t>Availability</a:t>
            </a:r>
            <a:r>
              <a:rPr lang="en-US" b="0" i="0">
                <a:solidFill>
                  <a:schemeClr val="dk1"/>
                </a:solidFill>
                <a:latin typeface="Times New Roman"/>
                <a:ea typeface="Times New Roman"/>
                <a:cs typeface="Times New Roman"/>
                <a:sym typeface="Times New Roman"/>
              </a:rPr>
              <a:t>: This principle is about ensuring that information and systems are accessible to authorized users when they need them. This means that the hardware systems should be operational, reliable, and performant. It also means ensuring that any hardware failures, whether due to errors, attacks, or environmental factors, can be quickly detected and rectified.</a:t>
            </a:r>
            <a:endParaRPr>
              <a:solidFill>
                <a:schemeClr val="dk1"/>
              </a:solidFill>
              <a:latin typeface="Times New Roman"/>
              <a:ea typeface="Times New Roman"/>
              <a:cs typeface="Times New Roman"/>
              <a:sym typeface="Times New Roman"/>
            </a:endParaRPr>
          </a:p>
          <a:p>
            <a:pPr marL="216000" lvl="0" indent="-129538" algn="l" rtl="0">
              <a:lnSpc>
                <a:spcPct val="90000"/>
              </a:lnSpc>
              <a:spcBef>
                <a:spcPts val="896"/>
              </a:spcBef>
              <a:spcAft>
                <a:spcPts val="0"/>
              </a:spcAft>
              <a:buSzPct val="92000"/>
              <a:buFont typeface="Noto Sans Symbols"/>
              <a:buNone/>
            </a:pPr>
            <a:endParaRPr/>
          </a:p>
        </p:txBody>
      </p:sp>
      <p:sp>
        <p:nvSpPr>
          <p:cNvPr id="233" name="Google Shape;233;p7"/>
          <p:cNvSpPr txBox="1">
            <a:spLocks noGrp="1"/>
          </p:cNvSpPr>
          <p:nvPr>
            <p:ph type="ftr" idx="11"/>
          </p:nvPr>
        </p:nvSpPr>
        <p:spPr>
          <a:xfrm>
            <a:off x="424391" y="6446838"/>
            <a:ext cx="681826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INTRODUCTION TO HARDWARE SECURITY</a:t>
            </a:r>
            <a:endParaRPr/>
          </a:p>
        </p:txBody>
      </p:sp>
      <p:sp>
        <p:nvSpPr>
          <p:cNvPr id="234" name="Google Shape;234;p7"/>
          <p:cNvSpPr txBox="1">
            <a:spLocks noGrp="1"/>
          </p:cNvSpPr>
          <p:nvPr>
            <p:ph type="sldNum" idx="12"/>
          </p:nvPr>
        </p:nvSpPr>
        <p:spPr>
          <a:xfrm>
            <a:off x="10930596" y="6446838"/>
            <a:ext cx="61791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235" name="Google Shape;235;p7" descr="CIA Triad - GeeksforGeeks"/>
          <p:cNvPicPr preferRelativeResize="0"/>
          <p:nvPr/>
        </p:nvPicPr>
        <p:blipFill rotWithShape="1">
          <a:blip r:embed="rId3">
            <a:alphaModFix/>
          </a:blip>
          <a:srcRect/>
          <a:stretch/>
        </p:blipFill>
        <p:spPr>
          <a:xfrm>
            <a:off x="433971" y="1425679"/>
            <a:ext cx="6124283" cy="4452525"/>
          </a:xfrm>
          <a:prstGeom prst="rect">
            <a:avLst/>
          </a:prstGeom>
          <a:noFill/>
          <a:ln>
            <a:noFill/>
          </a:ln>
        </p:spPr>
      </p:pic>
      <p:sp>
        <p:nvSpPr>
          <p:cNvPr id="236" name="Google Shape;236;p7"/>
          <p:cNvSpPr txBox="1"/>
          <p:nvPr/>
        </p:nvSpPr>
        <p:spPr>
          <a:xfrm>
            <a:off x="3631588" y="6513984"/>
            <a:ext cx="7716253"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a:solidFill>
                  <a:schemeClr val="dk1"/>
                </a:solidFill>
                <a:latin typeface="Times New Roman"/>
                <a:ea typeface="Times New Roman"/>
                <a:cs typeface="Times New Roman"/>
                <a:sym typeface="Times New Roman"/>
              </a:rPr>
              <a:t>Image Source: </a:t>
            </a:r>
            <a:r>
              <a:rPr lang="en-US" sz="900"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C-I-A Article</a:t>
            </a:r>
            <a:endParaRPr sz="900" b="1" i="0">
              <a:solidFill>
                <a:srgbClr val="454545"/>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8"/>
          <p:cNvSpPr txBox="1">
            <a:spLocks noGrp="1"/>
          </p:cNvSpPr>
          <p:nvPr>
            <p:ph type="sldNum" idx="12"/>
          </p:nvPr>
        </p:nvSpPr>
        <p:spPr>
          <a:xfrm>
            <a:off x="10795363"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42" name="Google Shape;242;p8"/>
          <p:cNvSpPr txBox="1">
            <a:spLocks noGrp="1"/>
          </p:cNvSpPr>
          <p:nvPr>
            <p:ph type="ftr" idx="11"/>
          </p:nvPr>
        </p:nvSpPr>
        <p:spPr>
          <a:xfrm>
            <a:off x="355101" y="6423914"/>
            <a:ext cx="681826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INTRODUCTION TO HARDWARE SECURITY</a:t>
            </a:r>
            <a:endParaRPr/>
          </a:p>
        </p:txBody>
      </p:sp>
      <p:sp>
        <p:nvSpPr>
          <p:cNvPr id="243" name="Google Shape;243;p8"/>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PREREQUISITE FUNDAMENTALS:  APPLIED CRYPTOGRAPHY </a:t>
            </a:r>
            <a:endParaRPr/>
          </a:p>
        </p:txBody>
      </p:sp>
      <p:sp>
        <p:nvSpPr>
          <p:cNvPr id="244" name="Google Shape;244;p8"/>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p>
            <a:pPr marL="306000" lvl="0" indent="-306000" algn="just" rtl="0">
              <a:spcBef>
                <a:spcPts val="0"/>
              </a:spcBef>
              <a:spcAft>
                <a:spcPts val="0"/>
              </a:spcAft>
              <a:buSzPts val="1656"/>
              <a:buChar char="◼"/>
            </a:pPr>
            <a:r>
              <a:rPr lang="en-US" b="1">
                <a:solidFill>
                  <a:schemeClr val="dk1"/>
                </a:solidFill>
                <a:latin typeface="Times New Roman"/>
                <a:ea typeface="Times New Roman"/>
                <a:cs typeface="Times New Roman"/>
                <a:sym typeface="Times New Roman"/>
              </a:rPr>
              <a:t>Applied cryptography </a:t>
            </a:r>
            <a:r>
              <a:rPr lang="en-US">
                <a:solidFill>
                  <a:schemeClr val="dk1"/>
                </a:solidFill>
                <a:latin typeface="Times New Roman"/>
                <a:ea typeface="Times New Roman"/>
                <a:cs typeface="Times New Roman"/>
                <a:sym typeface="Times New Roman"/>
              </a:rPr>
              <a:t>is the practice of using cryptographic principles and techniques to secure communication and information systems in the real world. It involves the application of mathematical algorithms and protocols to encrypt and decrypt data, ensuring that information remains confidential, unaltered, and authentic during storage and transmission. Applied cryptography also includes the generation and management of cryptographic keys, the design and implementation of cryptographic systems, and the integration of these systems into broader security architectures. It plays a crucial role in numerous areas including internet security, digital currencies, secure communications, and data privacy. The ultimate goal of applied cryptography is to provide secure and reliable systems that are resilient against various types of attacks, while remaining efficient and usable.</a:t>
            </a:r>
            <a:endParaRPr/>
          </a:p>
          <a:p>
            <a:pPr marL="306000" lvl="0" indent="-200844" algn="l" rtl="0">
              <a:spcBef>
                <a:spcPts val="960"/>
              </a:spcBef>
              <a:spcAft>
                <a:spcPts val="0"/>
              </a:spcAft>
              <a:buSzPts val="1656"/>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9"/>
          <p:cNvSpPr txBox="1">
            <a:spLocks noGrp="1"/>
          </p:cNvSpPr>
          <p:nvPr>
            <p:ph type="sldNum" idx="12"/>
          </p:nvPr>
        </p:nvSpPr>
        <p:spPr>
          <a:xfrm>
            <a:off x="10795363"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50" name="Google Shape;250;p9"/>
          <p:cNvSpPr txBox="1">
            <a:spLocks noGrp="1"/>
          </p:cNvSpPr>
          <p:nvPr>
            <p:ph type="ftr" idx="11"/>
          </p:nvPr>
        </p:nvSpPr>
        <p:spPr>
          <a:xfrm>
            <a:off x="355101" y="6423914"/>
            <a:ext cx="681826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INTRODUCTION TO HARDWARE SECURITY </a:t>
            </a:r>
            <a:endParaRPr/>
          </a:p>
        </p:txBody>
      </p:sp>
      <p:sp>
        <p:nvSpPr>
          <p:cNvPr id="251" name="Google Shape;251;p9"/>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PREREQUISITE FUNDAMENTALS:  APPLIED CRYPTOGRAPHY</a:t>
            </a:r>
            <a:endParaRPr/>
          </a:p>
        </p:txBody>
      </p:sp>
      <p:sp>
        <p:nvSpPr>
          <p:cNvPr id="252" name="Google Shape;252;p9"/>
          <p:cNvSpPr txBox="1">
            <a:spLocks noGrp="1"/>
          </p:cNvSpPr>
          <p:nvPr>
            <p:ph type="body" idx="1"/>
          </p:nvPr>
        </p:nvSpPr>
        <p:spPr>
          <a:xfrm>
            <a:off x="355101" y="1815371"/>
            <a:ext cx="11410282" cy="4608543"/>
          </a:xfrm>
          <a:prstGeom prst="rect">
            <a:avLst/>
          </a:prstGeom>
          <a:noFill/>
          <a:ln>
            <a:noFill/>
          </a:ln>
        </p:spPr>
        <p:txBody>
          <a:bodyPr spcFirstLastPara="1" wrap="square" lIns="91425" tIns="45700" rIns="91425" bIns="45700" anchor="ctr" anchorCtr="0">
            <a:noAutofit/>
          </a:bodyPr>
          <a:lstStyle/>
          <a:p>
            <a:pPr marL="306000" lvl="0" indent="-306000" algn="just" rtl="0">
              <a:spcBef>
                <a:spcPts val="0"/>
              </a:spcBef>
              <a:spcAft>
                <a:spcPts val="0"/>
              </a:spcAft>
              <a:buSzPts val="1472"/>
              <a:buChar char="◼"/>
            </a:pPr>
            <a:r>
              <a:rPr lang="en-US" sz="1600" b="1">
                <a:solidFill>
                  <a:schemeClr val="dk1"/>
                </a:solidFill>
                <a:latin typeface="Times New Roman"/>
                <a:ea typeface="Times New Roman"/>
                <a:cs typeface="Times New Roman"/>
                <a:sym typeface="Times New Roman"/>
              </a:rPr>
              <a:t>DES (Data Encryption Standard): </a:t>
            </a:r>
            <a:r>
              <a:rPr lang="en-US" sz="1600">
                <a:solidFill>
                  <a:schemeClr val="dk1"/>
                </a:solidFill>
                <a:latin typeface="Times New Roman"/>
                <a:ea typeface="Times New Roman"/>
                <a:cs typeface="Times New Roman"/>
                <a:sym typeface="Times New Roman"/>
              </a:rPr>
              <a:t>DES is a symmetric-key block cipher developed in the 1970s by IBM and adopted by the U.S. government. It operates on 64-bit blocks of data, using a 56-bit key (originally 64-bit, but 8 bits are used for parity checks). DES employs the Feistel structure where the block of plaintext to be encrypted is divided into two halves, with several rounds of processing applied. However, the advent of more powerful computing made it possible to break DES encryption via brute-force attacks, leading to the development of Triple-DES (3DES), which applies the DES algorithm three times to each data block. Nonetheless, DES and 3DES are now considered to be outdated due to their relatively short key lengths.</a:t>
            </a:r>
            <a:endParaRPr/>
          </a:p>
          <a:p>
            <a:pPr marL="306000" lvl="0" indent="-306000" algn="just" rtl="0">
              <a:spcBef>
                <a:spcPts val="920"/>
              </a:spcBef>
              <a:spcAft>
                <a:spcPts val="0"/>
              </a:spcAft>
              <a:buSzPts val="1472"/>
              <a:buChar char="◼"/>
            </a:pPr>
            <a:r>
              <a:rPr lang="en-US" sz="1600" b="1">
                <a:solidFill>
                  <a:schemeClr val="dk1"/>
                </a:solidFill>
                <a:latin typeface="Times New Roman"/>
                <a:ea typeface="Times New Roman"/>
                <a:cs typeface="Times New Roman"/>
                <a:sym typeface="Times New Roman"/>
              </a:rPr>
              <a:t>AES (Advanced Encryption Standard): </a:t>
            </a:r>
            <a:r>
              <a:rPr lang="en-US" sz="1600">
                <a:solidFill>
                  <a:schemeClr val="dk1"/>
                </a:solidFill>
                <a:latin typeface="Times New Roman"/>
                <a:ea typeface="Times New Roman"/>
                <a:cs typeface="Times New Roman"/>
                <a:sym typeface="Times New Roman"/>
              </a:rPr>
              <a:t>To address the weaknesses of DES, the U.S. National Institute of Standards and Technology (NIST) initiated a process to develop a new encryption standard. The result was the Advanced Encryption Standard, adopted in 2001. AES is also a symmetric-key block cipher, but it supports larger block sizes (128 bits) and key sizes (128, 192, or 256 bits). AES operates through several rounds of substitutions, permutations, and mixing to transform the plaintext into ciphertext, with the number of rounds dependent on the key length. Today, AES is widely used globally and is considered to be very secure against all known practical attacks when used properly.</a:t>
            </a:r>
            <a:endParaRPr/>
          </a:p>
          <a:p>
            <a:pPr marL="306000" lvl="0" indent="-306000" algn="just" rtl="0">
              <a:spcBef>
                <a:spcPts val="920"/>
              </a:spcBef>
              <a:spcAft>
                <a:spcPts val="0"/>
              </a:spcAft>
              <a:buSzPts val="1472"/>
              <a:buChar char="◼"/>
            </a:pPr>
            <a:r>
              <a:rPr lang="en-US" sz="1600">
                <a:solidFill>
                  <a:schemeClr val="dk1"/>
                </a:solidFill>
                <a:latin typeface="Times New Roman"/>
                <a:ea typeface="Times New Roman"/>
                <a:cs typeface="Times New Roman"/>
                <a:sym typeface="Times New Roman"/>
              </a:rPr>
              <a:t>In terms of hardware security, both DES and AES can be implemented in hardware devices such as secure microcontrollers, encryption accelerators, or secure storage devices. Hardware implementations can offer benefits in terms of speed, power efficiency, and resistance against certain types of attacks compared to software implementations. However, they also have to be carefully designed and tested to ensure that they do not introduce new vulnerabilities, such as side-channel leakage.</a:t>
            </a:r>
            <a:endParaRPr/>
          </a:p>
        </p:txBody>
      </p:sp>
    </p:spTree>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242F41"/>
      </a:dk2>
      <a:lt2>
        <a:srgbClr val="E2E6E8"/>
      </a:lt2>
      <a:accent1>
        <a:srgbClr val="CE7242"/>
      </a:accent1>
      <a:accent2>
        <a:srgbClr val="BC303B"/>
      </a:accent2>
      <a:accent3>
        <a:srgbClr val="CE4287"/>
      </a:accent3>
      <a:accent4>
        <a:srgbClr val="BC30AF"/>
      </a:accent4>
      <a:accent5>
        <a:srgbClr val="A042CE"/>
      </a:accent5>
      <a:accent6>
        <a:srgbClr val="6444C2"/>
      </a:accent6>
      <a:hlink>
        <a:srgbClr val="3B8AB3"/>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1820</Words>
  <Application>Microsoft Office PowerPoint</Application>
  <PresentationFormat>Widescreen</PresentationFormat>
  <Paragraphs>116</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Noto Sans Symbols</vt:lpstr>
      <vt:lpstr>Gill Sans</vt:lpstr>
      <vt:lpstr>Montserrat</vt:lpstr>
      <vt:lpstr>Times New Roman</vt:lpstr>
      <vt:lpstr>DividendVTI</vt:lpstr>
      <vt:lpstr>INTRODUCTION TO HARDWARE SECURITY</vt:lpstr>
      <vt:lpstr>CONTENTS</vt:lpstr>
      <vt:lpstr>DIGITAL IC DESIGN FLOW</vt:lpstr>
      <vt:lpstr>DIGITAL IC DESIGN FLOW</vt:lpstr>
      <vt:lpstr>EFFECTS OF GLOBALIZATION</vt:lpstr>
      <vt:lpstr>WHY DO WE NEED HARDWARE SECURITY? MOTIVATION: HARDWARE TROJANS &amp; OTHER THREATS</vt:lpstr>
      <vt:lpstr>C-I-A TRIAD</vt:lpstr>
      <vt:lpstr>PREREQUISITE FUNDAMENTALS:  APPLIED CRYPTOGRAPHY </vt:lpstr>
      <vt:lpstr>PREREQUISITE FUNDAMENTALS:  APPLIED CRYPTOGRAPHY</vt:lpstr>
      <vt:lpstr>REAL LIFE EXAMPLES</vt:lpstr>
      <vt:lpstr>REFERENCES</vt:lpstr>
      <vt:lpstr>NOTES/ROADMAP/SUGGESTIONS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HARDWARE SECURITY</dc:title>
  <dc:creator>Aman Jeswani</dc:creator>
  <cp:lastModifiedBy>Aman Jeswani</cp:lastModifiedBy>
  <cp:revision>1</cp:revision>
  <dcterms:created xsi:type="dcterms:W3CDTF">2023-06-20T21:14:43Z</dcterms:created>
  <dcterms:modified xsi:type="dcterms:W3CDTF">2023-11-09T23:14:51Z</dcterms:modified>
</cp:coreProperties>
</file>