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87" r:id="rId5"/>
    <p:sldId id="285" r:id="rId6"/>
    <p:sldId id="274" r:id="rId7"/>
    <p:sldId id="273" r:id="rId8"/>
    <p:sldId id="288" r:id="rId9"/>
    <p:sldId id="290" r:id="rId10"/>
    <p:sldId id="295" r:id="rId11"/>
    <p:sldId id="291" r:id="rId12"/>
    <p:sldId id="292" r:id="rId13"/>
    <p:sldId id="293" r:id="rId14"/>
    <p:sldId id="294" r:id="rId15"/>
    <p:sldId id="267" r:id="rId16"/>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p:cViewPr varScale="1">
        <p:scale>
          <a:sx n="103" d="100"/>
          <a:sy n="103" d="100"/>
        </p:scale>
        <p:origin x="902"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ad Reyaz" userId="3b0349ec25f51d42" providerId="LiveId" clId="{AA447689-8B2A-4209-B669-C8C6ADEFB273}"/>
    <pc:docChg chg="undo custSel addSld delSld modSld sldOrd">
      <pc:chgData name="Asad Reyaz" userId="3b0349ec25f51d42" providerId="LiveId" clId="{AA447689-8B2A-4209-B669-C8C6ADEFB273}" dt="2025-06-11T17:15:54.824" v="209" actId="1076"/>
      <pc:docMkLst>
        <pc:docMk/>
      </pc:docMkLst>
      <pc:sldChg chg="del">
        <pc:chgData name="Asad Reyaz" userId="3b0349ec25f51d42" providerId="LiveId" clId="{AA447689-8B2A-4209-B669-C8C6ADEFB273}" dt="2025-06-11T17:14:50.921" v="202" actId="47"/>
        <pc:sldMkLst>
          <pc:docMk/>
          <pc:sldMk cId="0" sldId="264"/>
        </pc:sldMkLst>
      </pc:sldChg>
      <pc:sldChg chg="del">
        <pc:chgData name="Asad Reyaz" userId="3b0349ec25f51d42" providerId="LiveId" clId="{AA447689-8B2A-4209-B669-C8C6ADEFB273}" dt="2025-06-11T17:14:51.134" v="203" actId="47"/>
        <pc:sldMkLst>
          <pc:docMk/>
          <pc:sldMk cId="0" sldId="265"/>
        </pc:sldMkLst>
      </pc:sldChg>
      <pc:sldChg chg="del">
        <pc:chgData name="Asad Reyaz" userId="3b0349ec25f51d42" providerId="LiveId" clId="{AA447689-8B2A-4209-B669-C8C6ADEFB273}" dt="2025-06-11T17:14:51.341" v="204" actId="47"/>
        <pc:sldMkLst>
          <pc:docMk/>
          <pc:sldMk cId="0" sldId="267"/>
        </pc:sldMkLst>
      </pc:sldChg>
      <pc:sldChg chg="del">
        <pc:chgData name="Asad Reyaz" userId="3b0349ec25f51d42" providerId="LiveId" clId="{AA447689-8B2A-4209-B669-C8C6ADEFB273}" dt="2025-06-11T17:14:51.561" v="205" actId="47"/>
        <pc:sldMkLst>
          <pc:docMk/>
          <pc:sldMk cId="0" sldId="268"/>
        </pc:sldMkLst>
      </pc:sldChg>
      <pc:sldChg chg="del">
        <pc:chgData name="Asad Reyaz" userId="3b0349ec25f51d42" providerId="LiveId" clId="{AA447689-8B2A-4209-B669-C8C6ADEFB273}" dt="2025-06-11T16:47:57.104" v="48" actId="47"/>
        <pc:sldMkLst>
          <pc:docMk/>
          <pc:sldMk cId="4117050960" sldId="269"/>
        </pc:sldMkLst>
      </pc:sldChg>
      <pc:sldChg chg="del">
        <pc:chgData name="Asad Reyaz" userId="3b0349ec25f51d42" providerId="LiveId" clId="{AA447689-8B2A-4209-B669-C8C6ADEFB273}" dt="2025-06-11T17:14:41.491" v="191" actId="47"/>
        <pc:sldMkLst>
          <pc:docMk/>
          <pc:sldMk cId="61181441" sldId="271"/>
        </pc:sldMkLst>
      </pc:sldChg>
      <pc:sldChg chg="modSp del mod">
        <pc:chgData name="Asad Reyaz" userId="3b0349ec25f51d42" providerId="LiveId" clId="{AA447689-8B2A-4209-B669-C8C6ADEFB273}" dt="2025-06-11T17:14:43.721" v="192" actId="47"/>
        <pc:sldMkLst>
          <pc:docMk/>
          <pc:sldMk cId="4210523746" sldId="272"/>
        </pc:sldMkLst>
        <pc:graphicFrameChg chg="modGraphic">
          <ac:chgData name="Asad Reyaz" userId="3b0349ec25f51d42" providerId="LiveId" clId="{AA447689-8B2A-4209-B669-C8C6ADEFB273}" dt="2025-06-11T17:08:15.138" v="128" actId="2711"/>
          <ac:graphicFrameMkLst>
            <pc:docMk/>
            <pc:sldMk cId="4210523746" sldId="272"/>
            <ac:graphicFrameMk id="10" creationId="{04554D6E-CA73-5DF0-8660-A3D02FAB4CF1}"/>
          </ac:graphicFrameMkLst>
        </pc:graphicFrameChg>
      </pc:sldChg>
      <pc:sldChg chg="modSp add del mod">
        <pc:chgData name="Asad Reyaz" userId="3b0349ec25f51d42" providerId="LiveId" clId="{AA447689-8B2A-4209-B669-C8C6ADEFB273}" dt="2025-06-11T17:15:54.824" v="209" actId="1076"/>
        <pc:sldMkLst>
          <pc:docMk/>
          <pc:sldMk cId="1816596845" sldId="273"/>
        </pc:sldMkLst>
        <pc:picChg chg="mod">
          <ac:chgData name="Asad Reyaz" userId="3b0349ec25f51d42" providerId="LiveId" clId="{AA447689-8B2A-4209-B669-C8C6ADEFB273}" dt="2025-06-11T17:15:54.824" v="209" actId="1076"/>
          <ac:picMkLst>
            <pc:docMk/>
            <pc:sldMk cId="1816596845" sldId="273"/>
            <ac:picMk id="2" creationId="{8D6B2D8D-3E75-4093-CA76-F7A76D954C4C}"/>
          </ac:picMkLst>
        </pc:picChg>
      </pc:sldChg>
      <pc:sldChg chg="ord">
        <pc:chgData name="Asad Reyaz" userId="3b0349ec25f51d42" providerId="LiveId" clId="{AA447689-8B2A-4209-B669-C8C6ADEFB273}" dt="2025-06-11T17:14:24.796" v="190"/>
        <pc:sldMkLst>
          <pc:docMk/>
          <pc:sldMk cId="4096069658" sldId="274"/>
        </pc:sldMkLst>
      </pc:sldChg>
      <pc:sldChg chg="del">
        <pc:chgData name="Asad Reyaz" userId="3b0349ec25f51d42" providerId="LiveId" clId="{AA447689-8B2A-4209-B669-C8C6ADEFB273}" dt="2025-06-11T17:14:47.718" v="193" actId="47"/>
        <pc:sldMkLst>
          <pc:docMk/>
          <pc:sldMk cId="1043127777" sldId="275"/>
        </pc:sldMkLst>
      </pc:sldChg>
      <pc:sldChg chg="del">
        <pc:chgData name="Asad Reyaz" userId="3b0349ec25f51d42" providerId="LiveId" clId="{AA447689-8B2A-4209-B669-C8C6ADEFB273}" dt="2025-06-11T17:14:48.268" v="194" actId="47"/>
        <pc:sldMkLst>
          <pc:docMk/>
          <pc:sldMk cId="1406521058" sldId="276"/>
        </pc:sldMkLst>
      </pc:sldChg>
      <pc:sldChg chg="del">
        <pc:chgData name="Asad Reyaz" userId="3b0349ec25f51d42" providerId="LiveId" clId="{AA447689-8B2A-4209-B669-C8C6ADEFB273}" dt="2025-06-11T17:14:48.851" v="195" actId="47"/>
        <pc:sldMkLst>
          <pc:docMk/>
          <pc:sldMk cId="1747834223" sldId="277"/>
        </pc:sldMkLst>
      </pc:sldChg>
      <pc:sldChg chg="del">
        <pc:chgData name="Asad Reyaz" userId="3b0349ec25f51d42" providerId="LiveId" clId="{AA447689-8B2A-4209-B669-C8C6ADEFB273}" dt="2025-06-11T17:14:49.239" v="196" actId="47"/>
        <pc:sldMkLst>
          <pc:docMk/>
          <pc:sldMk cId="2281970829" sldId="278"/>
        </pc:sldMkLst>
      </pc:sldChg>
      <pc:sldChg chg="del">
        <pc:chgData name="Asad Reyaz" userId="3b0349ec25f51d42" providerId="LiveId" clId="{AA447689-8B2A-4209-B669-C8C6ADEFB273}" dt="2025-06-11T17:14:49.581" v="197" actId="47"/>
        <pc:sldMkLst>
          <pc:docMk/>
          <pc:sldMk cId="2081276772" sldId="279"/>
        </pc:sldMkLst>
      </pc:sldChg>
      <pc:sldChg chg="del">
        <pc:chgData name="Asad Reyaz" userId="3b0349ec25f51d42" providerId="LiveId" clId="{AA447689-8B2A-4209-B669-C8C6ADEFB273}" dt="2025-06-11T17:14:50.111" v="198" actId="47"/>
        <pc:sldMkLst>
          <pc:docMk/>
          <pc:sldMk cId="1948828426" sldId="280"/>
        </pc:sldMkLst>
      </pc:sldChg>
      <pc:sldChg chg="del">
        <pc:chgData name="Asad Reyaz" userId="3b0349ec25f51d42" providerId="LiveId" clId="{AA447689-8B2A-4209-B669-C8C6ADEFB273}" dt="2025-06-11T17:14:50.375" v="199" actId="47"/>
        <pc:sldMkLst>
          <pc:docMk/>
          <pc:sldMk cId="3189839505" sldId="281"/>
        </pc:sldMkLst>
      </pc:sldChg>
      <pc:sldChg chg="del">
        <pc:chgData name="Asad Reyaz" userId="3b0349ec25f51d42" providerId="LiveId" clId="{AA447689-8B2A-4209-B669-C8C6ADEFB273}" dt="2025-06-11T17:14:50.583" v="200" actId="47"/>
        <pc:sldMkLst>
          <pc:docMk/>
          <pc:sldMk cId="1741325786" sldId="282"/>
        </pc:sldMkLst>
      </pc:sldChg>
      <pc:sldChg chg="del">
        <pc:chgData name="Asad Reyaz" userId="3b0349ec25f51d42" providerId="LiveId" clId="{AA447689-8B2A-4209-B669-C8C6ADEFB273}" dt="2025-06-11T17:14:50.761" v="201" actId="47"/>
        <pc:sldMkLst>
          <pc:docMk/>
          <pc:sldMk cId="3663222147" sldId="283"/>
        </pc:sldMkLst>
      </pc:sldChg>
      <pc:sldChg chg="addSp modSp mod">
        <pc:chgData name="Asad Reyaz" userId="3b0349ec25f51d42" providerId="LiveId" clId="{AA447689-8B2A-4209-B669-C8C6ADEFB273}" dt="2025-06-11T17:13:40.496" v="188" actId="1076"/>
        <pc:sldMkLst>
          <pc:docMk/>
          <pc:sldMk cId="3596066259" sldId="285"/>
        </pc:sldMkLst>
        <pc:spChg chg="add mod">
          <ac:chgData name="Asad Reyaz" userId="3b0349ec25f51d42" providerId="LiveId" clId="{AA447689-8B2A-4209-B669-C8C6ADEFB273}" dt="2025-06-11T17:13:40.496" v="188" actId="1076"/>
          <ac:spMkLst>
            <pc:docMk/>
            <pc:sldMk cId="3596066259" sldId="285"/>
            <ac:spMk id="3" creationId="{EB0074AC-2C22-171E-7FF4-677DFAC5EED0}"/>
          </ac:spMkLst>
        </pc:spChg>
        <pc:spChg chg="mod">
          <ac:chgData name="Asad Reyaz" userId="3b0349ec25f51d42" providerId="LiveId" clId="{AA447689-8B2A-4209-B669-C8C6ADEFB273}" dt="2025-06-11T16:47:48.412" v="46" actId="1076"/>
          <ac:spMkLst>
            <pc:docMk/>
            <pc:sldMk cId="3596066259" sldId="285"/>
            <ac:spMk id="8" creationId="{261BC14D-DD09-ADDC-E04E-7617ED4B9F47}"/>
          </ac:spMkLst>
        </pc:spChg>
        <pc:spChg chg="mod">
          <ac:chgData name="Asad Reyaz" userId="3b0349ec25f51d42" providerId="LiveId" clId="{AA447689-8B2A-4209-B669-C8C6ADEFB273}" dt="2025-06-11T17:13:37.045" v="187" actId="20577"/>
          <ac:spMkLst>
            <pc:docMk/>
            <pc:sldMk cId="3596066259" sldId="285"/>
            <ac:spMk id="9" creationId="{1B105243-492C-D85B-EDA1-639D8512CC86}"/>
          </ac:spMkLst>
        </pc:spChg>
      </pc:sldChg>
      <pc:sldChg chg="modSp new del mod">
        <pc:chgData name="Asad Reyaz" userId="3b0349ec25f51d42" providerId="LiveId" clId="{AA447689-8B2A-4209-B669-C8C6ADEFB273}" dt="2025-06-11T16:55:47.440" v="85" actId="47"/>
        <pc:sldMkLst>
          <pc:docMk/>
          <pc:sldMk cId="364415518" sldId="286"/>
        </pc:sldMkLst>
        <pc:spChg chg="mod">
          <ac:chgData name="Asad Reyaz" userId="3b0349ec25f51d42" providerId="LiveId" clId="{AA447689-8B2A-4209-B669-C8C6ADEFB273}" dt="2025-06-11T16:55:29.639" v="82" actId="313"/>
          <ac:spMkLst>
            <pc:docMk/>
            <pc:sldMk cId="364415518" sldId="286"/>
            <ac:spMk id="2" creationId="{1CB6C803-8FF6-F660-5BB3-F71BD59FEF0F}"/>
          </ac:spMkLst>
        </pc:spChg>
      </pc:sldChg>
      <pc:sldChg chg="addSp delSp modSp add mod">
        <pc:chgData name="Asad Reyaz" userId="3b0349ec25f51d42" providerId="LiveId" clId="{AA447689-8B2A-4209-B669-C8C6ADEFB273}" dt="2025-06-11T17:02:28.879" v="112" actId="1076"/>
        <pc:sldMkLst>
          <pc:docMk/>
          <pc:sldMk cId="2466448263" sldId="287"/>
        </pc:sldMkLst>
        <pc:spChg chg="mod">
          <ac:chgData name="Asad Reyaz" userId="3b0349ec25f51d42" providerId="LiveId" clId="{AA447689-8B2A-4209-B669-C8C6ADEFB273}" dt="2025-06-11T16:55:44.536" v="84"/>
          <ac:spMkLst>
            <pc:docMk/>
            <pc:sldMk cId="2466448263" sldId="287"/>
            <ac:spMk id="8" creationId="{57A68CFB-97FB-5AC2-9A07-CA654ECF0632}"/>
          </ac:spMkLst>
        </pc:spChg>
        <pc:spChg chg="del">
          <ac:chgData name="Asad Reyaz" userId="3b0349ec25f51d42" providerId="LiveId" clId="{AA447689-8B2A-4209-B669-C8C6ADEFB273}" dt="2025-06-11T16:55:52.299" v="86" actId="478"/>
          <ac:spMkLst>
            <pc:docMk/>
            <pc:sldMk cId="2466448263" sldId="287"/>
            <ac:spMk id="9" creationId="{9016CD97-BC10-6227-8C2E-E02AA586F7A1}"/>
          </ac:spMkLst>
        </pc:spChg>
        <pc:grpChg chg="add mod">
          <ac:chgData name="Asad Reyaz" userId="3b0349ec25f51d42" providerId="LiveId" clId="{AA447689-8B2A-4209-B669-C8C6ADEFB273}" dt="2025-06-11T17:02:28.879" v="112" actId="1076"/>
          <ac:grpSpMkLst>
            <pc:docMk/>
            <pc:sldMk cId="2466448263" sldId="287"/>
            <ac:grpSpMk id="2" creationId="{4D69283C-ABEE-B8B0-13F1-ABDF0A6724FE}"/>
          </ac:grpSpMkLst>
        </pc:grpChg>
        <pc:picChg chg="add mod">
          <ac:chgData name="Asad Reyaz" userId="3b0349ec25f51d42" providerId="LiveId" clId="{AA447689-8B2A-4209-B669-C8C6ADEFB273}" dt="2025-06-11T17:02:28.879" v="112" actId="1076"/>
          <ac:picMkLst>
            <pc:docMk/>
            <pc:sldMk cId="2466448263" sldId="287"/>
            <ac:picMk id="1026" creationId="{F80C7D2A-3373-8CC3-B9FC-4B3AFE2E1B7F}"/>
          </ac:picMkLst>
        </pc:picChg>
        <pc:picChg chg="add mod">
          <ac:chgData name="Asad Reyaz" userId="3b0349ec25f51d42" providerId="LiveId" clId="{AA447689-8B2A-4209-B669-C8C6ADEFB273}" dt="2025-06-11T17:02:28.879" v="112" actId="1076"/>
          <ac:picMkLst>
            <pc:docMk/>
            <pc:sldMk cId="2466448263" sldId="287"/>
            <ac:picMk id="1028" creationId="{6AF6F9FE-B36F-EF3A-6045-0D0746CB549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F5FE4F22-0B0B-4E18-BF3D-F16AA3FFD66D}" type="datetimeFigureOut">
              <a:rPr lang="en-US" smtClean="0"/>
              <a:pPr/>
              <a:t>6/12/2025</a:t>
            </a:fld>
            <a:endParaRPr lang="en-US"/>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BB5DE773-C86A-4BC4-BCE8-F2BE5D21C3CA}" type="slidenum">
              <a:rPr lang="en-US" smtClean="0"/>
              <a:pPr/>
              <a:t>‹#›</a:t>
            </a:fld>
            <a:endParaRPr lang="en-US"/>
          </a:p>
        </p:txBody>
      </p:sp>
    </p:spTree>
    <p:extLst>
      <p:ext uri="{BB962C8B-B14F-4D97-AF65-F5344CB8AC3E}">
        <p14:creationId xmlns:p14="http://schemas.microsoft.com/office/powerpoint/2010/main" val="3626588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5DE773-C86A-4BC4-BCE8-F2BE5D21C3CA}" type="slidenum">
              <a:rPr lang="en-US" smtClean="0"/>
              <a:pPr/>
              <a:t>8</a:t>
            </a:fld>
            <a:endParaRPr lang="en-US"/>
          </a:p>
        </p:txBody>
      </p:sp>
    </p:spTree>
    <p:extLst>
      <p:ext uri="{BB962C8B-B14F-4D97-AF65-F5344CB8AC3E}">
        <p14:creationId xmlns:p14="http://schemas.microsoft.com/office/powerpoint/2010/main" val="3629947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5.png"/><Relationship Id="rId7"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sz="3000" b="0" i="0">
                <a:solidFill>
                  <a:srgbClr val="202A41"/>
                </a:solidFill>
                <a:latin typeface="Arial Black"/>
                <a:cs typeface="Arial Black"/>
              </a:defRPr>
            </a:lvl1pPr>
          </a:lstStyle>
          <a:p>
            <a:r>
              <a:rPr lang="en-US"/>
              <a:t>Click to edit Master title style</a:t>
            </a:r>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sz="1200" b="0" i="0">
                <a:solidFill>
                  <a:srgbClr val="222222"/>
                </a:solidFill>
                <a:latin typeface="Lucida Sans Unicode"/>
                <a:cs typeface="Lucida Sans Unicode"/>
              </a:defRPr>
            </a:lvl1pPr>
          </a:lstStyle>
          <a:p>
            <a:r>
              <a:rPr lang="en-US"/>
              <a:t>Click to edit Master subtitle style</a:t>
            </a:r>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6/12/2025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0" i="0">
                <a:solidFill>
                  <a:srgbClr val="202A41"/>
                </a:solidFill>
                <a:latin typeface="Arial Black"/>
                <a:cs typeface="Arial Black"/>
              </a:defRPr>
            </a:lvl1pPr>
          </a:lstStyle>
          <a:p>
            <a:r>
              <a:rPr lang="en-US"/>
              <a:t>Click to edit Master title style</a:t>
            </a:r>
            <a:endParaRPr/>
          </a:p>
        </p:txBody>
      </p:sp>
      <p:sp>
        <p:nvSpPr>
          <p:cNvPr id="3" name="Holder 3"/>
          <p:cNvSpPr>
            <a:spLocks noGrp="1"/>
          </p:cNvSpPr>
          <p:nvPr>
            <p:ph type="body" idx="1"/>
          </p:nvPr>
        </p:nvSpPr>
        <p:spPr/>
        <p:txBody>
          <a:bodyPr lIns="0" tIns="0" rIns="0" bIns="0"/>
          <a:lstStyle>
            <a:lvl1pPr>
              <a:defRPr sz="1200" b="0" i="0">
                <a:solidFill>
                  <a:srgbClr val="222222"/>
                </a:solidFill>
                <a:latin typeface="Lucida Sans Unicode"/>
                <a:cs typeface="Lucida Sans Unicode"/>
              </a:defRPr>
            </a:lvl1pPr>
          </a:lstStyle>
          <a:p>
            <a:pPr lvl="0"/>
            <a:r>
              <a:rPr lang="en-US"/>
              <a:t>Click to edit Master text styles</a:t>
            </a: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6/12/2025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9143975" cy="5143500"/>
          </a:xfrm>
          <a:prstGeom prst="rect">
            <a:avLst/>
          </a:prstGeom>
        </p:spPr>
      </p:pic>
      <p:pic>
        <p:nvPicPr>
          <p:cNvPr id="17" name="bg object 17"/>
          <p:cNvPicPr/>
          <p:nvPr/>
        </p:nvPicPr>
        <p:blipFill>
          <a:blip r:embed="rId3" cstate="print"/>
          <a:stretch>
            <a:fillRect/>
          </a:stretch>
        </p:blipFill>
        <p:spPr>
          <a:xfrm>
            <a:off x="8171200" y="4170725"/>
            <a:ext cx="972774" cy="972774"/>
          </a:xfrm>
          <a:prstGeom prst="rect">
            <a:avLst/>
          </a:prstGeom>
        </p:spPr>
      </p:pic>
      <p:pic>
        <p:nvPicPr>
          <p:cNvPr id="18" name="bg object 18"/>
          <p:cNvPicPr/>
          <p:nvPr/>
        </p:nvPicPr>
        <p:blipFill>
          <a:blip r:embed="rId4" cstate="print"/>
          <a:stretch>
            <a:fillRect/>
          </a:stretch>
        </p:blipFill>
        <p:spPr>
          <a:xfrm>
            <a:off x="2620475" y="0"/>
            <a:ext cx="6523526" cy="369899"/>
          </a:xfrm>
          <a:prstGeom prst="rect">
            <a:avLst/>
          </a:prstGeom>
        </p:spPr>
      </p:pic>
      <p:pic>
        <p:nvPicPr>
          <p:cNvPr id="19" name="bg object 19"/>
          <p:cNvPicPr/>
          <p:nvPr/>
        </p:nvPicPr>
        <p:blipFill>
          <a:blip r:embed="rId5" cstate="print"/>
          <a:stretch>
            <a:fillRect/>
          </a:stretch>
        </p:blipFill>
        <p:spPr>
          <a:xfrm>
            <a:off x="7293412" y="150455"/>
            <a:ext cx="1585463" cy="68999"/>
          </a:xfrm>
          <a:prstGeom prst="rect">
            <a:avLst/>
          </a:prstGeom>
        </p:spPr>
      </p:pic>
      <p:sp>
        <p:nvSpPr>
          <p:cNvPr id="2" name="Holder 2"/>
          <p:cNvSpPr>
            <a:spLocks noGrp="1"/>
          </p:cNvSpPr>
          <p:nvPr>
            <p:ph type="title"/>
          </p:nvPr>
        </p:nvSpPr>
        <p:spPr/>
        <p:txBody>
          <a:bodyPr lIns="0" tIns="0" rIns="0" bIns="0"/>
          <a:lstStyle>
            <a:lvl1pPr>
              <a:defRPr sz="3000" b="0" i="0">
                <a:solidFill>
                  <a:srgbClr val="202A41"/>
                </a:solidFill>
                <a:latin typeface="Arial Black"/>
                <a:cs typeface="Arial Black"/>
              </a:defRPr>
            </a:lvl1pPr>
          </a:lstStyle>
          <a:p>
            <a:r>
              <a:rPr lang="en-US"/>
              <a:t>Click to edit Master title style</a:t>
            </a:r>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pPr lvl="0"/>
            <a:r>
              <a:rPr lang="en-US"/>
              <a:t>Click to edit Master text styles</a:t>
            </a:r>
          </a:p>
        </p:txBody>
      </p:sp>
      <p:sp>
        <p:nvSpPr>
          <p:cNvPr id="4" name="Holder 4"/>
          <p:cNvSpPr>
            <a:spLocks noGrp="1"/>
          </p:cNvSpPr>
          <p:nvPr>
            <p:ph sz="half" idx="3"/>
          </p:nvPr>
        </p:nvSpPr>
        <p:spPr>
          <a:xfrm>
            <a:off x="5117399" y="2269697"/>
            <a:ext cx="3462654" cy="2759710"/>
          </a:xfrm>
          <a:prstGeom prst="rect">
            <a:avLst/>
          </a:prstGeom>
        </p:spPr>
        <p:txBody>
          <a:bodyPr wrap="square" lIns="0" tIns="0" rIns="0" bIns="0">
            <a:spAutoFit/>
          </a:bodyPr>
          <a:lstStyle>
            <a:lvl1pPr>
              <a:defRPr sz="1200" b="0" i="0">
                <a:solidFill>
                  <a:schemeClr val="tx1"/>
                </a:solidFill>
                <a:latin typeface="Lucida Sans Unicode"/>
                <a:cs typeface="Lucida Sans Unicode"/>
              </a:defRPr>
            </a:lvl1pPr>
          </a:lstStyle>
          <a:p>
            <a:pPr lvl="0"/>
            <a:r>
              <a:rPr lang="en-US"/>
              <a:t>Click to edit Master text styles</a:t>
            </a: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6/12/2025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9143975" cy="5143500"/>
          </a:xfrm>
          <a:prstGeom prst="rect">
            <a:avLst/>
          </a:prstGeom>
        </p:spPr>
      </p:pic>
      <p:pic>
        <p:nvPicPr>
          <p:cNvPr id="17" name="bg object 17"/>
          <p:cNvPicPr/>
          <p:nvPr/>
        </p:nvPicPr>
        <p:blipFill>
          <a:blip r:embed="rId3" cstate="print"/>
          <a:stretch>
            <a:fillRect/>
          </a:stretch>
        </p:blipFill>
        <p:spPr>
          <a:xfrm>
            <a:off x="37929" y="54904"/>
            <a:ext cx="1350574" cy="1768000"/>
          </a:xfrm>
          <a:prstGeom prst="rect">
            <a:avLst/>
          </a:prstGeom>
        </p:spPr>
      </p:pic>
      <p:pic>
        <p:nvPicPr>
          <p:cNvPr id="18" name="bg object 18"/>
          <p:cNvPicPr/>
          <p:nvPr/>
        </p:nvPicPr>
        <p:blipFill>
          <a:blip r:embed="rId4" cstate="print"/>
          <a:stretch>
            <a:fillRect/>
          </a:stretch>
        </p:blipFill>
        <p:spPr>
          <a:xfrm>
            <a:off x="7892450" y="3906750"/>
            <a:ext cx="1251549" cy="1236749"/>
          </a:xfrm>
          <a:prstGeom prst="rect">
            <a:avLst/>
          </a:prstGeom>
        </p:spPr>
      </p:pic>
      <p:pic>
        <p:nvPicPr>
          <p:cNvPr id="19" name="bg object 19"/>
          <p:cNvPicPr/>
          <p:nvPr/>
        </p:nvPicPr>
        <p:blipFill>
          <a:blip r:embed="rId5" cstate="print"/>
          <a:stretch>
            <a:fillRect/>
          </a:stretch>
        </p:blipFill>
        <p:spPr>
          <a:xfrm>
            <a:off x="0" y="4624325"/>
            <a:ext cx="6510469" cy="519174"/>
          </a:xfrm>
          <a:prstGeom prst="rect">
            <a:avLst/>
          </a:prstGeom>
        </p:spPr>
      </p:pic>
      <p:pic>
        <p:nvPicPr>
          <p:cNvPr id="20" name="bg object 20"/>
          <p:cNvPicPr/>
          <p:nvPr/>
        </p:nvPicPr>
        <p:blipFill>
          <a:blip r:embed="rId6" cstate="print"/>
          <a:stretch>
            <a:fillRect/>
          </a:stretch>
        </p:blipFill>
        <p:spPr>
          <a:xfrm>
            <a:off x="258329" y="4854618"/>
            <a:ext cx="1585464" cy="68999"/>
          </a:xfrm>
          <a:prstGeom prst="rect">
            <a:avLst/>
          </a:prstGeom>
        </p:spPr>
      </p:pic>
      <p:pic>
        <p:nvPicPr>
          <p:cNvPr id="21" name="bg object 21"/>
          <p:cNvPicPr/>
          <p:nvPr/>
        </p:nvPicPr>
        <p:blipFill>
          <a:blip r:embed="rId7" cstate="print"/>
          <a:stretch>
            <a:fillRect/>
          </a:stretch>
        </p:blipFill>
        <p:spPr>
          <a:xfrm>
            <a:off x="2620473" y="0"/>
            <a:ext cx="6523526" cy="536049"/>
          </a:xfrm>
          <a:prstGeom prst="rect">
            <a:avLst/>
          </a:prstGeom>
        </p:spPr>
      </p:pic>
      <p:pic>
        <p:nvPicPr>
          <p:cNvPr id="22" name="bg object 22"/>
          <p:cNvPicPr/>
          <p:nvPr/>
        </p:nvPicPr>
        <p:blipFill>
          <a:blip r:embed="rId8" cstate="print"/>
          <a:stretch>
            <a:fillRect/>
          </a:stretch>
        </p:blipFill>
        <p:spPr>
          <a:xfrm>
            <a:off x="7293410" y="246605"/>
            <a:ext cx="1585463" cy="68999"/>
          </a:xfrm>
          <a:prstGeom prst="rect">
            <a:avLst/>
          </a:prstGeom>
        </p:spPr>
      </p:pic>
      <p:sp>
        <p:nvSpPr>
          <p:cNvPr id="2" name="Holder 2"/>
          <p:cNvSpPr>
            <a:spLocks noGrp="1"/>
          </p:cNvSpPr>
          <p:nvPr>
            <p:ph type="title"/>
          </p:nvPr>
        </p:nvSpPr>
        <p:spPr/>
        <p:txBody>
          <a:bodyPr lIns="0" tIns="0" rIns="0" bIns="0"/>
          <a:lstStyle>
            <a:lvl1pPr>
              <a:defRPr sz="3000" b="0" i="0">
                <a:solidFill>
                  <a:srgbClr val="202A41"/>
                </a:solidFill>
                <a:latin typeface="Arial Black"/>
                <a:cs typeface="Arial Black"/>
              </a:defRPr>
            </a:lvl1pPr>
          </a:lstStyle>
          <a:p>
            <a:r>
              <a:rPr lang="en-US"/>
              <a:t>Click to edit Master title style</a:t>
            </a:r>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6/12/2025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6/12/2025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143975" cy="5143500"/>
          </a:xfrm>
          <a:prstGeom prst="rect">
            <a:avLst/>
          </a:prstGeom>
        </p:spPr>
      </p:pic>
      <p:sp>
        <p:nvSpPr>
          <p:cNvPr id="2" name="Holder 2"/>
          <p:cNvSpPr>
            <a:spLocks noGrp="1"/>
          </p:cNvSpPr>
          <p:nvPr>
            <p:ph type="title"/>
          </p:nvPr>
        </p:nvSpPr>
        <p:spPr>
          <a:xfrm>
            <a:off x="252232" y="419942"/>
            <a:ext cx="8639534" cy="821030"/>
          </a:xfrm>
          <a:prstGeom prst="rect">
            <a:avLst/>
          </a:prstGeom>
        </p:spPr>
        <p:txBody>
          <a:bodyPr wrap="square" lIns="0" tIns="0" rIns="0" bIns="0">
            <a:spAutoFit/>
          </a:bodyPr>
          <a:lstStyle>
            <a:lvl1pPr>
              <a:defRPr sz="3000" b="0" i="0">
                <a:solidFill>
                  <a:srgbClr val="202A41"/>
                </a:solidFill>
                <a:latin typeface="Arial Black"/>
                <a:cs typeface="Arial Black"/>
              </a:defRPr>
            </a:lvl1pPr>
          </a:lstStyle>
          <a:p>
            <a:endParaRPr/>
          </a:p>
        </p:txBody>
      </p:sp>
      <p:sp>
        <p:nvSpPr>
          <p:cNvPr id="3" name="Holder 3"/>
          <p:cNvSpPr>
            <a:spLocks noGrp="1"/>
          </p:cNvSpPr>
          <p:nvPr>
            <p:ph type="body" idx="1"/>
          </p:nvPr>
        </p:nvSpPr>
        <p:spPr>
          <a:xfrm>
            <a:off x="3397699" y="1245146"/>
            <a:ext cx="5156200" cy="2701925"/>
          </a:xfrm>
          <a:prstGeom prst="rect">
            <a:avLst/>
          </a:prstGeom>
        </p:spPr>
        <p:txBody>
          <a:bodyPr wrap="square" lIns="0" tIns="0" rIns="0" bIns="0">
            <a:spAutoFit/>
          </a:bodyPr>
          <a:lstStyle>
            <a:lvl1pPr>
              <a:defRPr sz="1200" b="0" i="0">
                <a:solidFill>
                  <a:srgbClr val="222222"/>
                </a:solidFill>
                <a:latin typeface="Lucida Sans Unicode"/>
                <a:cs typeface="Lucida Sans Unicode"/>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6/12/2025</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9.jp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hyperlink" Target="https://www.sbert.net/"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jpeg"/><Relationship Id="rId4" Type="http://schemas.openxmlformats.org/officeDocument/2006/relationships/image" Target="../media/image26.png"/></Relationships>
</file>

<file path=ppt/slides/_rels/slide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641211" y="4619118"/>
            <a:ext cx="6503034" cy="524510"/>
            <a:chOff x="2641211" y="4619118"/>
            <a:chExt cx="6503034" cy="524510"/>
          </a:xfrm>
        </p:grpSpPr>
        <p:pic>
          <p:nvPicPr>
            <p:cNvPr id="3" name="object 3"/>
            <p:cNvPicPr/>
            <p:nvPr/>
          </p:nvPicPr>
          <p:blipFill>
            <a:blip r:embed="rId2" cstate="print"/>
            <a:stretch>
              <a:fillRect/>
            </a:stretch>
          </p:blipFill>
          <p:spPr>
            <a:xfrm>
              <a:off x="2641211" y="4619118"/>
              <a:ext cx="6502788" cy="524381"/>
            </a:xfrm>
            <a:prstGeom prst="rect">
              <a:avLst/>
            </a:prstGeom>
          </p:spPr>
        </p:pic>
        <p:pic>
          <p:nvPicPr>
            <p:cNvPr id="4" name="object 4"/>
            <p:cNvPicPr/>
            <p:nvPr/>
          </p:nvPicPr>
          <p:blipFill>
            <a:blip r:embed="rId3" cstate="print"/>
            <a:stretch>
              <a:fillRect/>
            </a:stretch>
          </p:blipFill>
          <p:spPr>
            <a:xfrm>
              <a:off x="7307887" y="4849411"/>
              <a:ext cx="1585463" cy="68999"/>
            </a:xfrm>
            <a:prstGeom prst="rect">
              <a:avLst/>
            </a:prstGeom>
          </p:spPr>
        </p:pic>
      </p:grpSp>
      <p:grpSp>
        <p:nvGrpSpPr>
          <p:cNvPr id="5" name="object 5"/>
          <p:cNvGrpSpPr/>
          <p:nvPr/>
        </p:nvGrpSpPr>
        <p:grpSpPr>
          <a:xfrm>
            <a:off x="0" y="1612"/>
            <a:ext cx="6517005" cy="536575"/>
            <a:chOff x="0" y="1612"/>
            <a:chExt cx="6517005" cy="536575"/>
          </a:xfrm>
        </p:grpSpPr>
        <p:pic>
          <p:nvPicPr>
            <p:cNvPr id="6" name="object 6"/>
            <p:cNvPicPr/>
            <p:nvPr/>
          </p:nvPicPr>
          <p:blipFill>
            <a:blip r:embed="rId4" cstate="print"/>
            <a:stretch>
              <a:fillRect/>
            </a:stretch>
          </p:blipFill>
          <p:spPr>
            <a:xfrm>
              <a:off x="0" y="1612"/>
              <a:ext cx="6516701" cy="536049"/>
            </a:xfrm>
            <a:prstGeom prst="rect">
              <a:avLst/>
            </a:prstGeom>
          </p:spPr>
        </p:pic>
        <p:pic>
          <p:nvPicPr>
            <p:cNvPr id="7" name="object 7"/>
            <p:cNvPicPr/>
            <p:nvPr/>
          </p:nvPicPr>
          <p:blipFill>
            <a:blip r:embed="rId5" cstate="print"/>
            <a:stretch>
              <a:fillRect/>
            </a:stretch>
          </p:blipFill>
          <p:spPr>
            <a:xfrm>
              <a:off x="258300" y="248217"/>
              <a:ext cx="1585464" cy="68999"/>
            </a:xfrm>
            <a:prstGeom prst="rect">
              <a:avLst/>
            </a:prstGeom>
          </p:spPr>
        </p:pic>
      </p:grpSp>
      <p:pic>
        <p:nvPicPr>
          <p:cNvPr id="8" name="object 8"/>
          <p:cNvPicPr/>
          <p:nvPr/>
        </p:nvPicPr>
        <p:blipFill>
          <a:blip r:embed="rId6" cstate="print"/>
          <a:stretch>
            <a:fillRect/>
          </a:stretch>
        </p:blipFill>
        <p:spPr>
          <a:xfrm>
            <a:off x="7899269" y="0"/>
            <a:ext cx="1244730" cy="1244149"/>
          </a:xfrm>
          <a:prstGeom prst="rect">
            <a:avLst/>
          </a:prstGeom>
        </p:spPr>
      </p:pic>
      <p:pic>
        <p:nvPicPr>
          <p:cNvPr id="9" name="object 9"/>
          <p:cNvPicPr/>
          <p:nvPr/>
        </p:nvPicPr>
        <p:blipFill>
          <a:blip r:embed="rId7" cstate="print"/>
          <a:stretch>
            <a:fillRect/>
          </a:stretch>
        </p:blipFill>
        <p:spPr>
          <a:xfrm>
            <a:off x="0" y="3899350"/>
            <a:ext cx="1244731" cy="1244149"/>
          </a:xfrm>
          <a:prstGeom prst="rect">
            <a:avLst/>
          </a:prstGeom>
        </p:spPr>
      </p:pic>
      <p:sp>
        <p:nvSpPr>
          <p:cNvPr id="19" name="object 19"/>
          <p:cNvSpPr/>
          <p:nvPr/>
        </p:nvSpPr>
        <p:spPr>
          <a:xfrm>
            <a:off x="6228753" y="3600412"/>
            <a:ext cx="40640" cy="40640"/>
          </a:xfrm>
          <a:custGeom>
            <a:avLst/>
            <a:gdLst/>
            <a:ahLst/>
            <a:cxnLst/>
            <a:rect l="l" t="t" r="r" b="b"/>
            <a:pathLst>
              <a:path w="40639" h="40639">
                <a:moveTo>
                  <a:pt x="40081" y="6184"/>
                </a:moveTo>
                <a:lnTo>
                  <a:pt x="34366" y="469"/>
                </a:lnTo>
                <a:lnTo>
                  <a:pt x="20269" y="14528"/>
                </a:lnTo>
                <a:lnTo>
                  <a:pt x="5778" y="0"/>
                </a:lnTo>
                <a:lnTo>
                  <a:pt x="0" y="5715"/>
                </a:lnTo>
                <a:lnTo>
                  <a:pt x="14528" y="20256"/>
                </a:lnTo>
                <a:lnTo>
                  <a:pt x="0" y="34759"/>
                </a:lnTo>
                <a:lnTo>
                  <a:pt x="5778" y="40081"/>
                </a:lnTo>
                <a:lnTo>
                  <a:pt x="20154" y="25882"/>
                </a:lnTo>
                <a:lnTo>
                  <a:pt x="34366" y="40081"/>
                </a:lnTo>
                <a:lnTo>
                  <a:pt x="40081" y="34366"/>
                </a:lnTo>
                <a:lnTo>
                  <a:pt x="25908" y="20180"/>
                </a:lnTo>
                <a:lnTo>
                  <a:pt x="40081" y="6184"/>
                </a:lnTo>
                <a:close/>
              </a:path>
            </a:pathLst>
          </a:custGeom>
          <a:solidFill>
            <a:srgbClr val="516888"/>
          </a:solidFill>
        </p:spPr>
        <p:txBody>
          <a:bodyPr wrap="square" lIns="0" tIns="0" rIns="0" bIns="0" rtlCol="0"/>
          <a:lstStyle/>
          <a:p>
            <a:endParaRPr/>
          </a:p>
        </p:txBody>
      </p:sp>
      <p:sp>
        <p:nvSpPr>
          <p:cNvPr id="20" name="object 20"/>
          <p:cNvSpPr/>
          <p:nvPr/>
        </p:nvSpPr>
        <p:spPr>
          <a:xfrm>
            <a:off x="6340970" y="3600881"/>
            <a:ext cx="40005" cy="40005"/>
          </a:xfrm>
          <a:custGeom>
            <a:avLst/>
            <a:gdLst/>
            <a:ahLst/>
            <a:cxnLst/>
            <a:rect l="l" t="t" r="r" b="b"/>
            <a:pathLst>
              <a:path w="40004" h="40004">
                <a:moveTo>
                  <a:pt x="39624" y="5715"/>
                </a:moveTo>
                <a:lnTo>
                  <a:pt x="34366" y="0"/>
                </a:lnTo>
                <a:lnTo>
                  <a:pt x="19824" y="14516"/>
                </a:lnTo>
                <a:lnTo>
                  <a:pt x="5321" y="0"/>
                </a:lnTo>
                <a:lnTo>
                  <a:pt x="0" y="5715"/>
                </a:lnTo>
                <a:lnTo>
                  <a:pt x="14312" y="20002"/>
                </a:lnTo>
                <a:lnTo>
                  <a:pt x="0" y="34290"/>
                </a:lnTo>
                <a:lnTo>
                  <a:pt x="5321" y="40005"/>
                </a:lnTo>
                <a:lnTo>
                  <a:pt x="19824" y="25501"/>
                </a:lnTo>
                <a:lnTo>
                  <a:pt x="34366" y="40005"/>
                </a:lnTo>
                <a:lnTo>
                  <a:pt x="39624" y="34290"/>
                </a:lnTo>
                <a:lnTo>
                  <a:pt x="25323" y="20002"/>
                </a:lnTo>
                <a:lnTo>
                  <a:pt x="39624" y="5715"/>
                </a:lnTo>
                <a:close/>
              </a:path>
            </a:pathLst>
          </a:custGeom>
          <a:solidFill>
            <a:srgbClr val="516888"/>
          </a:solidFill>
        </p:spPr>
        <p:txBody>
          <a:bodyPr wrap="square" lIns="0" tIns="0" rIns="0" bIns="0" rtlCol="0"/>
          <a:lstStyle/>
          <a:p>
            <a:endParaRPr/>
          </a:p>
        </p:txBody>
      </p:sp>
      <p:sp>
        <p:nvSpPr>
          <p:cNvPr id="21" name="object 21"/>
          <p:cNvSpPr/>
          <p:nvPr/>
        </p:nvSpPr>
        <p:spPr>
          <a:xfrm>
            <a:off x="6116523" y="3691940"/>
            <a:ext cx="40005" cy="40640"/>
          </a:xfrm>
          <a:custGeom>
            <a:avLst/>
            <a:gdLst/>
            <a:ahLst/>
            <a:cxnLst/>
            <a:rect l="l" t="t" r="r" b="b"/>
            <a:pathLst>
              <a:path w="40004" h="40639">
                <a:moveTo>
                  <a:pt x="39624" y="5715"/>
                </a:moveTo>
                <a:lnTo>
                  <a:pt x="34366" y="0"/>
                </a:lnTo>
                <a:lnTo>
                  <a:pt x="19824" y="14541"/>
                </a:lnTo>
                <a:lnTo>
                  <a:pt x="5321" y="0"/>
                </a:lnTo>
                <a:lnTo>
                  <a:pt x="0" y="5715"/>
                </a:lnTo>
                <a:lnTo>
                  <a:pt x="14325" y="20040"/>
                </a:lnTo>
                <a:lnTo>
                  <a:pt x="0" y="34366"/>
                </a:lnTo>
                <a:lnTo>
                  <a:pt x="5321" y="40081"/>
                </a:lnTo>
                <a:lnTo>
                  <a:pt x="19824" y="25552"/>
                </a:lnTo>
                <a:lnTo>
                  <a:pt x="34366" y="40081"/>
                </a:lnTo>
                <a:lnTo>
                  <a:pt x="39624" y="34366"/>
                </a:lnTo>
                <a:lnTo>
                  <a:pt x="25323" y="20040"/>
                </a:lnTo>
                <a:lnTo>
                  <a:pt x="39624" y="5715"/>
                </a:lnTo>
                <a:close/>
              </a:path>
            </a:pathLst>
          </a:custGeom>
          <a:solidFill>
            <a:srgbClr val="516888"/>
          </a:solidFill>
        </p:spPr>
        <p:txBody>
          <a:bodyPr wrap="square" lIns="0" tIns="0" rIns="0" bIns="0" rtlCol="0"/>
          <a:lstStyle/>
          <a:p>
            <a:endParaRPr/>
          </a:p>
        </p:txBody>
      </p:sp>
      <p:sp>
        <p:nvSpPr>
          <p:cNvPr id="22" name="object 22"/>
          <p:cNvSpPr/>
          <p:nvPr/>
        </p:nvSpPr>
        <p:spPr>
          <a:xfrm>
            <a:off x="6228359" y="3691940"/>
            <a:ext cx="40005" cy="40640"/>
          </a:xfrm>
          <a:custGeom>
            <a:avLst/>
            <a:gdLst/>
            <a:ahLst/>
            <a:cxnLst/>
            <a:rect l="l" t="t" r="r" b="b"/>
            <a:pathLst>
              <a:path w="40004" h="40639">
                <a:moveTo>
                  <a:pt x="39611" y="5715"/>
                </a:moveTo>
                <a:lnTo>
                  <a:pt x="34290" y="0"/>
                </a:lnTo>
                <a:lnTo>
                  <a:pt x="19697" y="14630"/>
                </a:lnTo>
                <a:lnTo>
                  <a:pt x="5715" y="469"/>
                </a:lnTo>
                <a:lnTo>
                  <a:pt x="0" y="5715"/>
                </a:lnTo>
                <a:lnTo>
                  <a:pt x="14287" y="20040"/>
                </a:lnTo>
                <a:lnTo>
                  <a:pt x="0" y="34366"/>
                </a:lnTo>
                <a:lnTo>
                  <a:pt x="5257" y="40081"/>
                </a:lnTo>
                <a:lnTo>
                  <a:pt x="19786" y="25552"/>
                </a:lnTo>
                <a:lnTo>
                  <a:pt x="34290" y="40081"/>
                </a:lnTo>
                <a:lnTo>
                  <a:pt x="39611" y="34759"/>
                </a:lnTo>
                <a:lnTo>
                  <a:pt x="25171" y="20167"/>
                </a:lnTo>
                <a:lnTo>
                  <a:pt x="39611" y="5715"/>
                </a:lnTo>
                <a:close/>
              </a:path>
            </a:pathLst>
          </a:custGeom>
          <a:solidFill>
            <a:srgbClr val="516888"/>
          </a:solidFill>
        </p:spPr>
        <p:txBody>
          <a:bodyPr wrap="square" lIns="0" tIns="0" rIns="0" bIns="0" rtlCol="0"/>
          <a:lstStyle/>
          <a:p>
            <a:endParaRPr/>
          </a:p>
        </p:txBody>
      </p:sp>
      <p:sp>
        <p:nvSpPr>
          <p:cNvPr id="23" name="object 23"/>
          <p:cNvSpPr/>
          <p:nvPr/>
        </p:nvSpPr>
        <p:spPr>
          <a:xfrm>
            <a:off x="7490968" y="2069325"/>
            <a:ext cx="40005" cy="40005"/>
          </a:xfrm>
          <a:custGeom>
            <a:avLst/>
            <a:gdLst/>
            <a:ahLst/>
            <a:cxnLst/>
            <a:rect l="l" t="t" r="r" b="b"/>
            <a:pathLst>
              <a:path w="40004" h="40005">
                <a:moveTo>
                  <a:pt x="39624" y="5257"/>
                </a:moveTo>
                <a:lnTo>
                  <a:pt x="34366" y="0"/>
                </a:lnTo>
                <a:lnTo>
                  <a:pt x="19824" y="14516"/>
                </a:lnTo>
                <a:lnTo>
                  <a:pt x="5321" y="0"/>
                </a:lnTo>
                <a:lnTo>
                  <a:pt x="0" y="5715"/>
                </a:lnTo>
                <a:lnTo>
                  <a:pt x="14401" y="19939"/>
                </a:lnTo>
                <a:lnTo>
                  <a:pt x="0" y="34302"/>
                </a:lnTo>
                <a:lnTo>
                  <a:pt x="5321" y="39624"/>
                </a:lnTo>
                <a:lnTo>
                  <a:pt x="19723" y="25196"/>
                </a:lnTo>
                <a:lnTo>
                  <a:pt x="34366" y="39624"/>
                </a:lnTo>
                <a:lnTo>
                  <a:pt x="39624" y="34302"/>
                </a:lnTo>
                <a:lnTo>
                  <a:pt x="25107" y="19799"/>
                </a:lnTo>
                <a:lnTo>
                  <a:pt x="39624" y="5257"/>
                </a:lnTo>
                <a:close/>
              </a:path>
            </a:pathLst>
          </a:custGeom>
          <a:solidFill>
            <a:srgbClr val="516888"/>
          </a:solidFill>
        </p:spPr>
        <p:txBody>
          <a:bodyPr wrap="square" lIns="0" tIns="0" rIns="0" bIns="0" rtlCol="0"/>
          <a:lstStyle/>
          <a:p>
            <a:endParaRPr/>
          </a:p>
        </p:txBody>
      </p:sp>
      <p:sp>
        <p:nvSpPr>
          <p:cNvPr id="24" name="object 24"/>
          <p:cNvSpPr/>
          <p:nvPr/>
        </p:nvSpPr>
        <p:spPr>
          <a:xfrm>
            <a:off x="7366851" y="2069325"/>
            <a:ext cx="40640" cy="40005"/>
          </a:xfrm>
          <a:custGeom>
            <a:avLst/>
            <a:gdLst/>
            <a:ahLst/>
            <a:cxnLst/>
            <a:rect l="l" t="t" r="r" b="b"/>
            <a:pathLst>
              <a:path w="40640" h="40005">
                <a:moveTo>
                  <a:pt x="40081" y="5257"/>
                </a:moveTo>
                <a:lnTo>
                  <a:pt x="34366" y="0"/>
                </a:lnTo>
                <a:lnTo>
                  <a:pt x="20129" y="14198"/>
                </a:lnTo>
                <a:lnTo>
                  <a:pt x="5778" y="0"/>
                </a:lnTo>
                <a:lnTo>
                  <a:pt x="0" y="5257"/>
                </a:lnTo>
                <a:lnTo>
                  <a:pt x="14528" y="19799"/>
                </a:lnTo>
                <a:lnTo>
                  <a:pt x="0" y="34302"/>
                </a:lnTo>
                <a:lnTo>
                  <a:pt x="5778" y="39624"/>
                </a:lnTo>
                <a:lnTo>
                  <a:pt x="20053" y="25323"/>
                </a:lnTo>
                <a:lnTo>
                  <a:pt x="34366" y="39624"/>
                </a:lnTo>
                <a:lnTo>
                  <a:pt x="40081" y="33909"/>
                </a:lnTo>
                <a:lnTo>
                  <a:pt x="25679" y="19685"/>
                </a:lnTo>
                <a:lnTo>
                  <a:pt x="40081" y="5257"/>
                </a:lnTo>
                <a:close/>
              </a:path>
            </a:pathLst>
          </a:custGeom>
          <a:solidFill>
            <a:srgbClr val="516888"/>
          </a:solidFill>
        </p:spPr>
        <p:txBody>
          <a:bodyPr wrap="square" lIns="0" tIns="0" rIns="0" bIns="0" rtlCol="0"/>
          <a:lstStyle/>
          <a:p>
            <a:endParaRPr/>
          </a:p>
        </p:txBody>
      </p:sp>
      <p:sp>
        <p:nvSpPr>
          <p:cNvPr id="25" name="object 25"/>
          <p:cNvSpPr/>
          <p:nvPr/>
        </p:nvSpPr>
        <p:spPr>
          <a:xfrm>
            <a:off x="6907434" y="2972387"/>
            <a:ext cx="38735" cy="271780"/>
          </a:xfrm>
          <a:custGeom>
            <a:avLst/>
            <a:gdLst/>
            <a:ahLst/>
            <a:cxnLst/>
            <a:rect l="l" t="t" r="r" b="b"/>
            <a:pathLst>
              <a:path w="38734" h="271780">
                <a:moveTo>
                  <a:pt x="0" y="271569"/>
                </a:moveTo>
                <a:lnTo>
                  <a:pt x="0" y="0"/>
                </a:lnTo>
                <a:lnTo>
                  <a:pt x="38701" y="38767"/>
                </a:lnTo>
                <a:lnTo>
                  <a:pt x="38701" y="232801"/>
                </a:lnTo>
                <a:lnTo>
                  <a:pt x="0" y="271569"/>
                </a:lnTo>
                <a:close/>
              </a:path>
            </a:pathLst>
          </a:custGeom>
          <a:solidFill>
            <a:srgbClr val="D3E1F1"/>
          </a:solidFill>
        </p:spPr>
        <p:txBody>
          <a:bodyPr wrap="square" lIns="0" tIns="0" rIns="0" bIns="0" rtlCol="0"/>
          <a:lstStyle/>
          <a:p>
            <a:endParaRPr/>
          </a:p>
        </p:txBody>
      </p:sp>
      <p:sp>
        <p:nvSpPr>
          <p:cNvPr id="26" name="object 26"/>
          <p:cNvSpPr/>
          <p:nvPr/>
        </p:nvSpPr>
        <p:spPr>
          <a:xfrm>
            <a:off x="8234762" y="1795980"/>
            <a:ext cx="192405" cy="192405"/>
          </a:xfrm>
          <a:custGeom>
            <a:avLst/>
            <a:gdLst/>
            <a:ahLst/>
            <a:cxnLst/>
            <a:rect l="l" t="t" r="r" b="b"/>
            <a:pathLst>
              <a:path w="192404" h="192405">
                <a:moveTo>
                  <a:pt x="0" y="191931"/>
                </a:moveTo>
                <a:lnTo>
                  <a:pt x="0" y="137328"/>
                </a:lnTo>
                <a:lnTo>
                  <a:pt x="137327" y="0"/>
                </a:lnTo>
                <a:lnTo>
                  <a:pt x="191865" y="0"/>
                </a:lnTo>
                <a:lnTo>
                  <a:pt x="95932" y="95998"/>
                </a:lnTo>
                <a:lnTo>
                  <a:pt x="0" y="191931"/>
                </a:lnTo>
                <a:close/>
              </a:path>
            </a:pathLst>
          </a:custGeom>
          <a:solidFill>
            <a:srgbClr val="D3E1F1"/>
          </a:solidFill>
        </p:spPr>
        <p:txBody>
          <a:bodyPr wrap="square" lIns="0" tIns="0" rIns="0" bIns="0" rtlCol="0"/>
          <a:lstStyle/>
          <a:p>
            <a:endParaRPr/>
          </a:p>
        </p:txBody>
      </p:sp>
      <p:pic>
        <p:nvPicPr>
          <p:cNvPr id="27" name="object 27"/>
          <p:cNvPicPr/>
          <p:nvPr/>
        </p:nvPicPr>
        <p:blipFill>
          <a:blip r:embed="rId8" cstate="print"/>
          <a:stretch>
            <a:fillRect/>
          </a:stretch>
        </p:blipFill>
        <p:spPr>
          <a:xfrm>
            <a:off x="8696415" y="1447474"/>
            <a:ext cx="79637" cy="79177"/>
          </a:xfrm>
          <a:prstGeom prst="rect">
            <a:avLst/>
          </a:prstGeom>
        </p:spPr>
      </p:pic>
      <p:grpSp>
        <p:nvGrpSpPr>
          <p:cNvPr id="28" name="object 28"/>
          <p:cNvGrpSpPr/>
          <p:nvPr/>
        </p:nvGrpSpPr>
        <p:grpSpPr>
          <a:xfrm>
            <a:off x="6861177" y="1500236"/>
            <a:ext cx="1865630" cy="2028189"/>
            <a:chOff x="6861177" y="1500236"/>
            <a:chExt cx="1865630" cy="2028189"/>
          </a:xfrm>
        </p:grpSpPr>
        <p:pic>
          <p:nvPicPr>
            <p:cNvPr id="29" name="object 29"/>
            <p:cNvPicPr/>
            <p:nvPr/>
          </p:nvPicPr>
          <p:blipFill>
            <a:blip r:embed="rId9" cstate="print"/>
            <a:stretch>
              <a:fillRect/>
            </a:stretch>
          </p:blipFill>
          <p:spPr>
            <a:xfrm>
              <a:off x="6861177" y="3400202"/>
              <a:ext cx="79242" cy="79177"/>
            </a:xfrm>
            <a:prstGeom prst="rect">
              <a:avLst/>
            </a:prstGeom>
          </p:spPr>
        </p:pic>
        <p:sp>
          <p:nvSpPr>
            <p:cNvPr id="30" name="object 30"/>
            <p:cNvSpPr/>
            <p:nvPr/>
          </p:nvSpPr>
          <p:spPr>
            <a:xfrm>
              <a:off x="6890639" y="1500238"/>
              <a:ext cx="1836420" cy="1910714"/>
            </a:xfrm>
            <a:custGeom>
              <a:avLst/>
              <a:gdLst/>
              <a:ahLst/>
              <a:cxnLst/>
              <a:rect l="l" t="t" r="r" b="b"/>
              <a:pathLst>
                <a:path w="1836420" h="1910714">
                  <a:moveTo>
                    <a:pt x="1836127" y="14528"/>
                  </a:moveTo>
                  <a:lnTo>
                    <a:pt x="1821611" y="0"/>
                  </a:lnTo>
                  <a:lnTo>
                    <a:pt x="1237145" y="584466"/>
                  </a:lnTo>
                  <a:lnTo>
                    <a:pt x="801039" y="584466"/>
                  </a:lnTo>
                  <a:lnTo>
                    <a:pt x="656221" y="729284"/>
                  </a:lnTo>
                  <a:lnTo>
                    <a:pt x="647877" y="729284"/>
                  </a:lnTo>
                  <a:lnTo>
                    <a:pt x="647877" y="737628"/>
                  </a:lnTo>
                  <a:lnTo>
                    <a:pt x="186169" y="1199337"/>
                  </a:lnTo>
                  <a:lnTo>
                    <a:pt x="186169" y="1002157"/>
                  </a:lnTo>
                  <a:lnTo>
                    <a:pt x="450253" y="737628"/>
                  </a:lnTo>
                  <a:lnTo>
                    <a:pt x="647877" y="737628"/>
                  </a:lnTo>
                  <a:lnTo>
                    <a:pt x="647877" y="729284"/>
                  </a:lnTo>
                  <a:lnTo>
                    <a:pt x="446773" y="729284"/>
                  </a:lnTo>
                  <a:lnTo>
                    <a:pt x="177431" y="998613"/>
                  </a:lnTo>
                  <a:lnTo>
                    <a:pt x="177431" y="1208074"/>
                  </a:lnTo>
                  <a:lnTo>
                    <a:pt x="0" y="1385506"/>
                  </a:lnTo>
                  <a:lnTo>
                    <a:pt x="0" y="1910118"/>
                  </a:lnTo>
                  <a:lnTo>
                    <a:pt x="20701" y="1910118"/>
                  </a:lnTo>
                  <a:lnTo>
                    <a:pt x="20701" y="1394320"/>
                  </a:lnTo>
                  <a:lnTo>
                    <a:pt x="809840" y="605167"/>
                  </a:lnTo>
                  <a:lnTo>
                    <a:pt x="1245552" y="605167"/>
                  </a:lnTo>
                  <a:lnTo>
                    <a:pt x="1248575" y="602081"/>
                  </a:lnTo>
                  <a:lnTo>
                    <a:pt x="1836127" y="14528"/>
                  </a:lnTo>
                  <a:close/>
                </a:path>
              </a:pathLst>
            </a:custGeom>
            <a:solidFill>
              <a:srgbClr val="D3E1F1"/>
            </a:solidFill>
          </p:spPr>
          <p:txBody>
            <a:bodyPr wrap="square" lIns="0" tIns="0" rIns="0" bIns="0" rtlCol="0"/>
            <a:lstStyle/>
            <a:p>
              <a:endParaRPr/>
            </a:p>
          </p:txBody>
        </p:sp>
        <p:sp>
          <p:nvSpPr>
            <p:cNvPr id="31" name="object 31"/>
            <p:cNvSpPr/>
            <p:nvPr/>
          </p:nvSpPr>
          <p:spPr>
            <a:xfrm>
              <a:off x="7806550" y="1794522"/>
              <a:ext cx="90805" cy="91440"/>
            </a:xfrm>
            <a:custGeom>
              <a:avLst/>
              <a:gdLst/>
              <a:ahLst/>
              <a:cxnLst/>
              <a:rect l="l" t="t" r="r" b="b"/>
              <a:pathLst>
                <a:path w="90804" h="91439">
                  <a:moveTo>
                    <a:pt x="90678" y="76200"/>
                  </a:moveTo>
                  <a:lnTo>
                    <a:pt x="13601" y="76200"/>
                  </a:lnTo>
                  <a:lnTo>
                    <a:pt x="13601" y="0"/>
                  </a:lnTo>
                  <a:lnTo>
                    <a:pt x="0" y="0"/>
                  </a:lnTo>
                  <a:lnTo>
                    <a:pt x="0" y="76200"/>
                  </a:lnTo>
                  <a:lnTo>
                    <a:pt x="0" y="91440"/>
                  </a:lnTo>
                  <a:lnTo>
                    <a:pt x="90678" y="91440"/>
                  </a:lnTo>
                  <a:lnTo>
                    <a:pt x="90678" y="76200"/>
                  </a:lnTo>
                  <a:close/>
                </a:path>
              </a:pathLst>
            </a:custGeom>
            <a:solidFill>
              <a:srgbClr val="516888"/>
            </a:solidFill>
          </p:spPr>
          <p:txBody>
            <a:bodyPr wrap="square" lIns="0" tIns="0" rIns="0" bIns="0" rtlCol="0"/>
            <a:lstStyle/>
            <a:p>
              <a:endParaRPr/>
            </a:p>
          </p:txBody>
        </p:sp>
        <p:sp>
          <p:nvSpPr>
            <p:cNvPr id="32" name="object 32"/>
            <p:cNvSpPr/>
            <p:nvPr/>
          </p:nvSpPr>
          <p:spPr>
            <a:xfrm>
              <a:off x="7207114" y="3204331"/>
              <a:ext cx="323850" cy="323850"/>
            </a:xfrm>
            <a:custGeom>
              <a:avLst/>
              <a:gdLst/>
              <a:ahLst/>
              <a:cxnLst/>
              <a:rect l="l" t="t" r="r" b="b"/>
              <a:pathLst>
                <a:path w="323850" h="323850">
                  <a:moveTo>
                    <a:pt x="91990" y="323478"/>
                  </a:moveTo>
                  <a:lnTo>
                    <a:pt x="0" y="323478"/>
                  </a:lnTo>
                  <a:lnTo>
                    <a:pt x="323477" y="0"/>
                  </a:lnTo>
                  <a:lnTo>
                    <a:pt x="323477" y="91990"/>
                  </a:lnTo>
                  <a:lnTo>
                    <a:pt x="91990" y="323478"/>
                  </a:lnTo>
                  <a:close/>
                </a:path>
              </a:pathLst>
            </a:custGeom>
            <a:solidFill>
              <a:srgbClr val="D3E1F1"/>
            </a:solidFill>
          </p:spPr>
          <p:txBody>
            <a:bodyPr wrap="square" lIns="0" tIns="0" rIns="0" bIns="0" rtlCol="0"/>
            <a:lstStyle/>
            <a:p>
              <a:endParaRPr/>
            </a:p>
          </p:txBody>
        </p:sp>
      </p:grpSp>
      <p:pic>
        <p:nvPicPr>
          <p:cNvPr id="33" name="object 33"/>
          <p:cNvPicPr/>
          <p:nvPr/>
        </p:nvPicPr>
        <p:blipFill>
          <a:blip r:embed="rId10" cstate="print"/>
          <a:stretch>
            <a:fillRect/>
          </a:stretch>
        </p:blipFill>
        <p:spPr>
          <a:xfrm>
            <a:off x="7239249" y="4654011"/>
            <a:ext cx="79243" cy="79243"/>
          </a:xfrm>
          <a:prstGeom prst="rect">
            <a:avLst/>
          </a:prstGeom>
        </p:spPr>
      </p:pic>
      <p:grpSp>
        <p:nvGrpSpPr>
          <p:cNvPr id="34" name="object 34"/>
          <p:cNvGrpSpPr/>
          <p:nvPr/>
        </p:nvGrpSpPr>
        <p:grpSpPr>
          <a:xfrm>
            <a:off x="7196510" y="2295940"/>
            <a:ext cx="1947545" cy="2376805"/>
            <a:chOff x="7196510" y="2295940"/>
            <a:chExt cx="1947545" cy="2376805"/>
          </a:xfrm>
        </p:grpSpPr>
        <p:pic>
          <p:nvPicPr>
            <p:cNvPr id="35" name="object 35"/>
            <p:cNvPicPr/>
            <p:nvPr/>
          </p:nvPicPr>
          <p:blipFill>
            <a:blip r:embed="rId11" cstate="print"/>
            <a:stretch>
              <a:fillRect/>
            </a:stretch>
          </p:blipFill>
          <p:spPr>
            <a:xfrm>
              <a:off x="8796355" y="2295940"/>
              <a:ext cx="79177" cy="79703"/>
            </a:xfrm>
            <a:prstGeom prst="rect">
              <a:avLst/>
            </a:prstGeom>
          </p:spPr>
        </p:pic>
        <p:sp>
          <p:nvSpPr>
            <p:cNvPr id="36" name="object 36"/>
            <p:cNvSpPr/>
            <p:nvPr/>
          </p:nvSpPr>
          <p:spPr>
            <a:xfrm>
              <a:off x="7196506" y="2347455"/>
              <a:ext cx="1947545" cy="2324735"/>
            </a:xfrm>
            <a:custGeom>
              <a:avLst/>
              <a:gdLst/>
              <a:ahLst/>
              <a:cxnLst/>
              <a:rect l="l" t="t" r="r" b="b"/>
              <a:pathLst>
                <a:path w="1947545" h="2324735">
                  <a:moveTo>
                    <a:pt x="1624876" y="14528"/>
                  </a:moveTo>
                  <a:lnTo>
                    <a:pt x="1609966" y="0"/>
                  </a:lnTo>
                  <a:lnTo>
                    <a:pt x="1054531" y="555434"/>
                  </a:lnTo>
                  <a:lnTo>
                    <a:pt x="853795" y="555434"/>
                  </a:lnTo>
                  <a:lnTo>
                    <a:pt x="853795" y="576135"/>
                  </a:lnTo>
                  <a:lnTo>
                    <a:pt x="496036" y="933894"/>
                  </a:lnTo>
                  <a:lnTo>
                    <a:pt x="496036" y="1278928"/>
                  </a:lnTo>
                  <a:lnTo>
                    <a:pt x="222643" y="1551940"/>
                  </a:lnTo>
                  <a:lnTo>
                    <a:pt x="21158" y="1350683"/>
                  </a:lnTo>
                  <a:lnTo>
                    <a:pt x="21158" y="1175512"/>
                  </a:lnTo>
                  <a:lnTo>
                    <a:pt x="620610" y="576135"/>
                  </a:lnTo>
                  <a:lnTo>
                    <a:pt x="853795" y="576135"/>
                  </a:lnTo>
                  <a:lnTo>
                    <a:pt x="853795" y="555434"/>
                  </a:lnTo>
                  <a:lnTo>
                    <a:pt x="611797" y="555434"/>
                  </a:lnTo>
                  <a:lnTo>
                    <a:pt x="608711" y="558520"/>
                  </a:lnTo>
                  <a:lnTo>
                    <a:pt x="0" y="1167168"/>
                  </a:lnTo>
                  <a:lnTo>
                    <a:pt x="0" y="1359039"/>
                  </a:lnTo>
                  <a:lnTo>
                    <a:pt x="35242" y="1394282"/>
                  </a:lnTo>
                  <a:lnTo>
                    <a:pt x="35242" y="1592275"/>
                  </a:lnTo>
                  <a:lnTo>
                    <a:pt x="371906" y="1928939"/>
                  </a:lnTo>
                  <a:lnTo>
                    <a:pt x="371906" y="2036406"/>
                  </a:lnTo>
                  <a:lnTo>
                    <a:pt x="98628" y="2309685"/>
                  </a:lnTo>
                  <a:lnTo>
                    <a:pt x="113538" y="2324671"/>
                  </a:lnTo>
                  <a:lnTo>
                    <a:pt x="393065" y="2045220"/>
                  </a:lnTo>
                  <a:lnTo>
                    <a:pt x="393065" y="1722132"/>
                  </a:lnTo>
                  <a:lnTo>
                    <a:pt x="371906" y="1701012"/>
                  </a:lnTo>
                  <a:lnTo>
                    <a:pt x="371906" y="1730933"/>
                  </a:lnTo>
                  <a:lnTo>
                    <a:pt x="371906" y="1917484"/>
                  </a:lnTo>
                  <a:lnTo>
                    <a:pt x="43586" y="1588795"/>
                  </a:lnTo>
                  <a:lnTo>
                    <a:pt x="43586" y="1402626"/>
                  </a:lnTo>
                  <a:lnTo>
                    <a:pt x="371906" y="1730933"/>
                  </a:lnTo>
                  <a:lnTo>
                    <a:pt x="371906" y="1701012"/>
                  </a:lnTo>
                  <a:lnTo>
                    <a:pt x="228790" y="1558061"/>
                  </a:lnTo>
                  <a:lnTo>
                    <a:pt x="504380" y="1282014"/>
                  </a:lnTo>
                  <a:lnTo>
                    <a:pt x="504380" y="937450"/>
                  </a:lnTo>
                  <a:lnTo>
                    <a:pt x="865695" y="576135"/>
                  </a:lnTo>
                  <a:lnTo>
                    <a:pt x="1063345" y="576135"/>
                  </a:lnTo>
                  <a:lnTo>
                    <a:pt x="1624876" y="14528"/>
                  </a:lnTo>
                  <a:close/>
                </a:path>
                <a:path w="1947545" h="2324735">
                  <a:moveTo>
                    <a:pt x="1947494" y="20701"/>
                  </a:moveTo>
                  <a:lnTo>
                    <a:pt x="1465580" y="502615"/>
                  </a:lnTo>
                  <a:lnTo>
                    <a:pt x="1465580" y="1666684"/>
                  </a:lnTo>
                  <a:lnTo>
                    <a:pt x="1052741" y="2079523"/>
                  </a:lnTo>
                  <a:lnTo>
                    <a:pt x="1067714" y="2094509"/>
                  </a:lnTo>
                  <a:lnTo>
                    <a:pt x="1486674" y="1675091"/>
                  </a:lnTo>
                  <a:lnTo>
                    <a:pt x="1486674" y="511416"/>
                  </a:lnTo>
                  <a:lnTo>
                    <a:pt x="1605940" y="392150"/>
                  </a:lnTo>
                  <a:lnTo>
                    <a:pt x="1678559" y="392150"/>
                  </a:lnTo>
                  <a:lnTo>
                    <a:pt x="1794332" y="276364"/>
                  </a:lnTo>
                  <a:lnTo>
                    <a:pt x="1910105" y="160655"/>
                  </a:lnTo>
                  <a:lnTo>
                    <a:pt x="1910105" y="87985"/>
                  </a:lnTo>
                  <a:lnTo>
                    <a:pt x="1947494" y="50596"/>
                  </a:lnTo>
                  <a:lnTo>
                    <a:pt x="1947494" y="20701"/>
                  </a:lnTo>
                  <a:close/>
                </a:path>
              </a:pathLst>
            </a:custGeom>
            <a:solidFill>
              <a:srgbClr val="D3E1F1"/>
            </a:solidFill>
          </p:spPr>
          <p:txBody>
            <a:bodyPr wrap="square" lIns="0" tIns="0" rIns="0" bIns="0" rtlCol="0"/>
            <a:lstStyle/>
            <a:p>
              <a:endParaRPr/>
            </a:p>
          </p:txBody>
        </p:sp>
        <p:pic>
          <p:nvPicPr>
            <p:cNvPr id="37" name="object 37"/>
            <p:cNvPicPr/>
            <p:nvPr/>
          </p:nvPicPr>
          <p:blipFill>
            <a:blip r:embed="rId12" cstate="print"/>
            <a:stretch>
              <a:fillRect/>
            </a:stretch>
          </p:blipFill>
          <p:spPr>
            <a:xfrm>
              <a:off x="8202174" y="4408467"/>
              <a:ext cx="79703" cy="79177"/>
            </a:xfrm>
            <a:prstGeom prst="rect">
              <a:avLst/>
            </a:prstGeom>
          </p:spPr>
        </p:pic>
        <p:sp>
          <p:nvSpPr>
            <p:cNvPr id="38" name="object 38"/>
            <p:cNvSpPr/>
            <p:nvPr/>
          </p:nvSpPr>
          <p:spPr>
            <a:xfrm>
              <a:off x="7998867" y="3142304"/>
              <a:ext cx="676910" cy="960119"/>
            </a:xfrm>
            <a:custGeom>
              <a:avLst/>
              <a:gdLst/>
              <a:ahLst/>
              <a:cxnLst/>
              <a:rect l="l" t="t" r="r" b="b"/>
              <a:pathLst>
                <a:path w="676909" h="960120">
                  <a:moveTo>
                    <a:pt x="5715" y="959855"/>
                  </a:moveTo>
                  <a:lnTo>
                    <a:pt x="0" y="953678"/>
                  </a:lnTo>
                  <a:lnTo>
                    <a:pt x="264932" y="688745"/>
                  </a:lnTo>
                  <a:lnTo>
                    <a:pt x="264932" y="406203"/>
                  </a:lnTo>
                  <a:lnTo>
                    <a:pt x="671136" y="0"/>
                  </a:lnTo>
                  <a:lnTo>
                    <a:pt x="676852" y="6110"/>
                  </a:lnTo>
                  <a:lnTo>
                    <a:pt x="273276" y="409686"/>
                  </a:lnTo>
                  <a:lnTo>
                    <a:pt x="273276" y="692294"/>
                  </a:lnTo>
                  <a:lnTo>
                    <a:pt x="5715" y="959855"/>
                  </a:lnTo>
                  <a:close/>
                </a:path>
              </a:pathLst>
            </a:custGeom>
            <a:solidFill>
              <a:srgbClr val="D3E1F1"/>
            </a:solidFill>
          </p:spPr>
          <p:txBody>
            <a:bodyPr wrap="square" lIns="0" tIns="0" rIns="0" bIns="0" rtlCol="0"/>
            <a:lstStyle/>
            <a:p>
              <a:endParaRPr/>
            </a:p>
          </p:txBody>
        </p:sp>
      </p:grpSp>
      <p:sp>
        <p:nvSpPr>
          <p:cNvPr id="39" name="object 39"/>
          <p:cNvSpPr/>
          <p:nvPr/>
        </p:nvSpPr>
        <p:spPr>
          <a:xfrm>
            <a:off x="7250217" y="1626129"/>
            <a:ext cx="323850" cy="323850"/>
          </a:xfrm>
          <a:custGeom>
            <a:avLst/>
            <a:gdLst/>
            <a:ahLst/>
            <a:cxnLst/>
            <a:rect l="l" t="t" r="r" b="b"/>
            <a:pathLst>
              <a:path w="323850" h="323850">
                <a:moveTo>
                  <a:pt x="0" y="323478"/>
                </a:moveTo>
                <a:lnTo>
                  <a:pt x="0" y="231027"/>
                </a:lnTo>
                <a:lnTo>
                  <a:pt x="115776" y="115316"/>
                </a:lnTo>
                <a:lnTo>
                  <a:pt x="231553" y="0"/>
                </a:lnTo>
                <a:lnTo>
                  <a:pt x="323543" y="0"/>
                </a:lnTo>
                <a:lnTo>
                  <a:pt x="161574" y="161508"/>
                </a:lnTo>
                <a:lnTo>
                  <a:pt x="0" y="323478"/>
                </a:lnTo>
                <a:close/>
              </a:path>
            </a:pathLst>
          </a:custGeom>
          <a:solidFill>
            <a:srgbClr val="D3E1F1"/>
          </a:solidFill>
        </p:spPr>
        <p:txBody>
          <a:bodyPr wrap="square" lIns="0" tIns="0" rIns="0" bIns="0" rtlCol="0"/>
          <a:lstStyle/>
          <a:p>
            <a:endParaRPr/>
          </a:p>
        </p:txBody>
      </p:sp>
      <p:pic>
        <p:nvPicPr>
          <p:cNvPr id="40" name="object 40"/>
          <p:cNvPicPr/>
          <p:nvPr/>
        </p:nvPicPr>
        <p:blipFill>
          <a:blip r:embed="rId13" cstate="print"/>
          <a:stretch>
            <a:fillRect/>
          </a:stretch>
        </p:blipFill>
        <p:spPr>
          <a:xfrm>
            <a:off x="6199713" y="2530972"/>
            <a:ext cx="79243" cy="79242"/>
          </a:xfrm>
          <a:prstGeom prst="rect">
            <a:avLst/>
          </a:prstGeom>
        </p:spPr>
      </p:pic>
      <p:sp>
        <p:nvSpPr>
          <p:cNvPr id="41" name="object 41"/>
          <p:cNvSpPr/>
          <p:nvPr/>
        </p:nvSpPr>
        <p:spPr>
          <a:xfrm>
            <a:off x="7681112" y="263576"/>
            <a:ext cx="676910" cy="959485"/>
          </a:xfrm>
          <a:custGeom>
            <a:avLst/>
            <a:gdLst/>
            <a:ahLst/>
            <a:cxnLst/>
            <a:rect l="l" t="t" r="r" b="b"/>
            <a:pathLst>
              <a:path w="676909" h="959485">
                <a:moveTo>
                  <a:pt x="5716" y="959460"/>
                </a:moveTo>
                <a:lnTo>
                  <a:pt x="0" y="953744"/>
                </a:lnTo>
                <a:lnTo>
                  <a:pt x="403574" y="550103"/>
                </a:lnTo>
                <a:lnTo>
                  <a:pt x="403574" y="267560"/>
                </a:lnTo>
                <a:lnTo>
                  <a:pt x="671135" y="0"/>
                </a:lnTo>
                <a:lnTo>
                  <a:pt x="676852" y="5716"/>
                </a:lnTo>
                <a:lnTo>
                  <a:pt x="411919" y="271109"/>
                </a:lnTo>
                <a:lnTo>
                  <a:pt x="411919" y="553651"/>
                </a:lnTo>
                <a:lnTo>
                  <a:pt x="5716" y="959460"/>
                </a:lnTo>
                <a:close/>
              </a:path>
            </a:pathLst>
          </a:custGeom>
          <a:solidFill>
            <a:srgbClr val="D3E1F1"/>
          </a:solidFill>
        </p:spPr>
        <p:txBody>
          <a:bodyPr wrap="square" lIns="0" tIns="0" rIns="0" bIns="0" rtlCol="0"/>
          <a:lstStyle/>
          <a:p>
            <a:endParaRPr/>
          </a:p>
        </p:txBody>
      </p:sp>
      <p:sp>
        <p:nvSpPr>
          <p:cNvPr id="42" name="object 42"/>
          <p:cNvSpPr/>
          <p:nvPr/>
        </p:nvSpPr>
        <p:spPr>
          <a:xfrm>
            <a:off x="6236237" y="2069319"/>
            <a:ext cx="485140" cy="285115"/>
          </a:xfrm>
          <a:custGeom>
            <a:avLst/>
            <a:gdLst/>
            <a:ahLst/>
            <a:cxnLst/>
            <a:rect l="l" t="t" r="r" b="b"/>
            <a:pathLst>
              <a:path w="485140" h="285114">
                <a:moveTo>
                  <a:pt x="6176" y="284710"/>
                </a:moveTo>
                <a:lnTo>
                  <a:pt x="0" y="278599"/>
                </a:lnTo>
                <a:lnTo>
                  <a:pt x="144359" y="134240"/>
                </a:lnTo>
                <a:lnTo>
                  <a:pt x="344635" y="134240"/>
                </a:lnTo>
                <a:lnTo>
                  <a:pt x="478876" y="0"/>
                </a:lnTo>
                <a:lnTo>
                  <a:pt x="484592" y="6176"/>
                </a:lnTo>
                <a:lnTo>
                  <a:pt x="348117" y="142585"/>
                </a:lnTo>
                <a:lnTo>
                  <a:pt x="147907" y="142585"/>
                </a:lnTo>
                <a:lnTo>
                  <a:pt x="6176" y="284710"/>
                </a:lnTo>
                <a:close/>
              </a:path>
            </a:pathLst>
          </a:custGeom>
          <a:solidFill>
            <a:srgbClr val="D3E1F1"/>
          </a:solidFill>
        </p:spPr>
        <p:txBody>
          <a:bodyPr wrap="square" lIns="0" tIns="0" rIns="0" bIns="0" rtlCol="0"/>
          <a:lstStyle/>
          <a:p>
            <a:endParaRPr/>
          </a:p>
        </p:txBody>
      </p:sp>
      <p:sp>
        <p:nvSpPr>
          <p:cNvPr id="43" name="object 43"/>
          <p:cNvSpPr/>
          <p:nvPr/>
        </p:nvSpPr>
        <p:spPr>
          <a:xfrm>
            <a:off x="7551749" y="2579858"/>
            <a:ext cx="60325" cy="60960"/>
          </a:xfrm>
          <a:custGeom>
            <a:avLst/>
            <a:gdLst/>
            <a:ahLst/>
            <a:cxnLst/>
            <a:rect l="l" t="t" r="r" b="b"/>
            <a:pathLst>
              <a:path w="60325" h="60960">
                <a:moveTo>
                  <a:pt x="60253" y="60713"/>
                </a:moveTo>
                <a:lnTo>
                  <a:pt x="0" y="60713"/>
                </a:lnTo>
                <a:lnTo>
                  <a:pt x="0" y="0"/>
                </a:lnTo>
                <a:lnTo>
                  <a:pt x="60253" y="0"/>
                </a:lnTo>
                <a:lnTo>
                  <a:pt x="60253" y="60713"/>
                </a:lnTo>
                <a:close/>
              </a:path>
            </a:pathLst>
          </a:custGeom>
          <a:solidFill>
            <a:srgbClr val="516888"/>
          </a:solidFill>
        </p:spPr>
        <p:txBody>
          <a:bodyPr wrap="square" lIns="0" tIns="0" rIns="0" bIns="0" rtlCol="0"/>
          <a:lstStyle/>
          <a:p>
            <a:endParaRPr/>
          </a:p>
        </p:txBody>
      </p:sp>
      <p:sp>
        <p:nvSpPr>
          <p:cNvPr id="44" name="object 44"/>
          <p:cNvSpPr/>
          <p:nvPr/>
        </p:nvSpPr>
        <p:spPr>
          <a:xfrm>
            <a:off x="8421370" y="2226894"/>
            <a:ext cx="71755" cy="72390"/>
          </a:xfrm>
          <a:custGeom>
            <a:avLst/>
            <a:gdLst/>
            <a:ahLst/>
            <a:cxnLst/>
            <a:rect l="l" t="t" r="r" b="b"/>
            <a:pathLst>
              <a:path w="71754" h="72389">
                <a:moveTo>
                  <a:pt x="71742" y="30353"/>
                </a:moveTo>
                <a:lnTo>
                  <a:pt x="41783" y="30353"/>
                </a:lnTo>
                <a:lnTo>
                  <a:pt x="41783" y="0"/>
                </a:lnTo>
                <a:lnTo>
                  <a:pt x="30353" y="0"/>
                </a:lnTo>
                <a:lnTo>
                  <a:pt x="30353" y="30353"/>
                </a:lnTo>
                <a:lnTo>
                  <a:pt x="0" y="30353"/>
                </a:lnTo>
                <a:lnTo>
                  <a:pt x="0" y="41783"/>
                </a:lnTo>
                <a:lnTo>
                  <a:pt x="30353" y="41783"/>
                </a:lnTo>
                <a:lnTo>
                  <a:pt x="30353" y="72148"/>
                </a:lnTo>
                <a:lnTo>
                  <a:pt x="41783" y="72148"/>
                </a:lnTo>
                <a:lnTo>
                  <a:pt x="41783" y="41783"/>
                </a:lnTo>
                <a:lnTo>
                  <a:pt x="71742" y="41783"/>
                </a:lnTo>
                <a:lnTo>
                  <a:pt x="71742" y="30353"/>
                </a:lnTo>
                <a:close/>
              </a:path>
            </a:pathLst>
          </a:custGeom>
          <a:solidFill>
            <a:srgbClr val="D3E1F1"/>
          </a:solidFill>
        </p:spPr>
        <p:txBody>
          <a:bodyPr wrap="square" lIns="0" tIns="0" rIns="0" bIns="0" rtlCol="0"/>
          <a:lstStyle/>
          <a:p>
            <a:endParaRPr/>
          </a:p>
        </p:txBody>
      </p:sp>
      <p:sp>
        <p:nvSpPr>
          <p:cNvPr id="45" name="object 45"/>
          <p:cNvSpPr/>
          <p:nvPr/>
        </p:nvSpPr>
        <p:spPr>
          <a:xfrm>
            <a:off x="8191195" y="2249296"/>
            <a:ext cx="177800" cy="50165"/>
          </a:xfrm>
          <a:custGeom>
            <a:avLst/>
            <a:gdLst/>
            <a:ahLst/>
            <a:cxnLst/>
            <a:rect l="l" t="t" r="r" b="b"/>
            <a:pathLst>
              <a:path w="177800" h="50164">
                <a:moveTo>
                  <a:pt x="69977" y="49733"/>
                </a:moveTo>
                <a:lnTo>
                  <a:pt x="29044" y="0"/>
                </a:lnTo>
                <a:lnTo>
                  <a:pt x="0" y="0"/>
                </a:lnTo>
                <a:lnTo>
                  <a:pt x="40932" y="49733"/>
                </a:lnTo>
                <a:lnTo>
                  <a:pt x="69977" y="49733"/>
                </a:lnTo>
                <a:close/>
              </a:path>
              <a:path w="177800" h="50164">
                <a:moveTo>
                  <a:pt x="123659" y="49733"/>
                </a:moveTo>
                <a:lnTo>
                  <a:pt x="82727" y="0"/>
                </a:lnTo>
                <a:lnTo>
                  <a:pt x="53225" y="0"/>
                </a:lnTo>
                <a:lnTo>
                  <a:pt x="94615" y="49733"/>
                </a:lnTo>
                <a:lnTo>
                  <a:pt x="123659" y="49733"/>
                </a:lnTo>
                <a:close/>
              </a:path>
              <a:path w="177800" h="50164">
                <a:moveTo>
                  <a:pt x="177342" y="49733"/>
                </a:moveTo>
                <a:lnTo>
                  <a:pt x="135940" y="0"/>
                </a:lnTo>
                <a:lnTo>
                  <a:pt x="106908" y="0"/>
                </a:lnTo>
                <a:lnTo>
                  <a:pt x="147840" y="49733"/>
                </a:lnTo>
                <a:lnTo>
                  <a:pt x="177342" y="49733"/>
                </a:lnTo>
                <a:close/>
              </a:path>
            </a:pathLst>
          </a:custGeom>
          <a:solidFill>
            <a:srgbClr val="D3E1F1"/>
          </a:solidFill>
        </p:spPr>
        <p:txBody>
          <a:bodyPr wrap="square" lIns="0" tIns="0" rIns="0" bIns="0" rtlCol="0"/>
          <a:lstStyle/>
          <a:p>
            <a:endParaRPr/>
          </a:p>
        </p:txBody>
      </p:sp>
      <p:sp>
        <p:nvSpPr>
          <p:cNvPr id="46" name="object 46"/>
          <p:cNvSpPr/>
          <p:nvPr/>
        </p:nvSpPr>
        <p:spPr>
          <a:xfrm>
            <a:off x="7695158" y="2227745"/>
            <a:ext cx="944244" cy="285750"/>
          </a:xfrm>
          <a:custGeom>
            <a:avLst/>
            <a:gdLst/>
            <a:ahLst/>
            <a:cxnLst/>
            <a:rect l="l" t="t" r="r" b="b"/>
            <a:pathLst>
              <a:path w="944245" h="285750">
                <a:moveTo>
                  <a:pt x="136499" y="263220"/>
                </a:moveTo>
                <a:lnTo>
                  <a:pt x="114871" y="263220"/>
                </a:lnTo>
                <a:lnTo>
                  <a:pt x="114871" y="285165"/>
                </a:lnTo>
                <a:lnTo>
                  <a:pt x="136499" y="285165"/>
                </a:lnTo>
                <a:lnTo>
                  <a:pt x="136499" y="263220"/>
                </a:lnTo>
                <a:close/>
              </a:path>
              <a:path w="944245" h="285750">
                <a:moveTo>
                  <a:pt x="224929" y="263220"/>
                </a:moveTo>
                <a:lnTo>
                  <a:pt x="156730" y="263220"/>
                </a:lnTo>
                <a:lnTo>
                  <a:pt x="156730" y="285165"/>
                </a:lnTo>
                <a:lnTo>
                  <a:pt x="224929" y="285165"/>
                </a:lnTo>
                <a:lnTo>
                  <a:pt x="224929" y="263220"/>
                </a:lnTo>
                <a:close/>
              </a:path>
              <a:path w="944245" h="285750">
                <a:moveTo>
                  <a:pt x="387299" y="263220"/>
                </a:moveTo>
                <a:lnTo>
                  <a:pt x="251345" y="263220"/>
                </a:lnTo>
                <a:lnTo>
                  <a:pt x="251345" y="285165"/>
                </a:lnTo>
                <a:lnTo>
                  <a:pt x="387299" y="285165"/>
                </a:lnTo>
                <a:lnTo>
                  <a:pt x="387299" y="263220"/>
                </a:lnTo>
                <a:close/>
              </a:path>
              <a:path w="944245" h="285750">
                <a:moveTo>
                  <a:pt x="943622" y="8801"/>
                </a:moveTo>
                <a:lnTo>
                  <a:pt x="934821" y="0"/>
                </a:lnTo>
                <a:lnTo>
                  <a:pt x="769302" y="165912"/>
                </a:lnTo>
                <a:lnTo>
                  <a:pt x="104343" y="165912"/>
                </a:lnTo>
                <a:lnTo>
                  <a:pt x="0" y="269798"/>
                </a:lnTo>
                <a:lnTo>
                  <a:pt x="8813" y="278599"/>
                </a:lnTo>
                <a:lnTo>
                  <a:pt x="109143" y="177800"/>
                </a:lnTo>
                <a:lnTo>
                  <a:pt x="774166" y="177800"/>
                </a:lnTo>
                <a:lnTo>
                  <a:pt x="943622" y="8801"/>
                </a:lnTo>
                <a:close/>
              </a:path>
            </a:pathLst>
          </a:custGeom>
          <a:solidFill>
            <a:srgbClr val="D3E1F1"/>
          </a:solidFill>
        </p:spPr>
        <p:txBody>
          <a:bodyPr wrap="square" lIns="0" tIns="0" rIns="0" bIns="0" rtlCol="0"/>
          <a:lstStyle/>
          <a:p>
            <a:endParaRPr/>
          </a:p>
        </p:txBody>
      </p:sp>
      <p:sp>
        <p:nvSpPr>
          <p:cNvPr id="47" name="object 47"/>
          <p:cNvSpPr/>
          <p:nvPr/>
        </p:nvSpPr>
        <p:spPr>
          <a:xfrm>
            <a:off x="6199704" y="2967526"/>
            <a:ext cx="473709" cy="473709"/>
          </a:xfrm>
          <a:custGeom>
            <a:avLst/>
            <a:gdLst/>
            <a:ahLst/>
            <a:cxnLst/>
            <a:rect l="l" t="t" r="r" b="b"/>
            <a:pathLst>
              <a:path w="473709" h="473710">
                <a:moveTo>
                  <a:pt x="0" y="236809"/>
                </a:moveTo>
                <a:lnTo>
                  <a:pt x="4814" y="284505"/>
                </a:lnTo>
                <a:lnTo>
                  <a:pt x="18622" y="328936"/>
                </a:lnTo>
                <a:lnTo>
                  <a:pt x="40468" y="369150"/>
                </a:lnTo>
                <a:lnTo>
                  <a:pt x="69395" y="404191"/>
                </a:lnTo>
                <a:lnTo>
                  <a:pt x="104448" y="433106"/>
                </a:lnTo>
                <a:lnTo>
                  <a:pt x="144672" y="454941"/>
                </a:lnTo>
                <a:lnTo>
                  <a:pt x="189111" y="468741"/>
                </a:lnTo>
                <a:lnTo>
                  <a:pt x="236809" y="473553"/>
                </a:lnTo>
                <a:lnTo>
                  <a:pt x="284505" y="468741"/>
                </a:lnTo>
                <a:lnTo>
                  <a:pt x="328936" y="454941"/>
                </a:lnTo>
                <a:lnTo>
                  <a:pt x="369150" y="433106"/>
                </a:lnTo>
                <a:lnTo>
                  <a:pt x="404191" y="404191"/>
                </a:lnTo>
                <a:lnTo>
                  <a:pt x="433106" y="369150"/>
                </a:lnTo>
                <a:lnTo>
                  <a:pt x="454940" y="328936"/>
                </a:lnTo>
                <a:lnTo>
                  <a:pt x="468741" y="284505"/>
                </a:lnTo>
                <a:lnTo>
                  <a:pt x="473553" y="236809"/>
                </a:lnTo>
                <a:lnTo>
                  <a:pt x="468741" y="189111"/>
                </a:lnTo>
                <a:lnTo>
                  <a:pt x="454940" y="144672"/>
                </a:lnTo>
                <a:lnTo>
                  <a:pt x="433106" y="104448"/>
                </a:lnTo>
                <a:lnTo>
                  <a:pt x="404191" y="69395"/>
                </a:lnTo>
                <a:lnTo>
                  <a:pt x="369150" y="40468"/>
                </a:lnTo>
                <a:lnTo>
                  <a:pt x="328936" y="18622"/>
                </a:lnTo>
                <a:lnTo>
                  <a:pt x="284505" y="4814"/>
                </a:lnTo>
                <a:lnTo>
                  <a:pt x="236809" y="0"/>
                </a:lnTo>
                <a:lnTo>
                  <a:pt x="189111" y="4814"/>
                </a:lnTo>
                <a:lnTo>
                  <a:pt x="144672" y="18622"/>
                </a:lnTo>
                <a:lnTo>
                  <a:pt x="104448" y="40468"/>
                </a:lnTo>
                <a:lnTo>
                  <a:pt x="69395" y="69395"/>
                </a:lnTo>
                <a:lnTo>
                  <a:pt x="40468" y="104448"/>
                </a:lnTo>
                <a:lnTo>
                  <a:pt x="18622" y="144672"/>
                </a:lnTo>
                <a:lnTo>
                  <a:pt x="4814" y="189111"/>
                </a:lnTo>
                <a:lnTo>
                  <a:pt x="0" y="236809"/>
                </a:lnTo>
                <a:close/>
              </a:path>
            </a:pathLst>
          </a:custGeom>
          <a:ln w="19049">
            <a:solidFill>
              <a:srgbClr val="516888"/>
            </a:solidFill>
          </a:ln>
        </p:spPr>
        <p:txBody>
          <a:bodyPr wrap="square" lIns="0" tIns="0" rIns="0" bIns="0" rtlCol="0"/>
          <a:lstStyle/>
          <a:p>
            <a:endParaRPr/>
          </a:p>
        </p:txBody>
      </p:sp>
      <p:sp>
        <p:nvSpPr>
          <p:cNvPr id="48" name="object 48"/>
          <p:cNvSpPr/>
          <p:nvPr/>
        </p:nvSpPr>
        <p:spPr>
          <a:xfrm>
            <a:off x="6165875" y="2865488"/>
            <a:ext cx="272415" cy="21590"/>
          </a:xfrm>
          <a:custGeom>
            <a:avLst/>
            <a:gdLst/>
            <a:ahLst/>
            <a:cxnLst/>
            <a:rect l="l" t="t" r="r" b="b"/>
            <a:pathLst>
              <a:path w="272414" h="21589">
                <a:moveTo>
                  <a:pt x="21551" y="0"/>
                </a:moveTo>
                <a:lnTo>
                  <a:pt x="0" y="0"/>
                </a:lnTo>
                <a:lnTo>
                  <a:pt x="0" y="21551"/>
                </a:lnTo>
                <a:lnTo>
                  <a:pt x="21551" y="21551"/>
                </a:lnTo>
                <a:lnTo>
                  <a:pt x="21551" y="0"/>
                </a:lnTo>
                <a:close/>
              </a:path>
              <a:path w="272414" h="21589">
                <a:moveTo>
                  <a:pt x="109524" y="0"/>
                </a:moveTo>
                <a:lnTo>
                  <a:pt x="41783" y="0"/>
                </a:lnTo>
                <a:lnTo>
                  <a:pt x="41783" y="21551"/>
                </a:lnTo>
                <a:lnTo>
                  <a:pt x="109524" y="21551"/>
                </a:lnTo>
                <a:lnTo>
                  <a:pt x="109524" y="0"/>
                </a:lnTo>
                <a:close/>
              </a:path>
              <a:path w="272414" h="21589">
                <a:moveTo>
                  <a:pt x="271957" y="0"/>
                </a:moveTo>
                <a:lnTo>
                  <a:pt x="135940" y="0"/>
                </a:lnTo>
                <a:lnTo>
                  <a:pt x="135940" y="21551"/>
                </a:lnTo>
                <a:lnTo>
                  <a:pt x="271957" y="21551"/>
                </a:lnTo>
                <a:lnTo>
                  <a:pt x="271957" y="0"/>
                </a:lnTo>
                <a:close/>
              </a:path>
            </a:pathLst>
          </a:custGeom>
          <a:solidFill>
            <a:srgbClr val="516888"/>
          </a:solidFill>
        </p:spPr>
        <p:txBody>
          <a:bodyPr wrap="square" lIns="0" tIns="0" rIns="0" bIns="0" rtlCol="0"/>
          <a:lstStyle/>
          <a:p>
            <a:endParaRPr/>
          </a:p>
        </p:txBody>
      </p:sp>
      <p:sp>
        <p:nvSpPr>
          <p:cNvPr id="49" name="object 49"/>
          <p:cNvSpPr/>
          <p:nvPr/>
        </p:nvSpPr>
        <p:spPr>
          <a:xfrm>
            <a:off x="6087085" y="3434041"/>
            <a:ext cx="136525" cy="11430"/>
          </a:xfrm>
          <a:custGeom>
            <a:avLst/>
            <a:gdLst/>
            <a:ahLst/>
            <a:cxnLst/>
            <a:rect l="l" t="t" r="r" b="b"/>
            <a:pathLst>
              <a:path w="136525" h="11429">
                <a:moveTo>
                  <a:pt x="10972" y="0"/>
                </a:moveTo>
                <a:lnTo>
                  <a:pt x="0" y="0"/>
                </a:lnTo>
                <a:lnTo>
                  <a:pt x="0" y="11049"/>
                </a:lnTo>
                <a:lnTo>
                  <a:pt x="10972" y="11049"/>
                </a:lnTo>
                <a:lnTo>
                  <a:pt x="10972" y="0"/>
                </a:lnTo>
                <a:close/>
              </a:path>
              <a:path w="136525" h="11429">
                <a:moveTo>
                  <a:pt x="55003" y="0"/>
                </a:moveTo>
                <a:lnTo>
                  <a:pt x="21094" y="0"/>
                </a:lnTo>
                <a:lnTo>
                  <a:pt x="21094" y="11049"/>
                </a:lnTo>
                <a:lnTo>
                  <a:pt x="55003" y="11049"/>
                </a:lnTo>
                <a:lnTo>
                  <a:pt x="55003" y="0"/>
                </a:lnTo>
                <a:close/>
              </a:path>
              <a:path w="136525" h="11429">
                <a:moveTo>
                  <a:pt x="135953" y="0"/>
                </a:moveTo>
                <a:lnTo>
                  <a:pt x="68199" y="0"/>
                </a:lnTo>
                <a:lnTo>
                  <a:pt x="68199" y="11049"/>
                </a:lnTo>
                <a:lnTo>
                  <a:pt x="135953" y="11049"/>
                </a:lnTo>
                <a:lnTo>
                  <a:pt x="135953" y="0"/>
                </a:lnTo>
                <a:close/>
              </a:path>
            </a:pathLst>
          </a:custGeom>
          <a:solidFill>
            <a:srgbClr val="516888"/>
          </a:solidFill>
        </p:spPr>
        <p:txBody>
          <a:bodyPr wrap="square" lIns="0" tIns="0" rIns="0" bIns="0" rtlCol="0"/>
          <a:lstStyle/>
          <a:p>
            <a:endParaRPr/>
          </a:p>
        </p:txBody>
      </p:sp>
      <p:sp>
        <p:nvSpPr>
          <p:cNvPr id="50" name="object 50"/>
          <p:cNvSpPr/>
          <p:nvPr/>
        </p:nvSpPr>
        <p:spPr>
          <a:xfrm>
            <a:off x="7939776" y="3939317"/>
            <a:ext cx="1204595" cy="1204595"/>
          </a:xfrm>
          <a:custGeom>
            <a:avLst/>
            <a:gdLst/>
            <a:ahLst/>
            <a:cxnLst/>
            <a:rect l="l" t="t" r="r" b="b"/>
            <a:pathLst>
              <a:path w="1204595" h="1204595">
                <a:moveTo>
                  <a:pt x="0" y="1204182"/>
                </a:moveTo>
                <a:lnTo>
                  <a:pt x="1204223" y="0"/>
                </a:lnTo>
              </a:path>
            </a:pathLst>
          </a:custGeom>
          <a:ln w="19049">
            <a:solidFill>
              <a:srgbClr val="516888"/>
            </a:solidFill>
          </a:ln>
        </p:spPr>
        <p:txBody>
          <a:bodyPr wrap="square" lIns="0" tIns="0" rIns="0" bIns="0" rtlCol="0"/>
          <a:lstStyle/>
          <a:p>
            <a:endParaRPr/>
          </a:p>
        </p:txBody>
      </p:sp>
      <p:sp>
        <p:nvSpPr>
          <p:cNvPr id="51" name="object 51"/>
          <p:cNvSpPr/>
          <p:nvPr/>
        </p:nvSpPr>
        <p:spPr>
          <a:xfrm>
            <a:off x="8083766" y="2249296"/>
            <a:ext cx="123825" cy="50165"/>
          </a:xfrm>
          <a:custGeom>
            <a:avLst/>
            <a:gdLst/>
            <a:ahLst/>
            <a:cxnLst/>
            <a:rect l="l" t="t" r="r" b="b"/>
            <a:pathLst>
              <a:path w="123825" h="50164">
                <a:moveTo>
                  <a:pt x="70434" y="49733"/>
                </a:moveTo>
                <a:lnTo>
                  <a:pt x="29108" y="0"/>
                </a:lnTo>
                <a:lnTo>
                  <a:pt x="0" y="0"/>
                </a:lnTo>
                <a:lnTo>
                  <a:pt x="41389" y="49733"/>
                </a:lnTo>
                <a:lnTo>
                  <a:pt x="70434" y="49733"/>
                </a:lnTo>
                <a:close/>
              </a:path>
              <a:path w="123825" h="50164">
                <a:moveTo>
                  <a:pt x="123723" y="49733"/>
                </a:moveTo>
                <a:lnTo>
                  <a:pt x="82791" y="0"/>
                </a:lnTo>
                <a:lnTo>
                  <a:pt x="53746" y="0"/>
                </a:lnTo>
                <a:lnTo>
                  <a:pt x="94678" y="49733"/>
                </a:lnTo>
                <a:lnTo>
                  <a:pt x="123723" y="49733"/>
                </a:lnTo>
                <a:close/>
              </a:path>
            </a:pathLst>
          </a:custGeom>
          <a:solidFill>
            <a:srgbClr val="D3E1F1"/>
          </a:solidFill>
        </p:spPr>
        <p:txBody>
          <a:bodyPr wrap="square" lIns="0" tIns="0" rIns="0" bIns="0" rtlCol="0"/>
          <a:lstStyle/>
          <a:p>
            <a:endParaRPr/>
          </a:p>
        </p:txBody>
      </p:sp>
      <p:sp>
        <p:nvSpPr>
          <p:cNvPr id="52" name="object 52"/>
          <p:cNvSpPr/>
          <p:nvPr/>
        </p:nvSpPr>
        <p:spPr>
          <a:xfrm>
            <a:off x="6982206" y="3947172"/>
            <a:ext cx="91440" cy="91440"/>
          </a:xfrm>
          <a:custGeom>
            <a:avLst/>
            <a:gdLst/>
            <a:ahLst/>
            <a:cxnLst/>
            <a:rect l="l" t="t" r="r" b="b"/>
            <a:pathLst>
              <a:path w="91440" h="91439">
                <a:moveTo>
                  <a:pt x="91135" y="0"/>
                </a:moveTo>
                <a:lnTo>
                  <a:pt x="0" y="0"/>
                </a:lnTo>
                <a:lnTo>
                  <a:pt x="0" y="13970"/>
                </a:lnTo>
                <a:lnTo>
                  <a:pt x="77063" y="13970"/>
                </a:lnTo>
                <a:lnTo>
                  <a:pt x="77063" y="91440"/>
                </a:lnTo>
                <a:lnTo>
                  <a:pt x="91135" y="91440"/>
                </a:lnTo>
                <a:lnTo>
                  <a:pt x="91135" y="13970"/>
                </a:lnTo>
                <a:lnTo>
                  <a:pt x="91135" y="0"/>
                </a:lnTo>
                <a:close/>
              </a:path>
            </a:pathLst>
          </a:custGeom>
          <a:solidFill>
            <a:srgbClr val="516888"/>
          </a:solidFill>
        </p:spPr>
        <p:txBody>
          <a:bodyPr wrap="square" lIns="0" tIns="0" rIns="0" bIns="0" rtlCol="0"/>
          <a:lstStyle/>
          <a:p>
            <a:endParaRPr/>
          </a:p>
        </p:txBody>
      </p:sp>
      <p:sp>
        <p:nvSpPr>
          <p:cNvPr id="53" name="object 53"/>
          <p:cNvSpPr/>
          <p:nvPr/>
        </p:nvSpPr>
        <p:spPr>
          <a:xfrm>
            <a:off x="6228718" y="0"/>
            <a:ext cx="1817370" cy="2541905"/>
          </a:xfrm>
          <a:custGeom>
            <a:avLst/>
            <a:gdLst/>
            <a:ahLst/>
            <a:cxnLst/>
            <a:rect l="l" t="t" r="r" b="b"/>
            <a:pathLst>
              <a:path w="1817370" h="2541905">
                <a:moveTo>
                  <a:pt x="21157" y="2541595"/>
                </a:moveTo>
                <a:lnTo>
                  <a:pt x="0" y="2541595"/>
                </a:lnTo>
                <a:lnTo>
                  <a:pt x="0" y="2058776"/>
                </a:lnTo>
                <a:lnTo>
                  <a:pt x="893030" y="2058776"/>
                </a:lnTo>
                <a:lnTo>
                  <a:pt x="1444907" y="1506899"/>
                </a:lnTo>
                <a:lnTo>
                  <a:pt x="1444907" y="342825"/>
                </a:lnTo>
                <a:lnTo>
                  <a:pt x="1787679" y="0"/>
                </a:lnTo>
                <a:lnTo>
                  <a:pt x="1817179" y="0"/>
                </a:lnTo>
                <a:lnTo>
                  <a:pt x="1465605" y="351630"/>
                </a:lnTo>
                <a:lnTo>
                  <a:pt x="1465605" y="1515704"/>
                </a:lnTo>
                <a:lnTo>
                  <a:pt x="904463" y="2076846"/>
                </a:lnTo>
                <a:lnTo>
                  <a:pt x="901374" y="2079474"/>
                </a:lnTo>
                <a:lnTo>
                  <a:pt x="21157" y="2079474"/>
                </a:lnTo>
                <a:lnTo>
                  <a:pt x="21157" y="2541595"/>
                </a:lnTo>
                <a:close/>
              </a:path>
            </a:pathLst>
          </a:custGeom>
          <a:solidFill>
            <a:srgbClr val="D3E1F1"/>
          </a:solidFill>
        </p:spPr>
        <p:txBody>
          <a:bodyPr wrap="square" lIns="0" tIns="0" rIns="0" bIns="0" rtlCol="0"/>
          <a:lstStyle/>
          <a:p>
            <a:endParaRPr/>
          </a:p>
        </p:txBody>
      </p:sp>
      <p:sp>
        <p:nvSpPr>
          <p:cNvPr id="54" name="object 54"/>
          <p:cNvSpPr txBox="1">
            <a:spLocks noGrp="1"/>
          </p:cNvSpPr>
          <p:nvPr>
            <p:ph type="title"/>
          </p:nvPr>
        </p:nvSpPr>
        <p:spPr>
          <a:xfrm>
            <a:off x="252232" y="419942"/>
            <a:ext cx="8639534" cy="856581"/>
          </a:xfrm>
          <a:prstGeom prst="rect">
            <a:avLst/>
          </a:prstGeom>
        </p:spPr>
        <p:txBody>
          <a:bodyPr vert="horz" wrap="square" lIns="0" tIns="177737" rIns="0" bIns="0" rtlCol="0">
            <a:spAutoFit/>
          </a:bodyPr>
          <a:lstStyle/>
          <a:p>
            <a:pPr marL="12700" algn="ctr">
              <a:lnSpc>
                <a:spcPct val="100000"/>
              </a:lnSpc>
              <a:spcBef>
                <a:spcPts val="100"/>
              </a:spcBef>
            </a:pPr>
            <a:r>
              <a:rPr lang="en-US" sz="4400" dirty="0"/>
              <a:t>TerraNest</a:t>
            </a:r>
            <a:endParaRPr sz="6600" dirty="0"/>
          </a:p>
        </p:txBody>
      </p:sp>
      <p:sp>
        <p:nvSpPr>
          <p:cNvPr id="55" name="object 55"/>
          <p:cNvSpPr txBox="1"/>
          <p:nvPr/>
        </p:nvSpPr>
        <p:spPr>
          <a:xfrm>
            <a:off x="3318670" y="1369362"/>
            <a:ext cx="339090" cy="330200"/>
          </a:xfrm>
          <a:prstGeom prst="rect">
            <a:avLst/>
          </a:prstGeom>
        </p:spPr>
        <p:txBody>
          <a:bodyPr vert="horz" wrap="square" lIns="0" tIns="12700" rIns="0" bIns="0" rtlCol="0">
            <a:spAutoFit/>
          </a:bodyPr>
          <a:lstStyle/>
          <a:p>
            <a:pPr marL="12700">
              <a:lnSpc>
                <a:spcPct val="100000"/>
              </a:lnSpc>
              <a:spcBef>
                <a:spcPts val="100"/>
              </a:spcBef>
            </a:pPr>
            <a:r>
              <a:rPr sz="2000" b="1" spc="-25" dirty="0">
                <a:solidFill>
                  <a:srgbClr val="202A41"/>
                </a:solidFill>
                <a:latin typeface="Cambria"/>
                <a:cs typeface="Cambria"/>
              </a:rPr>
              <a:t>BY</a:t>
            </a:r>
            <a:endParaRPr sz="2000" dirty="0">
              <a:latin typeface="Cambria"/>
              <a:cs typeface="Cambria"/>
            </a:endParaRPr>
          </a:p>
        </p:txBody>
      </p:sp>
      <p:graphicFrame>
        <p:nvGraphicFramePr>
          <p:cNvPr id="56" name="object 56"/>
          <p:cNvGraphicFramePr>
            <a:graphicFrameLocks noGrp="1"/>
          </p:cNvGraphicFramePr>
          <p:nvPr>
            <p:extLst>
              <p:ext uri="{D42A27DB-BD31-4B8C-83A1-F6EECF244321}">
                <p14:modId xmlns:p14="http://schemas.microsoft.com/office/powerpoint/2010/main" val="77915108"/>
              </p:ext>
            </p:extLst>
          </p:nvPr>
        </p:nvGraphicFramePr>
        <p:xfrm>
          <a:off x="340257" y="1933841"/>
          <a:ext cx="3763645" cy="1056640"/>
        </p:xfrm>
        <a:graphic>
          <a:graphicData uri="http://schemas.openxmlformats.org/drawingml/2006/table">
            <a:tbl>
              <a:tblPr firstRow="1" bandRow="1">
                <a:tableStyleId>{2D5ABB26-0587-4C30-8999-92F81FD0307C}</a:tableStyleId>
              </a:tblPr>
              <a:tblGrid>
                <a:gridCol w="2030730">
                  <a:extLst>
                    <a:ext uri="{9D8B030D-6E8A-4147-A177-3AD203B41FA5}">
                      <a16:colId xmlns:a16="http://schemas.microsoft.com/office/drawing/2014/main" val="20000"/>
                    </a:ext>
                  </a:extLst>
                </a:gridCol>
                <a:gridCol w="1732915">
                  <a:extLst>
                    <a:ext uri="{9D8B030D-6E8A-4147-A177-3AD203B41FA5}">
                      <a16:colId xmlns:a16="http://schemas.microsoft.com/office/drawing/2014/main" val="20001"/>
                    </a:ext>
                  </a:extLst>
                </a:gridCol>
              </a:tblGrid>
              <a:tr h="252095">
                <a:tc>
                  <a:txBody>
                    <a:bodyPr/>
                    <a:lstStyle/>
                    <a:p>
                      <a:pPr marL="31750">
                        <a:lnSpc>
                          <a:spcPts val="1760"/>
                        </a:lnSpc>
                      </a:pPr>
                      <a:r>
                        <a:rPr lang="en-US" b="1" dirty="0"/>
                        <a:t>Md. Asad </a:t>
                      </a:r>
                      <a:r>
                        <a:rPr lang="en-US" b="1" dirty="0" err="1"/>
                        <a:t>Reyaz</a:t>
                      </a:r>
                      <a:endParaRPr lang="en-US" sz="1800" b="1" dirty="0">
                        <a:latin typeface="Cambria"/>
                        <a:cs typeface="Cambria"/>
                      </a:endParaRPr>
                    </a:p>
                  </a:txBody>
                  <a:tcPr marL="0" marR="0" marT="0" marB="0"/>
                </a:tc>
                <a:tc>
                  <a:txBody>
                    <a:bodyPr/>
                    <a:lstStyle/>
                    <a:p>
                      <a:pPr marL="82550" algn="ctr">
                        <a:lnSpc>
                          <a:spcPts val="1760"/>
                        </a:lnSpc>
                      </a:pPr>
                      <a:r>
                        <a:rPr lang="en-US" sz="1800" spc="-10" dirty="0">
                          <a:solidFill>
                            <a:srgbClr val="202A41"/>
                          </a:solidFill>
                          <a:latin typeface="Cambria"/>
                          <a:cs typeface="Cambria"/>
                        </a:rPr>
                        <a:t>(12200121014)</a:t>
                      </a:r>
                      <a:endParaRPr lang="en-US" sz="1800" dirty="0">
                        <a:latin typeface="Cambria"/>
                        <a:cs typeface="Cambria"/>
                      </a:endParaRPr>
                    </a:p>
                  </a:txBody>
                  <a:tcPr marL="0" marR="0" marT="0" marB="0"/>
                </a:tc>
                <a:extLst>
                  <a:ext uri="{0D108BD9-81ED-4DB2-BD59-A6C34878D82A}">
                    <a16:rowId xmlns:a16="http://schemas.microsoft.com/office/drawing/2014/main" val="10000"/>
                  </a:ext>
                </a:extLst>
              </a:tr>
              <a:tr h="276225">
                <a:tc>
                  <a:txBody>
                    <a:bodyPr/>
                    <a:lstStyle/>
                    <a:p>
                      <a:pPr marL="31750">
                        <a:lnSpc>
                          <a:spcPts val="1950"/>
                        </a:lnSpc>
                      </a:pPr>
                      <a:r>
                        <a:rPr lang="en-US" b="1" dirty="0" err="1"/>
                        <a:t>Tanir</a:t>
                      </a:r>
                      <a:r>
                        <a:rPr lang="en-US" b="1" dirty="0"/>
                        <a:t> Sahoo</a:t>
                      </a:r>
                      <a:endParaRPr lang="en-US" sz="1800" b="1" dirty="0">
                        <a:latin typeface="Cambria"/>
                        <a:cs typeface="Cambria"/>
                      </a:endParaRPr>
                    </a:p>
                  </a:txBody>
                  <a:tcPr marL="0" marR="0" marT="0" marB="0"/>
                </a:tc>
                <a:tc>
                  <a:txBody>
                    <a:bodyPr/>
                    <a:lstStyle/>
                    <a:p>
                      <a:pPr marL="102870" algn="ctr">
                        <a:lnSpc>
                          <a:spcPts val="1950"/>
                        </a:lnSpc>
                      </a:pPr>
                      <a:r>
                        <a:rPr lang="en-US" sz="1800" spc="-10" dirty="0">
                          <a:solidFill>
                            <a:srgbClr val="202A41"/>
                          </a:solidFill>
                          <a:latin typeface="Cambria"/>
                          <a:cs typeface="Cambria"/>
                        </a:rPr>
                        <a:t>(12200121057)</a:t>
                      </a:r>
                      <a:endParaRPr lang="en-US" sz="1800" dirty="0">
                        <a:latin typeface="Cambria"/>
                        <a:cs typeface="Cambria"/>
                      </a:endParaRPr>
                    </a:p>
                  </a:txBody>
                  <a:tcPr marL="0" marR="0" marT="0" marB="0"/>
                </a:tc>
                <a:extLst>
                  <a:ext uri="{0D108BD9-81ED-4DB2-BD59-A6C34878D82A}">
                    <a16:rowId xmlns:a16="http://schemas.microsoft.com/office/drawing/2014/main" val="10001"/>
                  </a:ext>
                </a:extLst>
              </a:tr>
              <a:tr h="276225">
                <a:tc>
                  <a:txBody>
                    <a:bodyPr/>
                    <a:lstStyle/>
                    <a:p>
                      <a:pPr marL="31750">
                        <a:lnSpc>
                          <a:spcPts val="1950"/>
                        </a:lnSpc>
                      </a:pPr>
                      <a:r>
                        <a:rPr lang="en-US" b="1" dirty="0"/>
                        <a:t>Sankha Sengupta</a:t>
                      </a:r>
                      <a:endParaRPr lang="en-US" sz="1800" b="1" dirty="0">
                        <a:latin typeface="Cambria"/>
                        <a:cs typeface="Cambria"/>
                      </a:endParaRPr>
                    </a:p>
                  </a:txBody>
                  <a:tcPr marL="0" marR="0" marT="0" marB="0"/>
                </a:tc>
                <a:tc>
                  <a:txBody>
                    <a:bodyPr/>
                    <a:lstStyle/>
                    <a:p>
                      <a:pPr marL="104775" algn="ctr">
                        <a:lnSpc>
                          <a:spcPts val="1950"/>
                        </a:lnSpc>
                      </a:pPr>
                      <a:r>
                        <a:rPr lang="en-US" sz="1800" spc="-10" dirty="0">
                          <a:solidFill>
                            <a:srgbClr val="202A41"/>
                          </a:solidFill>
                          <a:latin typeface="Cambria"/>
                          <a:cs typeface="Cambria"/>
                        </a:rPr>
                        <a:t>(12200221047)</a:t>
                      </a:r>
                      <a:endParaRPr lang="en-US" sz="1800" dirty="0">
                        <a:latin typeface="Cambria"/>
                        <a:cs typeface="Cambria"/>
                      </a:endParaRPr>
                    </a:p>
                  </a:txBody>
                  <a:tcPr marL="0" marR="0" marT="0" marB="0"/>
                </a:tc>
                <a:extLst>
                  <a:ext uri="{0D108BD9-81ED-4DB2-BD59-A6C34878D82A}">
                    <a16:rowId xmlns:a16="http://schemas.microsoft.com/office/drawing/2014/main" val="10002"/>
                  </a:ext>
                </a:extLst>
              </a:tr>
              <a:tr h="252095">
                <a:tc>
                  <a:txBody>
                    <a:bodyPr/>
                    <a:lstStyle/>
                    <a:p>
                      <a:pPr marL="31750">
                        <a:lnSpc>
                          <a:spcPts val="1889"/>
                        </a:lnSpc>
                      </a:pPr>
                      <a:r>
                        <a:rPr lang="en-US" b="1" dirty="0"/>
                        <a:t>Aman Kumar Shah</a:t>
                      </a:r>
                      <a:endParaRPr lang="en-US" sz="1800" b="1" dirty="0">
                        <a:latin typeface="Cambria"/>
                        <a:cs typeface="Cambria"/>
                      </a:endParaRPr>
                    </a:p>
                  </a:txBody>
                  <a:tcPr marL="0" marR="0" marT="0" marB="0"/>
                </a:tc>
                <a:tc>
                  <a:txBody>
                    <a:bodyPr/>
                    <a:lstStyle/>
                    <a:p>
                      <a:pPr marL="97790" algn="ctr">
                        <a:lnSpc>
                          <a:spcPts val="1889"/>
                        </a:lnSpc>
                      </a:pPr>
                      <a:r>
                        <a:rPr lang="en-US" sz="1800" spc="-10" dirty="0">
                          <a:solidFill>
                            <a:srgbClr val="202A41"/>
                          </a:solidFill>
                          <a:latin typeface="Cambria"/>
                          <a:cs typeface="Cambria"/>
                        </a:rPr>
                        <a:t>(12200121038)</a:t>
                      </a:r>
                      <a:endParaRPr lang="en-US" sz="1800" dirty="0">
                        <a:latin typeface="Cambria"/>
                        <a:cs typeface="Cambria"/>
                      </a:endParaRPr>
                    </a:p>
                  </a:txBody>
                  <a:tcPr marL="0" marR="0" marT="0" marB="0"/>
                </a:tc>
                <a:extLst>
                  <a:ext uri="{0D108BD9-81ED-4DB2-BD59-A6C34878D82A}">
                    <a16:rowId xmlns:a16="http://schemas.microsoft.com/office/drawing/2014/main" val="10003"/>
                  </a:ext>
                </a:extLst>
              </a:tr>
            </a:tbl>
          </a:graphicData>
        </a:graphic>
      </p:graphicFrame>
      <p:sp>
        <p:nvSpPr>
          <p:cNvPr id="57" name="object 57"/>
          <p:cNvSpPr txBox="1"/>
          <p:nvPr/>
        </p:nvSpPr>
        <p:spPr>
          <a:xfrm>
            <a:off x="625735" y="3130991"/>
            <a:ext cx="6847994" cy="1445396"/>
          </a:xfrm>
          <a:prstGeom prst="rect">
            <a:avLst/>
          </a:prstGeom>
        </p:spPr>
        <p:txBody>
          <a:bodyPr vert="horz" wrap="square" lIns="0" tIns="10795" rIns="0" bIns="0" rtlCol="0">
            <a:spAutoFit/>
          </a:bodyPr>
          <a:lstStyle/>
          <a:p>
            <a:pPr marL="1743075" marR="1732280" algn="ctr">
              <a:lnSpc>
                <a:spcPct val="100699"/>
              </a:lnSpc>
              <a:spcBef>
                <a:spcPts val="85"/>
              </a:spcBef>
            </a:pPr>
            <a:r>
              <a:rPr sz="1800" b="1" dirty="0">
                <a:solidFill>
                  <a:srgbClr val="202A41"/>
                </a:solidFill>
                <a:latin typeface="Cambria"/>
                <a:cs typeface="Cambria"/>
              </a:rPr>
              <a:t>Under</a:t>
            </a:r>
            <a:r>
              <a:rPr sz="1800" b="1" spc="-35" dirty="0">
                <a:solidFill>
                  <a:srgbClr val="202A41"/>
                </a:solidFill>
                <a:latin typeface="Cambria"/>
                <a:cs typeface="Cambria"/>
              </a:rPr>
              <a:t> </a:t>
            </a:r>
            <a:r>
              <a:rPr sz="1800" b="1" dirty="0">
                <a:solidFill>
                  <a:srgbClr val="202A41"/>
                </a:solidFill>
                <a:latin typeface="Cambria"/>
                <a:cs typeface="Cambria"/>
              </a:rPr>
              <a:t>the</a:t>
            </a:r>
            <a:r>
              <a:rPr sz="1800" b="1" spc="-35" dirty="0">
                <a:solidFill>
                  <a:srgbClr val="202A41"/>
                </a:solidFill>
                <a:latin typeface="Cambria"/>
                <a:cs typeface="Cambria"/>
              </a:rPr>
              <a:t> </a:t>
            </a:r>
            <a:r>
              <a:rPr sz="1800" b="1" spc="-10" dirty="0">
                <a:solidFill>
                  <a:srgbClr val="202A41"/>
                </a:solidFill>
                <a:latin typeface="Cambria"/>
                <a:cs typeface="Cambria"/>
              </a:rPr>
              <a:t>guidance</a:t>
            </a:r>
            <a:r>
              <a:rPr sz="1800" b="1" spc="-35" dirty="0">
                <a:solidFill>
                  <a:srgbClr val="202A41"/>
                </a:solidFill>
                <a:latin typeface="Cambria"/>
                <a:cs typeface="Cambria"/>
              </a:rPr>
              <a:t> </a:t>
            </a:r>
            <a:r>
              <a:rPr sz="1800" b="1" spc="-25" dirty="0">
                <a:solidFill>
                  <a:srgbClr val="202A41"/>
                </a:solidFill>
                <a:latin typeface="Cambria"/>
                <a:cs typeface="Cambria"/>
              </a:rPr>
              <a:t>of </a:t>
            </a:r>
            <a:endParaRPr lang="en-US" b="1" spc="-60" dirty="0">
              <a:solidFill>
                <a:srgbClr val="202A41"/>
              </a:solidFill>
              <a:latin typeface="Cambria"/>
              <a:cs typeface="Cambria"/>
            </a:endParaRPr>
          </a:p>
          <a:p>
            <a:pPr marL="1743075" marR="1732280" algn="ctr">
              <a:lnSpc>
                <a:spcPct val="100699"/>
              </a:lnSpc>
              <a:spcBef>
                <a:spcPts val="85"/>
              </a:spcBef>
            </a:pPr>
            <a:r>
              <a:rPr lang="en-US" b="1" dirty="0"/>
              <a:t>Samrat Sarkar</a:t>
            </a:r>
          </a:p>
          <a:p>
            <a:pPr marL="1743075" marR="1732280" algn="ctr">
              <a:lnSpc>
                <a:spcPct val="100699"/>
              </a:lnSpc>
              <a:spcBef>
                <a:spcPts val="85"/>
              </a:spcBef>
            </a:pPr>
            <a:r>
              <a:rPr lang="en-US" b="1" dirty="0"/>
              <a:t>&amp;</a:t>
            </a:r>
          </a:p>
          <a:p>
            <a:pPr marL="1743075" marR="1732280" algn="ctr">
              <a:lnSpc>
                <a:spcPct val="100699"/>
              </a:lnSpc>
              <a:spcBef>
                <a:spcPts val="85"/>
              </a:spcBef>
            </a:pPr>
            <a:r>
              <a:rPr lang="en-US" b="1" dirty="0"/>
              <a:t> Silpi Ghosh</a:t>
            </a:r>
            <a:endParaRPr sz="1800" b="1" dirty="0">
              <a:latin typeface="Cambria"/>
              <a:cs typeface="Cambria"/>
            </a:endParaRPr>
          </a:p>
          <a:p>
            <a:pPr algn="ctr">
              <a:lnSpc>
                <a:spcPct val="100000"/>
              </a:lnSpc>
              <a:spcBef>
                <a:spcPts val="15"/>
              </a:spcBef>
            </a:pPr>
            <a:r>
              <a:rPr sz="1800" spc="-10" dirty="0">
                <a:solidFill>
                  <a:srgbClr val="202A41"/>
                </a:solidFill>
                <a:latin typeface="Cambria"/>
                <a:cs typeface="Cambria"/>
              </a:rPr>
              <a:t>Assistant</a:t>
            </a:r>
            <a:r>
              <a:rPr sz="1800" spc="-40" dirty="0">
                <a:solidFill>
                  <a:srgbClr val="202A41"/>
                </a:solidFill>
                <a:latin typeface="Cambria"/>
                <a:cs typeface="Cambria"/>
              </a:rPr>
              <a:t> </a:t>
            </a:r>
            <a:r>
              <a:rPr sz="1800" spc="-30" dirty="0">
                <a:solidFill>
                  <a:srgbClr val="202A41"/>
                </a:solidFill>
                <a:latin typeface="Cambria"/>
                <a:cs typeface="Cambria"/>
              </a:rPr>
              <a:t>Professor,</a:t>
            </a:r>
            <a:r>
              <a:rPr sz="1800" spc="-35" dirty="0">
                <a:solidFill>
                  <a:srgbClr val="202A41"/>
                </a:solidFill>
                <a:latin typeface="Cambria"/>
                <a:cs typeface="Cambria"/>
              </a:rPr>
              <a:t> </a:t>
            </a:r>
            <a:r>
              <a:rPr sz="1800" dirty="0">
                <a:solidFill>
                  <a:srgbClr val="202A41"/>
                </a:solidFill>
                <a:latin typeface="Cambria"/>
                <a:cs typeface="Cambria"/>
              </a:rPr>
              <a:t>Department</a:t>
            </a:r>
            <a:r>
              <a:rPr sz="1800" spc="-40" dirty="0">
                <a:solidFill>
                  <a:srgbClr val="202A41"/>
                </a:solidFill>
                <a:latin typeface="Cambria"/>
                <a:cs typeface="Cambria"/>
              </a:rPr>
              <a:t> </a:t>
            </a:r>
            <a:r>
              <a:rPr sz="1800" dirty="0">
                <a:solidFill>
                  <a:srgbClr val="202A41"/>
                </a:solidFill>
                <a:latin typeface="Cambria"/>
                <a:cs typeface="Cambria"/>
              </a:rPr>
              <a:t>of</a:t>
            </a:r>
            <a:r>
              <a:rPr sz="1800" spc="-35" dirty="0">
                <a:solidFill>
                  <a:srgbClr val="202A41"/>
                </a:solidFill>
                <a:latin typeface="Cambria"/>
                <a:cs typeface="Cambria"/>
              </a:rPr>
              <a:t> </a:t>
            </a:r>
            <a:r>
              <a:rPr lang="en-US" spc="-35" dirty="0">
                <a:solidFill>
                  <a:srgbClr val="202A41"/>
                </a:solidFill>
                <a:latin typeface="Cambria"/>
                <a:cs typeface="Cambria"/>
              </a:rPr>
              <a:t>Computer Science Engineering</a:t>
            </a:r>
            <a:endParaRPr sz="1800" dirty="0">
              <a:latin typeface="Cambria"/>
              <a:cs typeface="Cambria"/>
            </a:endParaRPr>
          </a:p>
        </p:txBody>
      </p:sp>
      <p:pic>
        <p:nvPicPr>
          <p:cNvPr id="61" name="Picture 60">
            <a:extLst>
              <a:ext uri="{FF2B5EF4-FFF2-40B4-BE49-F238E27FC236}">
                <a16:creationId xmlns:a16="http://schemas.microsoft.com/office/drawing/2014/main" id="{4AC42F60-6908-9E60-368C-ED83111F5605}"/>
              </a:ext>
            </a:extLst>
          </p:cNvPr>
          <p:cNvPicPr>
            <a:picLocks noChangeAspect="1"/>
          </p:cNvPicPr>
          <p:nvPr/>
        </p:nvPicPr>
        <p:blipFill>
          <a:blip r:embed="rId14"/>
          <a:stretch>
            <a:fillRect/>
          </a:stretch>
        </p:blipFill>
        <p:spPr>
          <a:xfrm>
            <a:off x="5936668" y="1408385"/>
            <a:ext cx="2562547" cy="241689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2198CA-52BC-FB64-E5BD-AE25EFD86247}"/>
            </a:ext>
          </a:extLst>
        </p:cNvPr>
        <p:cNvGrpSpPr/>
        <p:nvPr/>
      </p:nvGrpSpPr>
      <p:grpSpPr>
        <a:xfrm>
          <a:off x="0" y="0"/>
          <a:ext cx="0" cy="0"/>
          <a:chOff x="0" y="0"/>
          <a:chExt cx="0" cy="0"/>
        </a:xfrm>
      </p:grpSpPr>
      <p:grpSp>
        <p:nvGrpSpPr>
          <p:cNvPr id="4" name="object 4">
            <a:extLst>
              <a:ext uri="{FF2B5EF4-FFF2-40B4-BE49-F238E27FC236}">
                <a16:creationId xmlns:a16="http://schemas.microsoft.com/office/drawing/2014/main" id="{D7DDC1E1-E962-2DF5-F7B9-253004AD368D}"/>
              </a:ext>
            </a:extLst>
          </p:cNvPr>
          <p:cNvGrpSpPr/>
          <p:nvPr/>
        </p:nvGrpSpPr>
        <p:grpSpPr>
          <a:xfrm>
            <a:off x="-24" y="-31590"/>
            <a:ext cx="5943600" cy="285750"/>
            <a:chOff x="0" y="0"/>
            <a:chExt cx="5838190" cy="536575"/>
          </a:xfrm>
        </p:grpSpPr>
        <p:pic>
          <p:nvPicPr>
            <p:cNvPr id="5" name="object 5">
              <a:extLst>
                <a:ext uri="{FF2B5EF4-FFF2-40B4-BE49-F238E27FC236}">
                  <a16:creationId xmlns:a16="http://schemas.microsoft.com/office/drawing/2014/main" id="{4FC66794-42DF-0B97-E27F-6DDFD3FC2A1B}"/>
                </a:ext>
              </a:extLst>
            </p:cNvPr>
            <p:cNvPicPr/>
            <p:nvPr/>
          </p:nvPicPr>
          <p:blipFill>
            <a:blip r:embed="rId2" cstate="print"/>
            <a:stretch>
              <a:fillRect/>
            </a:stretch>
          </p:blipFill>
          <p:spPr>
            <a:xfrm>
              <a:off x="0" y="0"/>
              <a:ext cx="5837899" cy="536049"/>
            </a:xfrm>
            <a:prstGeom prst="rect">
              <a:avLst/>
            </a:prstGeom>
          </p:spPr>
        </p:pic>
        <p:pic>
          <p:nvPicPr>
            <p:cNvPr id="6" name="object 6">
              <a:extLst>
                <a:ext uri="{FF2B5EF4-FFF2-40B4-BE49-F238E27FC236}">
                  <a16:creationId xmlns:a16="http://schemas.microsoft.com/office/drawing/2014/main" id="{F72ECCCE-8FF7-9EAD-7759-3FF7A96D6294}"/>
                </a:ext>
              </a:extLst>
            </p:cNvPr>
            <p:cNvPicPr/>
            <p:nvPr/>
          </p:nvPicPr>
          <p:blipFill>
            <a:blip r:embed="rId3" cstate="print"/>
            <a:stretch>
              <a:fillRect/>
            </a:stretch>
          </p:blipFill>
          <p:spPr>
            <a:xfrm>
              <a:off x="265124" y="246605"/>
              <a:ext cx="1585464" cy="68999"/>
            </a:xfrm>
            <a:prstGeom prst="rect">
              <a:avLst/>
            </a:prstGeom>
          </p:spPr>
        </p:pic>
      </p:grpSp>
      <p:sp>
        <p:nvSpPr>
          <p:cNvPr id="8" name="object 8">
            <a:extLst>
              <a:ext uri="{FF2B5EF4-FFF2-40B4-BE49-F238E27FC236}">
                <a16:creationId xmlns:a16="http://schemas.microsoft.com/office/drawing/2014/main" id="{B032179E-7D39-7A2C-C606-2355752889FD}"/>
              </a:ext>
            </a:extLst>
          </p:cNvPr>
          <p:cNvSpPr txBox="1">
            <a:spLocks noGrp="1"/>
          </p:cNvSpPr>
          <p:nvPr>
            <p:ph type="title"/>
          </p:nvPr>
        </p:nvSpPr>
        <p:spPr>
          <a:xfrm>
            <a:off x="31595" y="-77288"/>
            <a:ext cx="9144024" cy="662336"/>
          </a:xfrm>
          <a:prstGeom prst="rect">
            <a:avLst/>
          </a:prstGeom>
        </p:spPr>
        <p:txBody>
          <a:bodyPr vert="horz" wrap="square" lIns="0" tIns="351130" rIns="0" bIns="0" rtlCol="0">
            <a:spAutoFit/>
          </a:bodyPr>
          <a:lstStyle/>
          <a:p>
            <a:pPr marL="241300" algn="ctr">
              <a:lnSpc>
                <a:spcPct val="100000"/>
              </a:lnSpc>
              <a:spcBef>
                <a:spcPts val="100"/>
              </a:spcBef>
            </a:pPr>
            <a:r>
              <a:rPr lang="en-US" sz="2000" b="1" dirty="0"/>
              <a:t>User Verification System</a:t>
            </a:r>
            <a:endParaRPr lang="en-US" sz="2000" spc="-275" dirty="0"/>
          </a:p>
        </p:txBody>
      </p:sp>
      <p:sp>
        <p:nvSpPr>
          <p:cNvPr id="9" name="object 9">
            <a:extLst>
              <a:ext uri="{FF2B5EF4-FFF2-40B4-BE49-F238E27FC236}">
                <a16:creationId xmlns:a16="http://schemas.microsoft.com/office/drawing/2014/main" id="{146B1BD6-BD0F-8BDC-A098-91C2040EC363}"/>
              </a:ext>
            </a:extLst>
          </p:cNvPr>
          <p:cNvSpPr txBox="1"/>
          <p:nvPr/>
        </p:nvSpPr>
        <p:spPr>
          <a:xfrm>
            <a:off x="50180" y="567930"/>
            <a:ext cx="9322420" cy="296043"/>
          </a:xfrm>
          <a:prstGeom prst="rect">
            <a:avLst/>
          </a:prstGeom>
        </p:spPr>
        <p:txBody>
          <a:bodyPr vert="horz" wrap="square" lIns="0" tIns="12700" rIns="0" bIns="0" rtlCol="0">
            <a:spAutoFit/>
          </a:bodyPr>
          <a:lstStyle/>
          <a:p>
            <a:pPr marL="12700" marR="313055">
              <a:lnSpc>
                <a:spcPct val="150000"/>
              </a:lnSpc>
              <a:spcBef>
                <a:spcPts val="100"/>
              </a:spcBef>
            </a:pPr>
            <a:endParaRPr sz="1400"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CBD320F4-DE47-32E5-4171-D5D8BFD81D90}"/>
              </a:ext>
            </a:extLst>
          </p:cNvPr>
          <p:cNvPicPr>
            <a:picLocks noChangeAspect="1"/>
          </p:cNvPicPr>
          <p:nvPr/>
        </p:nvPicPr>
        <p:blipFill>
          <a:blip r:embed="rId4">
            <a:extLst>
              <a:ext uri="{28A0092B-C50C-407E-A947-70E740481C1C}">
                <a14:useLocalDpi xmlns:a14="http://schemas.microsoft.com/office/drawing/2010/main" val="0"/>
              </a:ext>
            </a:extLst>
          </a:blip>
          <a:srcRect l="14806" t="22903" r="26067" b="21852"/>
          <a:stretch>
            <a:fillRect/>
          </a:stretch>
        </p:blipFill>
        <p:spPr>
          <a:xfrm>
            <a:off x="5791200" y="1178023"/>
            <a:ext cx="3200400" cy="3094084"/>
          </a:xfrm>
          <a:prstGeom prst="rect">
            <a:avLst/>
          </a:prstGeom>
        </p:spPr>
      </p:pic>
      <p:sp>
        <p:nvSpPr>
          <p:cNvPr id="7" name="TextBox 6">
            <a:extLst>
              <a:ext uri="{FF2B5EF4-FFF2-40B4-BE49-F238E27FC236}">
                <a16:creationId xmlns:a16="http://schemas.microsoft.com/office/drawing/2014/main" id="{C0BFEBE5-DB32-5391-1B4F-03DB32DD4E16}"/>
              </a:ext>
            </a:extLst>
          </p:cNvPr>
          <p:cNvSpPr txBox="1"/>
          <p:nvPr/>
        </p:nvSpPr>
        <p:spPr>
          <a:xfrm>
            <a:off x="152400" y="715951"/>
            <a:ext cx="5029200" cy="3647152"/>
          </a:xfrm>
          <a:prstGeom prst="rect">
            <a:avLst/>
          </a:prstGeom>
          <a:noFill/>
        </p:spPr>
        <p:txBody>
          <a:bodyPr wrap="square" rtlCol="0">
            <a:spAutoFit/>
          </a:bodyPr>
          <a:lstStyle/>
          <a:p>
            <a:pPr>
              <a:lnSpc>
                <a:spcPct val="150000"/>
              </a:lnSpc>
            </a:pPr>
            <a:r>
              <a:rPr lang="en-US" sz="1200" dirty="0">
                <a:latin typeface="Arial" panose="020B0604020202020204" pitchFamily="34" charset="0"/>
                <a:cs typeface="Arial" panose="020B0604020202020204" pitchFamily="34" charset="0"/>
              </a:rPr>
              <a:t>The User Verification System is a secure and efficient authentication mechanism that ensures only verified users gain access to the platform. By integrating email-based OTP verification using Flask and token-based email validation via Spring Boot, the system effectively minimizes the risk of fake or unauthorized registrations. </a:t>
            </a:r>
          </a:p>
          <a:p>
            <a:pPr>
              <a:lnSpc>
                <a:spcPct val="150000"/>
              </a:lnSpc>
            </a:pPr>
            <a:endParaRPr lang="en-US" sz="14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en-US" sz="1200" dirty="0">
                <a:latin typeface="Arial" panose="020B0604020202020204" pitchFamily="34" charset="0"/>
                <a:cs typeface="Arial" panose="020B0604020202020204" pitchFamily="34" charset="0"/>
              </a:rPr>
              <a:t>Ensures secure user registration through OTP/token-based email verification</a:t>
            </a:r>
          </a:p>
          <a:p>
            <a:pPr marL="285750" indent="-285750">
              <a:buFont typeface="Wingdings" panose="05000000000000000000" pitchFamily="2" charset="2"/>
              <a:buChar char="q"/>
            </a:pPr>
            <a:r>
              <a:rPr lang="en-US" sz="1200" dirty="0">
                <a:latin typeface="Arial" panose="020B0604020202020204" pitchFamily="34" charset="0"/>
                <a:cs typeface="Arial" panose="020B0604020202020204" pitchFamily="34" charset="0"/>
              </a:rPr>
              <a:t>Prevents fake/spam accounts by verifying emails before login access</a:t>
            </a:r>
          </a:p>
          <a:p>
            <a:pPr marL="285750" indent="-285750">
              <a:buFont typeface="Wingdings" panose="05000000000000000000" pitchFamily="2" charset="2"/>
              <a:buChar char="q"/>
            </a:pPr>
            <a:r>
              <a:rPr lang="en-US" sz="1200" dirty="0">
                <a:latin typeface="Arial" panose="020B0604020202020204" pitchFamily="34" charset="0"/>
                <a:cs typeface="Arial" panose="020B0604020202020204" pitchFamily="34" charset="0"/>
              </a:rPr>
              <a:t>Uses Flask for OTP-based API and Spring Boot for token verification logic</a:t>
            </a:r>
          </a:p>
          <a:p>
            <a:pPr marL="285750" indent="-285750">
              <a:buFont typeface="Wingdings" panose="05000000000000000000" pitchFamily="2" charset="2"/>
              <a:buChar char="q"/>
            </a:pPr>
            <a:r>
              <a:rPr lang="en-US" sz="1200" dirty="0">
                <a:latin typeface="Arial" panose="020B0604020202020204" pitchFamily="34" charset="0"/>
                <a:cs typeface="Arial" panose="020B0604020202020204" pitchFamily="34" charset="0"/>
              </a:rPr>
              <a:t>Encrypts passwords with </a:t>
            </a:r>
            <a:r>
              <a:rPr lang="en-US" sz="1200" dirty="0" err="1">
                <a:latin typeface="Arial" panose="020B0604020202020204" pitchFamily="34" charset="0"/>
                <a:cs typeface="Arial" panose="020B0604020202020204" pitchFamily="34" charset="0"/>
              </a:rPr>
              <a:t>BCrypt</a:t>
            </a:r>
            <a:r>
              <a:rPr lang="en-US" sz="1200" dirty="0">
                <a:latin typeface="Arial" panose="020B0604020202020204" pitchFamily="34" charset="0"/>
                <a:cs typeface="Arial" panose="020B0604020202020204" pitchFamily="34" charset="0"/>
              </a:rPr>
              <a:t> for strong data protection</a:t>
            </a:r>
          </a:p>
          <a:p>
            <a:pPr marL="285750" indent="-285750">
              <a:buFont typeface="Wingdings" panose="05000000000000000000" pitchFamily="2" charset="2"/>
              <a:buChar char="q"/>
            </a:pPr>
            <a:r>
              <a:rPr lang="en-US" sz="1200" dirty="0">
                <a:latin typeface="Arial" panose="020B0604020202020204" pitchFamily="34" charset="0"/>
                <a:cs typeface="Arial" panose="020B0604020202020204" pitchFamily="34" charset="0"/>
              </a:rPr>
              <a:t>Maintains session data securely during the verification process</a:t>
            </a:r>
          </a:p>
          <a:p>
            <a:pPr marL="285750" indent="-285750">
              <a:buFont typeface="Wingdings" panose="05000000000000000000" pitchFamily="2" charset="2"/>
              <a:buChar char="q"/>
            </a:pPr>
            <a:r>
              <a:rPr lang="en-US" sz="1200" dirty="0">
                <a:latin typeface="Arial" panose="020B0604020202020204" pitchFamily="34" charset="0"/>
                <a:cs typeface="Arial" panose="020B0604020202020204" pitchFamily="34" charset="0"/>
              </a:rPr>
              <a:t>Designed to be scalable and easily extendable with advanced security features</a:t>
            </a:r>
          </a:p>
        </p:txBody>
      </p:sp>
    </p:spTree>
    <p:extLst>
      <p:ext uri="{BB962C8B-B14F-4D97-AF65-F5344CB8AC3E}">
        <p14:creationId xmlns:p14="http://schemas.microsoft.com/office/powerpoint/2010/main" val="3181447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4">
            <a:extLst>
              <a:ext uri="{FF2B5EF4-FFF2-40B4-BE49-F238E27FC236}">
                <a16:creationId xmlns:a16="http://schemas.microsoft.com/office/drawing/2014/main" id="{5B85F3CC-FC1E-D87E-2192-FB1D36C7DBD8}"/>
              </a:ext>
            </a:extLst>
          </p:cNvPr>
          <p:cNvGrpSpPr/>
          <p:nvPr/>
        </p:nvGrpSpPr>
        <p:grpSpPr>
          <a:xfrm>
            <a:off x="0" y="0"/>
            <a:ext cx="5943600" cy="285750"/>
            <a:chOff x="0" y="0"/>
            <a:chExt cx="5838190" cy="536575"/>
          </a:xfrm>
        </p:grpSpPr>
        <p:pic>
          <p:nvPicPr>
            <p:cNvPr id="5" name="object 5">
              <a:extLst>
                <a:ext uri="{FF2B5EF4-FFF2-40B4-BE49-F238E27FC236}">
                  <a16:creationId xmlns:a16="http://schemas.microsoft.com/office/drawing/2014/main" id="{DBBEECDB-8AAE-726E-C93D-78006AABB608}"/>
                </a:ext>
              </a:extLst>
            </p:cNvPr>
            <p:cNvPicPr/>
            <p:nvPr/>
          </p:nvPicPr>
          <p:blipFill>
            <a:blip r:embed="rId2" cstate="print"/>
            <a:stretch>
              <a:fillRect/>
            </a:stretch>
          </p:blipFill>
          <p:spPr>
            <a:xfrm>
              <a:off x="0" y="0"/>
              <a:ext cx="5837899" cy="536049"/>
            </a:xfrm>
            <a:prstGeom prst="rect">
              <a:avLst/>
            </a:prstGeom>
          </p:spPr>
        </p:pic>
        <p:pic>
          <p:nvPicPr>
            <p:cNvPr id="6" name="object 6">
              <a:extLst>
                <a:ext uri="{FF2B5EF4-FFF2-40B4-BE49-F238E27FC236}">
                  <a16:creationId xmlns:a16="http://schemas.microsoft.com/office/drawing/2014/main" id="{062DEDD6-E294-2033-0CA5-9646BF99240E}"/>
                </a:ext>
              </a:extLst>
            </p:cNvPr>
            <p:cNvPicPr/>
            <p:nvPr/>
          </p:nvPicPr>
          <p:blipFill>
            <a:blip r:embed="rId3" cstate="print"/>
            <a:stretch>
              <a:fillRect/>
            </a:stretch>
          </p:blipFill>
          <p:spPr>
            <a:xfrm>
              <a:off x="265124" y="246605"/>
              <a:ext cx="1585464" cy="68999"/>
            </a:xfrm>
            <a:prstGeom prst="rect">
              <a:avLst/>
            </a:prstGeom>
          </p:spPr>
        </p:pic>
      </p:grpSp>
      <p:sp>
        <p:nvSpPr>
          <p:cNvPr id="10" name="object 9">
            <a:extLst>
              <a:ext uri="{FF2B5EF4-FFF2-40B4-BE49-F238E27FC236}">
                <a16:creationId xmlns:a16="http://schemas.microsoft.com/office/drawing/2014/main" id="{F126B0AE-FAB4-6784-CDC9-0AF0AB97BC7E}"/>
              </a:ext>
            </a:extLst>
          </p:cNvPr>
          <p:cNvSpPr txBox="1"/>
          <p:nvPr/>
        </p:nvSpPr>
        <p:spPr>
          <a:xfrm>
            <a:off x="0" y="742950"/>
            <a:ext cx="9144000" cy="5283498"/>
          </a:xfrm>
          <a:prstGeom prst="rect">
            <a:avLst/>
          </a:prstGeom>
        </p:spPr>
        <p:txBody>
          <a:bodyPr vert="horz" wrap="square" lIns="0" tIns="12700" rIns="0" bIns="0" rtlCol="0">
            <a:spAutoFit/>
          </a:bodyPr>
          <a:lstStyle/>
          <a:p>
            <a:pPr marL="12700" marR="313055">
              <a:lnSpc>
                <a:spcPct val="150000"/>
              </a:lnSpc>
              <a:spcBef>
                <a:spcPts val="100"/>
              </a:spcBef>
            </a:pPr>
            <a:r>
              <a:rPr lang="en-US" sz="1400" b="1" i="1" dirty="0">
                <a:latin typeface="Arial" panose="020B0604020202020204" pitchFamily="34" charset="0"/>
                <a:cs typeface="Arial" panose="020B0604020202020204" pitchFamily="34" charset="0"/>
              </a:rPr>
              <a:t>WHAT IS IT ?</a:t>
            </a:r>
          </a:p>
          <a:p>
            <a:pPr marL="12700" marR="313055">
              <a:spcBef>
                <a:spcPts val="100"/>
              </a:spcBef>
            </a:pPr>
            <a:endParaRPr lang="en-US" sz="1400" b="1" i="1" dirty="0">
              <a:latin typeface="Arial" panose="020B0604020202020204" pitchFamily="34" charset="0"/>
              <a:cs typeface="Arial" panose="020B0604020202020204" pitchFamily="34" charset="0"/>
            </a:endParaRPr>
          </a:p>
          <a:p>
            <a:pPr marL="12700" marR="313055">
              <a:spcBef>
                <a:spcPts val="100"/>
              </a:spcBef>
            </a:pPr>
            <a:r>
              <a:rPr lang="en-US" sz="1200" dirty="0"/>
              <a:t>To take a natural</a:t>
            </a:r>
            <a:r>
              <a:rPr lang="en-US" sz="1200" b="1" dirty="0"/>
              <a:t> language search query</a:t>
            </a:r>
            <a:r>
              <a:rPr lang="en-US" sz="1200" dirty="0"/>
              <a:t> (like: “Looking for a girls’ PG in Salt Lake with AC and food”) and return a </a:t>
            </a:r>
            <a:r>
              <a:rPr lang="en-US" sz="1200" b="1" dirty="0"/>
              <a:t>ranked list of PGs</a:t>
            </a:r>
            <a:r>
              <a:rPr lang="en-US" sz="1200" dirty="0"/>
              <a:t> from your database that </a:t>
            </a:r>
            <a:r>
              <a:rPr lang="en-US" sz="1200" b="1" dirty="0"/>
              <a:t>semantically match</a:t>
            </a:r>
            <a:r>
              <a:rPr lang="en-US" sz="1200" dirty="0"/>
              <a:t> this query — even if words don’t exactly match.</a:t>
            </a:r>
            <a:r>
              <a:rPr lang="en-US" sz="1200" b="1" i="1" dirty="0">
                <a:latin typeface="Arial" panose="020B0604020202020204" pitchFamily="34" charset="0"/>
                <a:cs typeface="Arial" panose="020B0604020202020204" pitchFamily="34" charset="0"/>
              </a:rPr>
              <a:t> </a:t>
            </a:r>
          </a:p>
          <a:p>
            <a:pPr marL="12700" marR="313055">
              <a:spcBef>
                <a:spcPts val="100"/>
              </a:spcBef>
            </a:pPr>
            <a:endParaRPr lang="en-US" sz="1200" b="1" i="1" dirty="0">
              <a:latin typeface="Arial" panose="020B0604020202020204" pitchFamily="34" charset="0"/>
              <a:cs typeface="Arial" panose="020B0604020202020204" pitchFamily="34" charset="0"/>
            </a:endParaRPr>
          </a:p>
          <a:p>
            <a:pPr marL="12700" marR="313055">
              <a:lnSpc>
                <a:spcPct val="150000"/>
              </a:lnSpc>
              <a:spcBef>
                <a:spcPts val="100"/>
              </a:spcBef>
            </a:pPr>
            <a:r>
              <a:rPr lang="en-US" sz="1200" b="1" i="1" dirty="0">
                <a:latin typeface="Arial" panose="020B0604020202020204" pitchFamily="34" charset="0"/>
                <a:cs typeface="Arial" panose="020B0604020202020204" pitchFamily="34" charset="0"/>
              </a:rPr>
              <a:t>SOME IMPORTANT TERMS :</a:t>
            </a:r>
          </a:p>
          <a:p>
            <a:pPr marL="12700" marR="313055">
              <a:spcBef>
                <a:spcPts val="100"/>
              </a:spcBef>
            </a:pPr>
            <a:endParaRPr lang="en-US" sz="1200" b="1" i="1" dirty="0">
              <a:latin typeface="Arial" panose="020B0604020202020204" pitchFamily="34" charset="0"/>
              <a:cs typeface="Arial" panose="020B0604020202020204" pitchFamily="34" charset="0"/>
            </a:endParaRPr>
          </a:p>
          <a:p>
            <a:pPr marL="12700" marR="313055">
              <a:spcBef>
                <a:spcPts val="100"/>
              </a:spcBef>
              <a:buFont typeface="Arial" pitchFamily="34" charset="0"/>
              <a:buChar char="•"/>
            </a:pPr>
            <a:r>
              <a:rPr lang="en-US" sz="1200" b="1" u="sng" dirty="0"/>
              <a:t>SENTENCE TRANSFORMER :</a:t>
            </a:r>
            <a:r>
              <a:rPr lang="en-US" sz="1200" b="1" dirty="0"/>
              <a:t> </a:t>
            </a:r>
            <a:r>
              <a:rPr lang="en-US" sz="1200" dirty="0"/>
              <a:t>A </a:t>
            </a:r>
            <a:r>
              <a:rPr lang="en-US" sz="1200" b="1" dirty="0"/>
              <a:t>Sentence Transformer</a:t>
            </a:r>
            <a:r>
              <a:rPr lang="en-US" sz="1200" dirty="0"/>
              <a:t> is a </a:t>
            </a:r>
            <a:r>
              <a:rPr lang="en-US" sz="1200" b="1" dirty="0"/>
              <a:t>machine learning model</a:t>
            </a:r>
            <a:r>
              <a:rPr lang="en-US" sz="1200" dirty="0"/>
              <a:t> that converts a </a:t>
            </a:r>
            <a:r>
              <a:rPr lang="en-US" sz="1200" b="1" dirty="0"/>
              <a:t>sentence</a:t>
            </a:r>
            <a:r>
              <a:rPr lang="en-US" sz="1200" dirty="0"/>
              <a:t> into a </a:t>
            </a:r>
            <a:r>
              <a:rPr lang="en-US" sz="1200" b="1" dirty="0"/>
              <a:t>vector</a:t>
            </a:r>
            <a:r>
              <a:rPr lang="en-US" sz="1200" dirty="0"/>
              <a:t> (called an </a:t>
            </a:r>
            <a:r>
              <a:rPr lang="en-US" sz="1200" b="1" dirty="0"/>
              <a:t>embedding</a:t>
            </a:r>
            <a:r>
              <a:rPr lang="en-US" sz="1200" dirty="0"/>
              <a:t>) that </a:t>
            </a:r>
            <a:r>
              <a:rPr lang="en-US" sz="1200" b="1" dirty="0"/>
              <a:t>represents its meaning</a:t>
            </a:r>
            <a:r>
              <a:rPr lang="en-US" sz="1200" dirty="0"/>
              <a:t>.</a:t>
            </a:r>
          </a:p>
          <a:p>
            <a:pPr marL="12700" marR="313055">
              <a:lnSpc>
                <a:spcPct val="150000"/>
              </a:lnSpc>
              <a:spcBef>
                <a:spcPts val="100"/>
              </a:spcBef>
            </a:pPr>
            <a:endParaRPr lang="en-US" sz="1200" dirty="0"/>
          </a:p>
          <a:p>
            <a:pPr>
              <a:buFont typeface="Arial" pitchFamily="34" charset="0"/>
              <a:buChar char="•"/>
            </a:pPr>
            <a:r>
              <a:rPr lang="en-US" sz="1200" b="1" u="sng" dirty="0"/>
              <a:t>VECTOR : </a:t>
            </a:r>
            <a:r>
              <a:rPr lang="en-US" sz="1200" dirty="0"/>
              <a:t>A </a:t>
            </a:r>
            <a:r>
              <a:rPr lang="en-US" sz="1200" b="1" dirty="0"/>
              <a:t>vector</a:t>
            </a:r>
            <a:r>
              <a:rPr lang="en-US" sz="1200" dirty="0"/>
              <a:t> is a </a:t>
            </a:r>
            <a:r>
              <a:rPr lang="en-US" sz="1200" b="1" dirty="0"/>
              <a:t>list of numbers</a:t>
            </a:r>
            <a:r>
              <a:rPr lang="en-US" sz="1200" dirty="0"/>
              <a:t> that represents something (in this case, a sentence). These numbers are learned from huge datasets during training (on Wikipedia, forums, QA sites, etc.) The model learns which </a:t>
            </a:r>
            <a:r>
              <a:rPr lang="en-US" sz="1200" b="1" dirty="0"/>
              <a:t>words occur together</a:t>
            </a:r>
            <a:r>
              <a:rPr lang="en-US" sz="1200" dirty="0"/>
              <a:t>, which </a:t>
            </a:r>
            <a:r>
              <a:rPr lang="en-US" sz="1200" b="1" dirty="0"/>
              <a:t>contexts change meanings</a:t>
            </a:r>
            <a:r>
              <a:rPr lang="en-US" sz="1200" dirty="0"/>
              <a:t>, etc.</a:t>
            </a:r>
          </a:p>
          <a:p>
            <a:endParaRPr lang="en-US" sz="1200" dirty="0"/>
          </a:p>
          <a:p>
            <a:pPr>
              <a:buFont typeface="Arial" pitchFamily="34" charset="0"/>
              <a:buChar char="•"/>
            </a:pPr>
            <a:r>
              <a:rPr lang="en-US" sz="1200" b="1" u="sng" dirty="0"/>
              <a:t>COSINE SIMILARITY :</a:t>
            </a:r>
            <a:r>
              <a:rPr lang="en-US" sz="1200" b="1" dirty="0"/>
              <a:t> </a:t>
            </a:r>
            <a:r>
              <a:rPr lang="en-US" sz="1200" dirty="0"/>
              <a:t>Cosine similarity = </a:t>
            </a:r>
            <a:r>
              <a:rPr lang="en-US" sz="1200" b="1" dirty="0"/>
              <a:t>How similar two vectors are in direction</a:t>
            </a:r>
            <a:r>
              <a:rPr lang="en-US" sz="1200" dirty="0"/>
              <a:t> (not size). Ranges from -1 to 1   [1 = perfect match, 0 = no relation, -1 = completely opposite].</a:t>
            </a:r>
          </a:p>
          <a:p>
            <a:pPr>
              <a:buFont typeface="Arial" pitchFamily="34" charset="0"/>
              <a:buChar char="•"/>
            </a:pPr>
            <a:endParaRPr lang="en-US" sz="1200" dirty="0"/>
          </a:p>
          <a:p>
            <a:pPr>
              <a:buFont typeface="Arial" pitchFamily="34" charset="0"/>
              <a:buChar char="•"/>
            </a:pPr>
            <a:r>
              <a:rPr lang="en-US" sz="1200" b="1" u="sng" dirty="0"/>
              <a:t>all-MiniLM-L6-v2  :</a:t>
            </a:r>
            <a:r>
              <a:rPr lang="en-US" sz="1200" b="1" dirty="0"/>
              <a:t> all-MiniLM-L6-v2</a:t>
            </a:r>
            <a:r>
              <a:rPr lang="en-US" sz="1200" dirty="0"/>
              <a:t> is a </a:t>
            </a:r>
            <a:r>
              <a:rPr lang="en-US" sz="1200" b="1" dirty="0"/>
              <a:t>pre-trained sentence transformer model</a:t>
            </a:r>
            <a:r>
              <a:rPr lang="en-US" sz="1200" dirty="0"/>
              <a:t> created by </a:t>
            </a:r>
            <a:r>
              <a:rPr lang="en-US" sz="1200" dirty="0">
                <a:hlinkClick r:id="rId4"/>
              </a:rPr>
              <a:t>Sentence-Transformers</a:t>
            </a:r>
            <a:r>
              <a:rPr lang="en-US" sz="1200" dirty="0"/>
              <a:t>. It's designed to convert </a:t>
            </a:r>
            <a:r>
              <a:rPr lang="en-US" sz="1200" b="1" dirty="0"/>
              <a:t>entire sentences or short paragraphs into fixed-size dense vectors</a:t>
            </a:r>
            <a:r>
              <a:rPr lang="en-US" sz="1200" dirty="0"/>
              <a:t> (also called embeddings) that </a:t>
            </a:r>
            <a:r>
              <a:rPr lang="en-US" sz="1200" b="1" dirty="0"/>
              <a:t>capture the meaning or semantic content</a:t>
            </a:r>
            <a:r>
              <a:rPr lang="en-US" sz="1200" dirty="0"/>
              <a:t> of the text.</a:t>
            </a:r>
          </a:p>
          <a:p>
            <a:endParaRPr lang="en-US" sz="1200" dirty="0"/>
          </a:p>
          <a:p>
            <a:endParaRPr lang="en-US" sz="1200" dirty="0"/>
          </a:p>
          <a:p>
            <a:endParaRPr lang="en-US" sz="1200" dirty="0"/>
          </a:p>
          <a:p>
            <a:pPr marL="12700" marR="313055">
              <a:lnSpc>
                <a:spcPct val="150000"/>
              </a:lnSpc>
              <a:spcBef>
                <a:spcPts val="100"/>
              </a:spcBef>
            </a:pPr>
            <a:endParaRPr lang="en-US" sz="1200" b="1" i="1" dirty="0">
              <a:latin typeface="Arial" panose="020B0604020202020204" pitchFamily="34" charset="0"/>
              <a:cs typeface="Arial" panose="020B0604020202020204" pitchFamily="34" charset="0"/>
            </a:endParaRPr>
          </a:p>
          <a:p>
            <a:pPr marL="12700" marR="313055">
              <a:lnSpc>
                <a:spcPct val="150000"/>
              </a:lnSpc>
              <a:spcBef>
                <a:spcPts val="100"/>
              </a:spcBef>
            </a:pPr>
            <a:endParaRPr sz="1200" dirty="0">
              <a:latin typeface="Arial" panose="020B0604020202020204" pitchFamily="34" charset="0"/>
              <a:cs typeface="Arial" panose="020B0604020202020204" pitchFamily="34" charset="0"/>
            </a:endParaRPr>
          </a:p>
        </p:txBody>
      </p:sp>
      <p:sp>
        <p:nvSpPr>
          <p:cNvPr id="11" name="object 8">
            <a:extLst>
              <a:ext uri="{FF2B5EF4-FFF2-40B4-BE49-F238E27FC236}">
                <a16:creationId xmlns:a16="http://schemas.microsoft.com/office/drawing/2014/main" id="{261BC14D-DD09-ADDC-E04E-7617ED4B9F47}"/>
              </a:ext>
            </a:extLst>
          </p:cNvPr>
          <p:cNvSpPr txBox="1">
            <a:spLocks noGrp="1"/>
          </p:cNvSpPr>
          <p:nvPr>
            <p:ph type="title"/>
          </p:nvPr>
        </p:nvSpPr>
        <p:spPr>
          <a:xfrm>
            <a:off x="0" y="0"/>
            <a:ext cx="9144024" cy="970112"/>
          </a:xfrm>
          <a:prstGeom prst="rect">
            <a:avLst/>
          </a:prstGeom>
        </p:spPr>
        <p:txBody>
          <a:bodyPr vert="horz" wrap="square" lIns="0" tIns="351130" rIns="0" bIns="0" rtlCol="0">
            <a:spAutoFit/>
          </a:bodyPr>
          <a:lstStyle/>
          <a:p>
            <a:pPr marL="241300" algn="ctr">
              <a:spcBef>
                <a:spcPts val="100"/>
              </a:spcBef>
            </a:pPr>
            <a:r>
              <a:rPr lang="en-US" sz="2000" b="1" dirty="0"/>
              <a:t>Keyword Extraction model</a:t>
            </a:r>
            <a:br>
              <a:rPr lang="en-US" sz="2000" b="1" dirty="0"/>
            </a:br>
            <a:endParaRPr sz="2000" spc="-275"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5">
            <a:extLst>
              <a:ext uri="{FF2B5EF4-FFF2-40B4-BE49-F238E27FC236}">
                <a16:creationId xmlns:a16="http://schemas.microsoft.com/office/drawing/2014/main" id="{DBBEECDB-8AAE-726E-C93D-78006AABB608}"/>
              </a:ext>
            </a:extLst>
          </p:cNvPr>
          <p:cNvPicPr/>
          <p:nvPr/>
        </p:nvPicPr>
        <p:blipFill>
          <a:blip r:embed="rId2" cstate="print"/>
          <a:stretch>
            <a:fillRect/>
          </a:stretch>
        </p:blipFill>
        <p:spPr>
          <a:xfrm>
            <a:off x="0" y="0"/>
            <a:ext cx="5943304" cy="285470"/>
          </a:xfrm>
          <a:prstGeom prst="rect">
            <a:avLst/>
          </a:prstGeom>
        </p:spPr>
      </p:pic>
      <p:sp>
        <p:nvSpPr>
          <p:cNvPr id="5" name="object 8">
            <a:extLst>
              <a:ext uri="{FF2B5EF4-FFF2-40B4-BE49-F238E27FC236}">
                <a16:creationId xmlns:a16="http://schemas.microsoft.com/office/drawing/2014/main" id="{261BC14D-DD09-ADDC-E04E-7617ED4B9F47}"/>
              </a:ext>
            </a:extLst>
          </p:cNvPr>
          <p:cNvSpPr txBox="1">
            <a:spLocks noGrp="1"/>
          </p:cNvSpPr>
          <p:nvPr>
            <p:ph type="title"/>
          </p:nvPr>
        </p:nvSpPr>
        <p:spPr>
          <a:xfrm>
            <a:off x="0" y="-95250"/>
            <a:ext cx="9144024" cy="970112"/>
          </a:xfrm>
          <a:prstGeom prst="rect">
            <a:avLst/>
          </a:prstGeom>
        </p:spPr>
        <p:txBody>
          <a:bodyPr vert="horz" wrap="square" lIns="0" tIns="351130" rIns="0" bIns="0" rtlCol="0">
            <a:spAutoFit/>
          </a:bodyPr>
          <a:lstStyle/>
          <a:p>
            <a:pPr marL="241300" algn="ctr">
              <a:spcBef>
                <a:spcPts val="100"/>
              </a:spcBef>
            </a:pPr>
            <a:r>
              <a:rPr lang="en-US" sz="2000" b="1" dirty="0"/>
              <a:t>Working of the Keyword Extraction model</a:t>
            </a:r>
            <a:br>
              <a:rPr lang="en-US" sz="2000" b="1" dirty="0"/>
            </a:br>
            <a:endParaRPr sz="2000" spc="-275" dirty="0"/>
          </a:p>
        </p:txBody>
      </p:sp>
      <p:sp>
        <p:nvSpPr>
          <p:cNvPr id="6" name="Rectangle 5"/>
          <p:cNvSpPr/>
          <p:nvPr/>
        </p:nvSpPr>
        <p:spPr>
          <a:xfrm>
            <a:off x="228600" y="742950"/>
            <a:ext cx="190500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TextBox 6"/>
          <p:cNvSpPr txBox="1"/>
          <p:nvPr/>
        </p:nvSpPr>
        <p:spPr>
          <a:xfrm>
            <a:off x="228600" y="742950"/>
            <a:ext cx="1905000" cy="600164"/>
          </a:xfrm>
          <a:prstGeom prst="rect">
            <a:avLst/>
          </a:prstGeom>
          <a:noFill/>
        </p:spPr>
        <p:txBody>
          <a:bodyPr wrap="square" rtlCol="0">
            <a:spAutoFit/>
          </a:bodyPr>
          <a:lstStyle/>
          <a:p>
            <a:pPr algn="just"/>
            <a:r>
              <a:rPr lang="en-US" sz="1100" b="1" dirty="0"/>
              <a:t>STEP 1 : Frontend sends the query to the ML model</a:t>
            </a:r>
          </a:p>
        </p:txBody>
      </p:sp>
      <p:sp>
        <p:nvSpPr>
          <p:cNvPr id="11" name="Rectangle 10"/>
          <p:cNvSpPr/>
          <p:nvPr/>
        </p:nvSpPr>
        <p:spPr>
          <a:xfrm>
            <a:off x="228600" y="1962150"/>
            <a:ext cx="19050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Rectangle 11"/>
          <p:cNvSpPr/>
          <p:nvPr/>
        </p:nvSpPr>
        <p:spPr>
          <a:xfrm>
            <a:off x="228600" y="4324350"/>
            <a:ext cx="19050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Rectangle 12"/>
          <p:cNvSpPr/>
          <p:nvPr/>
        </p:nvSpPr>
        <p:spPr>
          <a:xfrm>
            <a:off x="228600" y="3181350"/>
            <a:ext cx="190500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Rectangle 13"/>
          <p:cNvSpPr/>
          <p:nvPr/>
        </p:nvSpPr>
        <p:spPr>
          <a:xfrm>
            <a:off x="6400800" y="895350"/>
            <a:ext cx="1905000" cy="304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Rectangle 14"/>
          <p:cNvSpPr/>
          <p:nvPr/>
        </p:nvSpPr>
        <p:spPr>
          <a:xfrm>
            <a:off x="6400800" y="1885950"/>
            <a:ext cx="19050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Rectangle 15"/>
          <p:cNvSpPr/>
          <p:nvPr/>
        </p:nvSpPr>
        <p:spPr>
          <a:xfrm>
            <a:off x="6400800" y="3105150"/>
            <a:ext cx="19050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Rectangle 16"/>
          <p:cNvSpPr/>
          <p:nvPr/>
        </p:nvSpPr>
        <p:spPr>
          <a:xfrm>
            <a:off x="6400800" y="4324350"/>
            <a:ext cx="19050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TextBox 18"/>
          <p:cNvSpPr txBox="1"/>
          <p:nvPr/>
        </p:nvSpPr>
        <p:spPr>
          <a:xfrm>
            <a:off x="228600" y="1962150"/>
            <a:ext cx="1905000" cy="430887"/>
          </a:xfrm>
          <a:prstGeom prst="rect">
            <a:avLst/>
          </a:prstGeom>
          <a:noFill/>
        </p:spPr>
        <p:txBody>
          <a:bodyPr wrap="square" rtlCol="0">
            <a:spAutoFit/>
          </a:bodyPr>
          <a:lstStyle/>
          <a:p>
            <a:pPr algn="just"/>
            <a:r>
              <a:rPr lang="en-US" sz="1100" b="1" dirty="0"/>
              <a:t>STEP 2 : Flask API receives the query</a:t>
            </a:r>
          </a:p>
        </p:txBody>
      </p:sp>
      <p:sp>
        <p:nvSpPr>
          <p:cNvPr id="20" name="TextBox 19"/>
          <p:cNvSpPr txBox="1"/>
          <p:nvPr/>
        </p:nvSpPr>
        <p:spPr>
          <a:xfrm>
            <a:off x="228600" y="3181350"/>
            <a:ext cx="1905000" cy="600164"/>
          </a:xfrm>
          <a:prstGeom prst="rect">
            <a:avLst/>
          </a:prstGeom>
          <a:noFill/>
        </p:spPr>
        <p:txBody>
          <a:bodyPr wrap="square" rtlCol="0">
            <a:spAutoFit/>
          </a:bodyPr>
          <a:lstStyle/>
          <a:p>
            <a:pPr algn="just"/>
            <a:r>
              <a:rPr lang="en-US" sz="1100" b="1" dirty="0"/>
              <a:t>STEP 3 : Flask calls Spring Boot to get PG data</a:t>
            </a:r>
          </a:p>
        </p:txBody>
      </p:sp>
      <p:sp>
        <p:nvSpPr>
          <p:cNvPr id="21" name="TextBox 20"/>
          <p:cNvSpPr txBox="1"/>
          <p:nvPr/>
        </p:nvSpPr>
        <p:spPr>
          <a:xfrm>
            <a:off x="228600" y="4324350"/>
            <a:ext cx="1905000" cy="430887"/>
          </a:xfrm>
          <a:prstGeom prst="rect">
            <a:avLst/>
          </a:prstGeom>
          <a:noFill/>
        </p:spPr>
        <p:txBody>
          <a:bodyPr wrap="square" rtlCol="0">
            <a:spAutoFit/>
          </a:bodyPr>
          <a:lstStyle/>
          <a:p>
            <a:pPr algn="just"/>
            <a:r>
              <a:rPr lang="en-US" sz="1100" b="1" dirty="0"/>
              <a:t>STEP 4 : Combine PG fields into text</a:t>
            </a:r>
          </a:p>
        </p:txBody>
      </p:sp>
      <p:cxnSp>
        <p:nvCxnSpPr>
          <p:cNvPr id="23" name="Straight Arrow Connector 22"/>
          <p:cNvCxnSpPr/>
          <p:nvPr/>
        </p:nvCxnSpPr>
        <p:spPr>
          <a:xfrm rot="5400000">
            <a:off x="148476" y="1661274"/>
            <a:ext cx="61903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rot="5400000">
            <a:off x="191294" y="4056856"/>
            <a:ext cx="5334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0" name="TextBox 29"/>
          <p:cNvSpPr txBox="1"/>
          <p:nvPr/>
        </p:nvSpPr>
        <p:spPr>
          <a:xfrm>
            <a:off x="6400800" y="4324350"/>
            <a:ext cx="1905000" cy="430887"/>
          </a:xfrm>
          <a:prstGeom prst="rect">
            <a:avLst/>
          </a:prstGeom>
          <a:noFill/>
        </p:spPr>
        <p:txBody>
          <a:bodyPr wrap="square" rtlCol="0">
            <a:spAutoFit/>
          </a:bodyPr>
          <a:lstStyle/>
          <a:p>
            <a:pPr algn="just"/>
            <a:r>
              <a:rPr lang="en-US" sz="1100" b="1" dirty="0"/>
              <a:t>STEP 5 : Sentence Encoding</a:t>
            </a:r>
          </a:p>
        </p:txBody>
      </p:sp>
      <p:sp>
        <p:nvSpPr>
          <p:cNvPr id="31" name="TextBox 30"/>
          <p:cNvSpPr txBox="1"/>
          <p:nvPr/>
        </p:nvSpPr>
        <p:spPr>
          <a:xfrm>
            <a:off x="6400800" y="3105150"/>
            <a:ext cx="1905000" cy="430887"/>
          </a:xfrm>
          <a:prstGeom prst="rect">
            <a:avLst/>
          </a:prstGeom>
          <a:noFill/>
        </p:spPr>
        <p:txBody>
          <a:bodyPr wrap="square" rtlCol="0">
            <a:spAutoFit/>
          </a:bodyPr>
          <a:lstStyle/>
          <a:p>
            <a:pPr algn="just"/>
            <a:r>
              <a:rPr lang="en-US" sz="1100" b="1" dirty="0"/>
              <a:t>STEP 6 : Semantic Comparison</a:t>
            </a:r>
          </a:p>
        </p:txBody>
      </p:sp>
      <p:sp>
        <p:nvSpPr>
          <p:cNvPr id="32" name="TextBox 31"/>
          <p:cNvSpPr txBox="1"/>
          <p:nvPr/>
        </p:nvSpPr>
        <p:spPr>
          <a:xfrm>
            <a:off x="6400800" y="1962150"/>
            <a:ext cx="1905000" cy="430887"/>
          </a:xfrm>
          <a:prstGeom prst="rect">
            <a:avLst/>
          </a:prstGeom>
          <a:noFill/>
        </p:spPr>
        <p:txBody>
          <a:bodyPr wrap="square" rtlCol="0">
            <a:spAutoFit/>
          </a:bodyPr>
          <a:lstStyle/>
          <a:p>
            <a:pPr algn="just"/>
            <a:r>
              <a:rPr lang="en-US" sz="1100" b="1" dirty="0"/>
              <a:t>STEP 7 : Sort PGs by similarity</a:t>
            </a:r>
          </a:p>
        </p:txBody>
      </p:sp>
      <p:sp>
        <p:nvSpPr>
          <p:cNvPr id="33" name="TextBox 32"/>
          <p:cNvSpPr txBox="1"/>
          <p:nvPr/>
        </p:nvSpPr>
        <p:spPr>
          <a:xfrm>
            <a:off x="6400800" y="895350"/>
            <a:ext cx="1905000" cy="261610"/>
          </a:xfrm>
          <a:prstGeom prst="rect">
            <a:avLst/>
          </a:prstGeom>
          <a:noFill/>
        </p:spPr>
        <p:txBody>
          <a:bodyPr wrap="square" rtlCol="0">
            <a:spAutoFit/>
          </a:bodyPr>
          <a:lstStyle/>
          <a:p>
            <a:pPr algn="just"/>
            <a:r>
              <a:rPr lang="en-US" sz="1100" b="1" dirty="0"/>
              <a:t>STEP 8 : Return Results</a:t>
            </a:r>
          </a:p>
        </p:txBody>
      </p:sp>
      <p:cxnSp>
        <p:nvCxnSpPr>
          <p:cNvPr id="35" name="Straight Arrow Connector 34"/>
          <p:cNvCxnSpPr>
            <a:stCxn id="21" idx="3"/>
            <a:endCxn id="30" idx="1"/>
          </p:cNvCxnSpPr>
          <p:nvPr/>
        </p:nvCxnSpPr>
        <p:spPr>
          <a:xfrm>
            <a:off x="2133600" y="4539794"/>
            <a:ext cx="4267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7" name="Straight Arrow Connector 36"/>
          <p:cNvCxnSpPr/>
          <p:nvPr/>
        </p:nvCxnSpPr>
        <p:spPr>
          <a:xfrm rot="5400000" flipH="1" flipV="1">
            <a:off x="7620794" y="3942556"/>
            <a:ext cx="762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9" name="Straight Arrow Connector 38"/>
          <p:cNvCxnSpPr/>
          <p:nvPr/>
        </p:nvCxnSpPr>
        <p:spPr>
          <a:xfrm rot="5400000" flipH="1" flipV="1">
            <a:off x="7658894" y="2761456"/>
            <a:ext cx="685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1" name="Straight Arrow Connector 40"/>
          <p:cNvCxnSpPr/>
          <p:nvPr/>
        </p:nvCxnSpPr>
        <p:spPr>
          <a:xfrm rot="5400000" flipH="1" flipV="1">
            <a:off x="7658894" y="1542256"/>
            <a:ext cx="685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3" name="TextBox 42"/>
          <p:cNvSpPr txBox="1"/>
          <p:nvPr/>
        </p:nvSpPr>
        <p:spPr>
          <a:xfrm>
            <a:off x="609600" y="1428750"/>
            <a:ext cx="1981200" cy="430887"/>
          </a:xfrm>
          <a:prstGeom prst="rect">
            <a:avLst/>
          </a:prstGeom>
          <a:noFill/>
        </p:spPr>
        <p:txBody>
          <a:bodyPr wrap="square" rtlCol="0">
            <a:spAutoFit/>
          </a:bodyPr>
          <a:lstStyle/>
          <a:p>
            <a:pPr algn="l"/>
            <a:r>
              <a:rPr lang="en-US" sz="1100" i="1" dirty="0"/>
              <a:t>POST request is made to the Flask API endpoint /search</a:t>
            </a:r>
          </a:p>
        </p:txBody>
      </p:sp>
      <p:sp>
        <p:nvSpPr>
          <p:cNvPr id="44" name="TextBox 43"/>
          <p:cNvSpPr txBox="1"/>
          <p:nvPr/>
        </p:nvSpPr>
        <p:spPr>
          <a:xfrm>
            <a:off x="609600" y="2571750"/>
            <a:ext cx="2362200" cy="430887"/>
          </a:xfrm>
          <a:prstGeom prst="rect">
            <a:avLst/>
          </a:prstGeom>
          <a:noFill/>
        </p:spPr>
        <p:txBody>
          <a:bodyPr wrap="square" rtlCol="0">
            <a:spAutoFit/>
          </a:bodyPr>
          <a:lstStyle/>
          <a:p>
            <a:r>
              <a:rPr lang="en-US" sz="1100" i="1" dirty="0"/>
              <a:t>data = </a:t>
            </a:r>
            <a:r>
              <a:rPr lang="en-US" sz="1100" i="1" dirty="0" err="1"/>
              <a:t>request.get_json</a:t>
            </a:r>
            <a:r>
              <a:rPr lang="en-US" sz="1100" i="1" dirty="0"/>
              <a:t>()</a:t>
            </a:r>
          </a:p>
          <a:p>
            <a:r>
              <a:rPr lang="en-US" sz="1100" i="1" dirty="0"/>
              <a:t>query = </a:t>
            </a:r>
            <a:r>
              <a:rPr lang="en-US" sz="1100" i="1" dirty="0" err="1"/>
              <a:t>data.get</a:t>
            </a:r>
            <a:r>
              <a:rPr lang="en-US" sz="1100" i="1" dirty="0"/>
              <a:t>("value", "").strip()</a:t>
            </a:r>
          </a:p>
        </p:txBody>
      </p:sp>
      <p:sp>
        <p:nvSpPr>
          <p:cNvPr id="46" name="TextBox 45"/>
          <p:cNvSpPr txBox="1"/>
          <p:nvPr/>
        </p:nvSpPr>
        <p:spPr>
          <a:xfrm>
            <a:off x="609600" y="3867150"/>
            <a:ext cx="1905000" cy="261610"/>
          </a:xfrm>
          <a:prstGeom prst="rect">
            <a:avLst/>
          </a:prstGeom>
          <a:noFill/>
        </p:spPr>
        <p:txBody>
          <a:bodyPr wrap="square" rtlCol="0">
            <a:spAutoFit/>
          </a:bodyPr>
          <a:lstStyle/>
          <a:p>
            <a:r>
              <a:rPr lang="en-US" sz="1100" i="1" dirty="0" err="1"/>
              <a:t>pg_data</a:t>
            </a:r>
            <a:r>
              <a:rPr lang="en-US" sz="1100" i="1" dirty="0"/>
              <a:t> = </a:t>
            </a:r>
            <a:r>
              <a:rPr lang="en-US" sz="1100" i="1" dirty="0" err="1"/>
              <a:t>fetch_pg_data</a:t>
            </a:r>
            <a:r>
              <a:rPr lang="en-US" sz="1100" i="1" dirty="0"/>
              <a:t>()</a:t>
            </a:r>
          </a:p>
        </p:txBody>
      </p:sp>
      <p:cxnSp>
        <p:nvCxnSpPr>
          <p:cNvPr id="51" name="Straight Arrow Connector 50"/>
          <p:cNvCxnSpPr/>
          <p:nvPr/>
        </p:nvCxnSpPr>
        <p:spPr>
          <a:xfrm rot="5400000">
            <a:off x="63837" y="2812713"/>
            <a:ext cx="788313"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2" name="TextBox 51"/>
          <p:cNvSpPr txBox="1"/>
          <p:nvPr/>
        </p:nvSpPr>
        <p:spPr>
          <a:xfrm>
            <a:off x="3124200" y="4629150"/>
            <a:ext cx="2209800" cy="261610"/>
          </a:xfrm>
          <a:prstGeom prst="rect">
            <a:avLst/>
          </a:prstGeom>
          <a:noFill/>
        </p:spPr>
        <p:txBody>
          <a:bodyPr wrap="square" rtlCol="0">
            <a:spAutoFit/>
          </a:bodyPr>
          <a:lstStyle/>
          <a:p>
            <a:r>
              <a:rPr lang="en-US" sz="1100" i="1" dirty="0"/>
              <a:t>text = </a:t>
            </a:r>
            <a:r>
              <a:rPr lang="en-US" sz="1100" i="1" dirty="0" err="1"/>
              <a:t>prepare_pg_text</a:t>
            </a:r>
            <a:r>
              <a:rPr lang="en-US" sz="1100" i="1" dirty="0"/>
              <a:t>(entry)</a:t>
            </a:r>
          </a:p>
        </p:txBody>
      </p:sp>
      <p:sp>
        <p:nvSpPr>
          <p:cNvPr id="53" name="TextBox 52"/>
          <p:cNvSpPr txBox="1"/>
          <p:nvPr/>
        </p:nvSpPr>
        <p:spPr>
          <a:xfrm>
            <a:off x="3352800" y="3714750"/>
            <a:ext cx="4572000" cy="430887"/>
          </a:xfrm>
          <a:prstGeom prst="rect">
            <a:avLst/>
          </a:prstGeom>
          <a:noFill/>
        </p:spPr>
        <p:txBody>
          <a:bodyPr wrap="square" rtlCol="0">
            <a:spAutoFit/>
          </a:bodyPr>
          <a:lstStyle/>
          <a:p>
            <a:pPr algn="r"/>
            <a:r>
              <a:rPr lang="en-US" sz="1100" dirty="0" err="1"/>
              <a:t>pg_embeddings</a:t>
            </a:r>
            <a:r>
              <a:rPr lang="en-US" sz="1100" dirty="0"/>
              <a:t> = </a:t>
            </a:r>
            <a:r>
              <a:rPr lang="en-US" sz="1100" dirty="0" err="1"/>
              <a:t>model.encode</a:t>
            </a:r>
            <a:r>
              <a:rPr lang="en-US" sz="1100" dirty="0"/>
              <a:t>(</a:t>
            </a:r>
            <a:r>
              <a:rPr lang="en-US" sz="1100" dirty="0" err="1"/>
              <a:t>pg_texts</a:t>
            </a:r>
            <a:r>
              <a:rPr lang="en-US" sz="1100" dirty="0"/>
              <a:t>, </a:t>
            </a:r>
            <a:r>
              <a:rPr lang="en-US" sz="1100" dirty="0" err="1"/>
              <a:t>convert_to_tensor</a:t>
            </a:r>
            <a:r>
              <a:rPr lang="en-US" sz="1100" dirty="0"/>
              <a:t>=True)</a:t>
            </a:r>
          </a:p>
          <a:p>
            <a:pPr algn="r"/>
            <a:r>
              <a:rPr lang="en-US" sz="1100" dirty="0" err="1"/>
              <a:t>query_embedding</a:t>
            </a:r>
            <a:r>
              <a:rPr lang="en-US" sz="1100" dirty="0"/>
              <a:t> = </a:t>
            </a:r>
            <a:r>
              <a:rPr lang="en-US" sz="1100" dirty="0" err="1"/>
              <a:t>model.encode</a:t>
            </a:r>
            <a:r>
              <a:rPr lang="en-US" sz="1100" dirty="0"/>
              <a:t>(query, </a:t>
            </a:r>
            <a:r>
              <a:rPr lang="en-US" sz="1100" dirty="0" err="1"/>
              <a:t>convert_to_tensor</a:t>
            </a:r>
            <a:r>
              <a:rPr lang="en-US" sz="1100" dirty="0"/>
              <a:t>=True)</a:t>
            </a:r>
          </a:p>
        </p:txBody>
      </p:sp>
      <p:sp>
        <p:nvSpPr>
          <p:cNvPr id="54" name="TextBox 53"/>
          <p:cNvSpPr txBox="1"/>
          <p:nvPr/>
        </p:nvSpPr>
        <p:spPr>
          <a:xfrm>
            <a:off x="4648200" y="2571750"/>
            <a:ext cx="3200400" cy="430887"/>
          </a:xfrm>
          <a:prstGeom prst="rect">
            <a:avLst/>
          </a:prstGeom>
          <a:noFill/>
        </p:spPr>
        <p:txBody>
          <a:bodyPr wrap="square" rtlCol="0">
            <a:spAutoFit/>
          </a:bodyPr>
          <a:lstStyle/>
          <a:p>
            <a:pPr algn="r"/>
            <a:r>
              <a:rPr lang="en-US" sz="1100" dirty="0"/>
              <a:t>similarities = </a:t>
            </a:r>
            <a:r>
              <a:rPr lang="en-US" sz="1100" dirty="0" err="1"/>
              <a:t>util.cos_sim</a:t>
            </a:r>
            <a:r>
              <a:rPr lang="en-US" sz="1100" dirty="0"/>
              <a:t>(</a:t>
            </a:r>
            <a:r>
              <a:rPr lang="en-US" sz="1100" dirty="0" err="1"/>
              <a:t>query_embedding</a:t>
            </a:r>
            <a:r>
              <a:rPr lang="en-US" sz="1100" dirty="0"/>
              <a:t>, </a:t>
            </a:r>
            <a:r>
              <a:rPr lang="en-US" sz="1100" dirty="0" err="1"/>
              <a:t>pg_embeddings</a:t>
            </a:r>
            <a:r>
              <a:rPr lang="en-US" sz="1100" dirty="0"/>
              <a:t>)[0]</a:t>
            </a:r>
          </a:p>
        </p:txBody>
      </p:sp>
      <p:sp>
        <p:nvSpPr>
          <p:cNvPr id="55" name="TextBox 54"/>
          <p:cNvSpPr txBox="1"/>
          <p:nvPr/>
        </p:nvSpPr>
        <p:spPr>
          <a:xfrm>
            <a:off x="4800600" y="1276350"/>
            <a:ext cx="3048000" cy="430887"/>
          </a:xfrm>
          <a:prstGeom prst="rect">
            <a:avLst/>
          </a:prstGeom>
          <a:noFill/>
        </p:spPr>
        <p:txBody>
          <a:bodyPr wrap="square" rtlCol="0">
            <a:spAutoFit/>
          </a:bodyPr>
          <a:lstStyle/>
          <a:p>
            <a:pPr algn="r"/>
            <a:r>
              <a:rPr lang="en-US" sz="1100" i="1" dirty="0" err="1"/>
              <a:t>sorted_indices</a:t>
            </a:r>
            <a:r>
              <a:rPr lang="en-US" sz="1100" i="1" dirty="0"/>
              <a:t> = </a:t>
            </a:r>
            <a:r>
              <a:rPr lang="en-US" sz="1100" i="1" dirty="0" err="1"/>
              <a:t>similarities.argsort</a:t>
            </a:r>
            <a:r>
              <a:rPr lang="en-US" sz="1100" i="1" dirty="0"/>
              <a:t>(descending=True)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8">
            <a:extLst>
              <a:ext uri="{FF2B5EF4-FFF2-40B4-BE49-F238E27FC236}">
                <a16:creationId xmlns:a16="http://schemas.microsoft.com/office/drawing/2014/main" id="{261BC14D-DD09-ADDC-E04E-7617ED4B9F47}"/>
              </a:ext>
            </a:extLst>
          </p:cNvPr>
          <p:cNvSpPr txBox="1">
            <a:spLocks noGrp="1"/>
          </p:cNvSpPr>
          <p:nvPr>
            <p:ph type="title"/>
          </p:nvPr>
        </p:nvSpPr>
        <p:spPr>
          <a:xfrm>
            <a:off x="0" y="0"/>
            <a:ext cx="9144024" cy="970112"/>
          </a:xfrm>
          <a:prstGeom prst="rect">
            <a:avLst/>
          </a:prstGeom>
        </p:spPr>
        <p:txBody>
          <a:bodyPr vert="horz" wrap="square" lIns="0" tIns="351130" rIns="0" bIns="0" rtlCol="0">
            <a:spAutoFit/>
          </a:bodyPr>
          <a:lstStyle/>
          <a:p>
            <a:pPr marL="241300" algn="ctr">
              <a:spcBef>
                <a:spcPts val="100"/>
              </a:spcBef>
            </a:pPr>
            <a:r>
              <a:rPr lang="en-US" sz="2000" b="1" dirty="0"/>
              <a:t>Smart Recommendation model</a:t>
            </a:r>
            <a:br>
              <a:rPr lang="en-US" sz="2000" b="1" dirty="0"/>
            </a:br>
            <a:endParaRPr sz="2000" spc="-275" dirty="0"/>
          </a:p>
        </p:txBody>
      </p:sp>
      <p:sp>
        <p:nvSpPr>
          <p:cNvPr id="5" name="object 9">
            <a:extLst>
              <a:ext uri="{FF2B5EF4-FFF2-40B4-BE49-F238E27FC236}">
                <a16:creationId xmlns:a16="http://schemas.microsoft.com/office/drawing/2014/main" id="{F126B0AE-FAB4-6784-CDC9-0AF0AB97BC7E}"/>
              </a:ext>
            </a:extLst>
          </p:cNvPr>
          <p:cNvSpPr txBox="1"/>
          <p:nvPr/>
        </p:nvSpPr>
        <p:spPr>
          <a:xfrm>
            <a:off x="0" y="742950"/>
            <a:ext cx="9144000" cy="2918748"/>
          </a:xfrm>
          <a:prstGeom prst="rect">
            <a:avLst/>
          </a:prstGeom>
        </p:spPr>
        <p:txBody>
          <a:bodyPr vert="horz" wrap="square" lIns="0" tIns="12700" rIns="0" bIns="0" rtlCol="0">
            <a:spAutoFit/>
          </a:bodyPr>
          <a:lstStyle/>
          <a:p>
            <a:pPr marL="12700" marR="313055">
              <a:lnSpc>
                <a:spcPct val="150000"/>
              </a:lnSpc>
              <a:spcBef>
                <a:spcPts val="100"/>
              </a:spcBef>
            </a:pPr>
            <a:r>
              <a:rPr lang="en-US" sz="1400" b="1" i="1" dirty="0">
                <a:latin typeface="Arial" panose="020B0604020202020204" pitchFamily="34" charset="0"/>
                <a:cs typeface="Arial" panose="020B0604020202020204" pitchFamily="34" charset="0"/>
              </a:rPr>
              <a:t>WHAT IS IT ?</a:t>
            </a:r>
          </a:p>
          <a:p>
            <a:pPr marL="12700" marR="313055">
              <a:lnSpc>
                <a:spcPct val="150000"/>
              </a:lnSpc>
              <a:spcBef>
                <a:spcPts val="100"/>
              </a:spcBef>
            </a:pPr>
            <a:endParaRPr lang="en-US" sz="1400" b="1" i="1" dirty="0">
              <a:latin typeface="Arial" panose="020B0604020202020204" pitchFamily="34" charset="0"/>
              <a:cs typeface="Arial" panose="020B0604020202020204" pitchFamily="34" charset="0"/>
            </a:endParaRPr>
          </a:p>
          <a:p>
            <a:pPr marL="12700" marR="313055">
              <a:spcBef>
                <a:spcPts val="100"/>
              </a:spcBef>
            </a:pPr>
            <a:r>
              <a:rPr lang="en-US" sz="1200" dirty="0"/>
              <a:t>A </a:t>
            </a:r>
            <a:r>
              <a:rPr lang="en-US" sz="1200" b="1" dirty="0"/>
              <a:t>recommendation model</a:t>
            </a:r>
            <a:r>
              <a:rPr lang="en-US" sz="1200" dirty="0"/>
              <a:t> is a system that suggests relevant items (like PGs, products, or movies) to users based on their preferences, behavior, or interactions. It helps users discover options they’re most likely to be interested in — saving time and improving experience.</a:t>
            </a:r>
          </a:p>
          <a:p>
            <a:pPr marL="12700" marR="313055">
              <a:spcBef>
                <a:spcPts val="100"/>
              </a:spcBef>
            </a:pPr>
            <a:endParaRPr lang="en-US" sz="1200" b="1" i="1" dirty="0">
              <a:latin typeface="Arial" panose="020B0604020202020204" pitchFamily="34" charset="0"/>
              <a:cs typeface="Arial" panose="020B0604020202020204" pitchFamily="34" charset="0"/>
            </a:endParaRPr>
          </a:p>
          <a:p>
            <a:pPr marL="12700" marR="313055">
              <a:spcBef>
                <a:spcPts val="100"/>
              </a:spcBef>
            </a:pPr>
            <a:endParaRPr lang="en-US" sz="1200" b="1" i="1" dirty="0">
              <a:latin typeface="Arial" panose="020B0604020202020204" pitchFamily="34" charset="0"/>
              <a:cs typeface="Arial" panose="020B0604020202020204" pitchFamily="34" charset="0"/>
            </a:endParaRPr>
          </a:p>
          <a:p>
            <a:pPr marL="12700" marR="313055">
              <a:lnSpc>
                <a:spcPct val="150000"/>
              </a:lnSpc>
              <a:spcBef>
                <a:spcPts val="100"/>
              </a:spcBef>
            </a:pPr>
            <a:r>
              <a:rPr lang="en-US" sz="1400" b="1" i="1" dirty="0">
                <a:latin typeface="Arial" panose="020B0604020202020204" pitchFamily="34" charset="0"/>
                <a:cs typeface="Arial" panose="020B0604020202020204" pitchFamily="34" charset="0"/>
              </a:rPr>
              <a:t>WHY NECESSARY ? </a:t>
            </a:r>
          </a:p>
          <a:p>
            <a:endParaRPr lang="en-US" sz="1200" dirty="0"/>
          </a:p>
          <a:p>
            <a:endParaRPr lang="en-US" sz="1200" dirty="0"/>
          </a:p>
          <a:p>
            <a:pPr marL="12700" marR="313055">
              <a:lnSpc>
                <a:spcPct val="150000"/>
              </a:lnSpc>
              <a:spcBef>
                <a:spcPts val="100"/>
              </a:spcBef>
            </a:pPr>
            <a:endParaRPr lang="en-US" sz="1200" b="1" i="1" dirty="0">
              <a:latin typeface="Arial" panose="020B0604020202020204" pitchFamily="34" charset="0"/>
              <a:cs typeface="Arial" panose="020B0604020202020204" pitchFamily="34" charset="0"/>
            </a:endParaRPr>
          </a:p>
          <a:p>
            <a:pPr marL="12700" marR="313055">
              <a:lnSpc>
                <a:spcPct val="150000"/>
              </a:lnSpc>
              <a:spcBef>
                <a:spcPts val="100"/>
              </a:spcBef>
            </a:pPr>
            <a:endParaRPr sz="1200"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nvGraphicFramePr>
        <p:xfrm>
          <a:off x="609600" y="2876550"/>
          <a:ext cx="7924800" cy="1910080"/>
        </p:xfrm>
        <a:graphic>
          <a:graphicData uri="http://schemas.openxmlformats.org/drawingml/2006/table">
            <a:tbl>
              <a:tblPr firstRow="1" bandRow="1">
                <a:tableStyleId>{5C22544A-7EE6-4342-B048-85BDC9FD1C3A}</a:tableStyleId>
              </a:tblPr>
              <a:tblGrid>
                <a:gridCol w="3962400">
                  <a:extLst>
                    <a:ext uri="{9D8B030D-6E8A-4147-A177-3AD203B41FA5}">
                      <a16:colId xmlns:a16="http://schemas.microsoft.com/office/drawing/2014/main" val="20000"/>
                    </a:ext>
                  </a:extLst>
                </a:gridCol>
                <a:gridCol w="3962400">
                  <a:extLst>
                    <a:ext uri="{9D8B030D-6E8A-4147-A177-3AD203B41FA5}">
                      <a16:colId xmlns:a16="http://schemas.microsoft.com/office/drawing/2014/main" val="20001"/>
                    </a:ext>
                  </a:extLst>
                </a:gridCol>
              </a:tblGrid>
              <a:tr h="370840">
                <a:tc>
                  <a:txBody>
                    <a:bodyPr/>
                    <a:lstStyle/>
                    <a:p>
                      <a:pPr algn="ctr"/>
                      <a:r>
                        <a:rPr lang="en-US" sz="1100" b="1" dirty="0"/>
                        <a:t>Reason</a:t>
                      </a:r>
                    </a:p>
                  </a:txBody>
                  <a:tcPr/>
                </a:tc>
                <a:tc>
                  <a:txBody>
                    <a:bodyPr/>
                    <a:lstStyle/>
                    <a:p>
                      <a:pPr algn="ctr"/>
                      <a:r>
                        <a:rPr lang="en-US" sz="1800" dirty="0"/>
                        <a:t>Explanation</a:t>
                      </a:r>
                      <a:endParaRPr lang="en-US" dirty="0"/>
                    </a:p>
                  </a:txBody>
                  <a:tcPr/>
                </a:tc>
                <a:extLst>
                  <a:ext uri="{0D108BD9-81ED-4DB2-BD59-A6C34878D82A}">
                    <a16:rowId xmlns:a16="http://schemas.microsoft.com/office/drawing/2014/main" val="10000"/>
                  </a:ext>
                </a:extLst>
              </a:tr>
              <a:tr h="370840">
                <a:tc>
                  <a:txBody>
                    <a:bodyPr/>
                    <a:lstStyle/>
                    <a:p>
                      <a:r>
                        <a:rPr lang="en-US" sz="1100" b="1" dirty="0"/>
                        <a:t>Personalized Suggestions</a:t>
                      </a:r>
                    </a:p>
                  </a:txBody>
                  <a:tcPr/>
                </a:tc>
                <a:tc>
                  <a:txBody>
                    <a:bodyPr/>
                    <a:lstStyle/>
                    <a:p>
                      <a:r>
                        <a:rPr lang="en-US" sz="1100" dirty="0"/>
                        <a:t>Shows PGs based on what a user previously liked or viewed.</a:t>
                      </a:r>
                    </a:p>
                  </a:txBody>
                  <a:tcPr/>
                </a:tc>
                <a:extLst>
                  <a:ext uri="{0D108BD9-81ED-4DB2-BD59-A6C34878D82A}">
                    <a16:rowId xmlns:a16="http://schemas.microsoft.com/office/drawing/2014/main" val="10001"/>
                  </a:ext>
                </a:extLst>
              </a:tr>
              <a:tr h="370840">
                <a:tc>
                  <a:txBody>
                    <a:bodyPr/>
                    <a:lstStyle/>
                    <a:p>
                      <a:r>
                        <a:rPr lang="en-US" sz="1100" b="1" dirty="0"/>
                        <a:t>No user-user dependency</a:t>
                      </a:r>
                    </a:p>
                  </a:txBody>
                  <a:tcPr/>
                </a:tc>
                <a:tc>
                  <a:txBody>
                    <a:bodyPr/>
                    <a:lstStyle/>
                    <a:p>
                      <a:r>
                        <a:rPr lang="en-US" sz="1100" dirty="0"/>
                        <a:t>Works even if there are no similar users</a:t>
                      </a:r>
                    </a:p>
                  </a:txBody>
                  <a:tcPr/>
                </a:tc>
                <a:extLst>
                  <a:ext uri="{0D108BD9-81ED-4DB2-BD59-A6C34878D82A}">
                    <a16:rowId xmlns:a16="http://schemas.microsoft.com/office/drawing/2014/main" val="10002"/>
                  </a:ext>
                </a:extLst>
              </a:tr>
              <a:tr h="370840">
                <a:tc>
                  <a:txBody>
                    <a:bodyPr/>
                    <a:lstStyle/>
                    <a:p>
                      <a:r>
                        <a:rPr lang="en-US" sz="1100" b="1" dirty="0"/>
                        <a:t>Efficient</a:t>
                      </a:r>
                    </a:p>
                  </a:txBody>
                  <a:tcPr/>
                </a:tc>
                <a:tc>
                  <a:txBody>
                    <a:bodyPr/>
                    <a:lstStyle/>
                    <a:p>
                      <a:r>
                        <a:rPr lang="en-US" sz="1100" dirty="0"/>
                        <a:t>Lightweight – only requires text data (not ratings or clicks).</a:t>
                      </a:r>
                    </a:p>
                  </a:txBody>
                  <a:tcPr/>
                </a:tc>
                <a:extLst>
                  <a:ext uri="{0D108BD9-81ED-4DB2-BD59-A6C34878D82A}">
                    <a16:rowId xmlns:a16="http://schemas.microsoft.com/office/drawing/2014/main" val="10003"/>
                  </a:ext>
                </a:extLst>
              </a:tr>
              <a:tr h="370840">
                <a:tc>
                  <a:txBody>
                    <a:bodyPr/>
                    <a:lstStyle/>
                    <a:p>
                      <a:r>
                        <a:rPr lang="en-US" sz="1100" b="1" dirty="0"/>
                        <a:t>Scalable</a:t>
                      </a:r>
                    </a:p>
                  </a:txBody>
                  <a:tcPr/>
                </a:tc>
                <a:tc>
                  <a:txBody>
                    <a:bodyPr/>
                    <a:lstStyle/>
                    <a:p>
                      <a:r>
                        <a:rPr lang="en-US" sz="1100" dirty="0"/>
                        <a:t>Can be applied to thousands of users/PGs without heavy computation.</a:t>
                      </a:r>
                    </a:p>
                  </a:txBody>
                  <a:tcPr anchor="ctr"/>
                </a:tc>
                <a:extLst>
                  <a:ext uri="{0D108BD9-81ED-4DB2-BD59-A6C34878D82A}">
                    <a16:rowId xmlns:a16="http://schemas.microsoft.com/office/drawing/2014/main" val="10004"/>
                  </a:ext>
                </a:extLst>
              </a:tr>
            </a:tbl>
          </a:graphicData>
        </a:graphic>
      </p:graphicFrame>
      <p:pic>
        <p:nvPicPr>
          <p:cNvPr id="7" name="object 5">
            <a:extLst>
              <a:ext uri="{FF2B5EF4-FFF2-40B4-BE49-F238E27FC236}">
                <a16:creationId xmlns:a16="http://schemas.microsoft.com/office/drawing/2014/main" id="{DBBEECDB-8AAE-726E-C93D-78006AABB608}"/>
              </a:ext>
            </a:extLst>
          </p:cNvPr>
          <p:cNvPicPr/>
          <p:nvPr/>
        </p:nvPicPr>
        <p:blipFill>
          <a:blip r:embed="rId2" cstate="print"/>
          <a:stretch>
            <a:fillRect/>
          </a:stretch>
        </p:blipFill>
        <p:spPr>
          <a:xfrm>
            <a:off x="0" y="0"/>
            <a:ext cx="5943304" cy="28547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5">
            <a:extLst>
              <a:ext uri="{FF2B5EF4-FFF2-40B4-BE49-F238E27FC236}">
                <a16:creationId xmlns:a16="http://schemas.microsoft.com/office/drawing/2014/main" id="{DBBEECDB-8AAE-726E-C93D-78006AABB608}"/>
              </a:ext>
            </a:extLst>
          </p:cNvPr>
          <p:cNvPicPr/>
          <p:nvPr/>
        </p:nvPicPr>
        <p:blipFill>
          <a:blip r:embed="rId2" cstate="print"/>
          <a:stretch>
            <a:fillRect/>
          </a:stretch>
        </p:blipFill>
        <p:spPr>
          <a:xfrm>
            <a:off x="0" y="0"/>
            <a:ext cx="5943304" cy="285470"/>
          </a:xfrm>
          <a:prstGeom prst="rect">
            <a:avLst/>
          </a:prstGeom>
        </p:spPr>
      </p:pic>
      <p:sp>
        <p:nvSpPr>
          <p:cNvPr id="5" name="object 9">
            <a:extLst>
              <a:ext uri="{FF2B5EF4-FFF2-40B4-BE49-F238E27FC236}">
                <a16:creationId xmlns:a16="http://schemas.microsoft.com/office/drawing/2014/main" id="{F126B0AE-FAB4-6784-CDC9-0AF0AB97BC7E}"/>
              </a:ext>
            </a:extLst>
          </p:cNvPr>
          <p:cNvSpPr txBox="1"/>
          <p:nvPr/>
        </p:nvSpPr>
        <p:spPr>
          <a:xfrm>
            <a:off x="0" y="285750"/>
            <a:ext cx="9144000" cy="1574790"/>
          </a:xfrm>
          <a:prstGeom prst="rect">
            <a:avLst/>
          </a:prstGeom>
        </p:spPr>
        <p:txBody>
          <a:bodyPr vert="horz" wrap="square" lIns="0" tIns="12700" rIns="0" bIns="0" rtlCol="0">
            <a:spAutoFit/>
          </a:bodyPr>
          <a:lstStyle/>
          <a:p>
            <a:pPr marL="12700" marR="313055">
              <a:lnSpc>
                <a:spcPct val="150000"/>
              </a:lnSpc>
              <a:spcBef>
                <a:spcPts val="100"/>
              </a:spcBef>
            </a:pPr>
            <a:r>
              <a:rPr lang="en-US" sz="1400" b="1" i="1" dirty="0">
                <a:latin typeface="Arial" panose="020B0604020202020204" pitchFamily="34" charset="0"/>
                <a:cs typeface="Arial" panose="020B0604020202020204" pitchFamily="34" charset="0"/>
              </a:rPr>
              <a:t>IMPLEMENTATION TECHNIQUE : </a:t>
            </a:r>
          </a:p>
          <a:p>
            <a:pPr marL="12700" marR="313055">
              <a:lnSpc>
                <a:spcPct val="150000"/>
              </a:lnSpc>
              <a:spcBef>
                <a:spcPts val="100"/>
              </a:spcBef>
            </a:pPr>
            <a:endParaRPr lang="en-US" sz="1200" dirty="0"/>
          </a:p>
          <a:p>
            <a:endParaRPr lang="en-US" sz="1200" dirty="0"/>
          </a:p>
          <a:p>
            <a:endParaRPr lang="en-US" sz="1200" dirty="0"/>
          </a:p>
          <a:p>
            <a:pPr marL="12700" marR="313055">
              <a:lnSpc>
                <a:spcPct val="150000"/>
              </a:lnSpc>
              <a:spcBef>
                <a:spcPts val="100"/>
              </a:spcBef>
            </a:pPr>
            <a:endParaRPr lang="en-US" sz="1200" b="1" i="1" dirty="0">
              <a:latin typeface="Arial" panose="020B0604020202020204" pitchFamily="34" charset="0"/>
              <a:cs typeface="Arial" panose="020B0604020202020204" pitchFamily="34" charset="0"/>
            </a:endParaRPr>
          </a:p>
          <a:p>
            <a:pPr marL="12700" marR="313055">
              <a:lnSpc>
                <a:spcPct val="150000"/>
              </a:lnSpc>
              <a:spcBef>
                <a:spcPts val="100"/>
              </a:spcBef>
            </a:pPr>
            <a:endParaRPr sz="1200"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nvGraphicFramePr>
        <p:xfrm>
          <a:off x="152400" y="742950"/>
          <a:ext cx="8839200" cy="1336040"/>
        </p:xfrm>
        <a:graphic>
          <a:graphicData uri="http://schemas.openxmlformats.org/drawingml/2006/table">
            <a:tbl>
              <a:tblPr firstRow="1" bandRow="1">
                <a:tableStyleId>{5C22544A-7EE6-4342-B048-85BDC9FD1C3A}</a:tableStyleId>
              </a:tblPr>
              <a:tblGrid>
                <a:gridCol w="4419600">
                  <a:extLst>
                    <a:ext uri="{9D8B030D-6E8A-4147-A177-3AD203B41FA5}">
                      <a16:colId xmlns:a16="http://schemas.microsoft.com/office/drawing/2014/main" val="20000"/>
                    </a:ext>
                  </a:extLst>
                </a:gridCol>
                <a:gridCol w="4419600">
                  <a:extLst>
                    <a:ext uri="{9D8B030D-6E8A-4147-A177-3AD203B41FA5}">
                      <a16:colId xmlns:a16="http://schemas.microsoft.com/office/drawing/2014/main" val="20001"/>
                    </a:ext>
                  </a:extLst>
                </a:gridCol>
              </a:tblGrid>
              <a:tr h="370840">
                <a:tc>
                  <a:txBody>
                    <a:bodyPr/>
                    <a:lstStyle/>
                    <a:p>
                      <a:pPr algn="ctr"/>
                      <a:r>
                        <a:rPr lang="en-US" sz="1100" dirty="0"/>
                        <a:t>Component</a:t>
                      </a:r>
                    </a:p>
                  </a:txBody>
                  <a:tcPr/>
                </a:tc>
                <a:tc>
                  <a:txBody>
                    <a:bodyPr/>
                    <a:lstStyle/>
                    <a:p>
                      <a:pPr algn="ctr"/>
                      <a:r>
                        <a:rPr lang="en-US" sz="1100" dirty="0"/>
                        <a:t>Why it's used</a:t>
                      </a:r>
                    </a:p>
                  </a:txBody>
                  <a:tcPr anchor="ctr"/>
                </a:tc>
                <a:extLst>
                  <a:ext uri="{0D108BD9-81ED-4DB2-BD59-A6C34878D82A}">
                    <a16:rowId xmlns:a16="http://schemas.microsoft.com/office/drawing/2014/main" val="10000"/>
                  </a:ext>
                </a:extLst>
              </a:tr>
              <a:tr h="370840">
                <a:tc>
                  <a:txBody>
                    <a:bodyPr/>
                    <a:lstStyle/>
                    <a:p>
                      <a:pPr algn="ctr"/>
                      <a:r>
                        <a:rPr lang="en-US" sz="1100" dirty="0"/>
                        <a:t>TF-IDF (Term Frequency-Inverse</a:t>
                      </a:r>
                      <a:r>
                        <a:rPr lang="en-US" sz="1100" baseline="0" dirty="0"/>
                        <a:t> Document Frequency</a:t>
                      </a:r>
                      <a:r>
                        <a:rPr lang="en-US" sz="1100" dirty="0"/>
                        <a:t>)</a:t>
                      </a:r>
                    </a:p>
                  </a:txBody>
                  <a:tcPr/>
                </a:tc>
                <a:tc>
                  <a:txBody>
                    <a:bodyPr/>
                    <a:lstStyle/>
                    <a:p>
                      <a:pPr algn="ctr"/>
                      <a:r>
                        <a:rPr lang="en-US" sz="1100" dirty="0"/>
                        <a:t>Gives importance to unique and meaningful keywords in PG descriptions.</a:t>
                      </a:r>
                    </a:p>
                    <a:p>
                      <a:pPr algn="ctr"/>
                      <a:r>
                        <a:rPr lang="en-US" sz="1100" dirty="0"/>
                        <a:t>TF : How many times a word appears in PG’s description</a:t>
                      </a:r>
                    </a:p>
                    <a:p>
                      <a:pPr algn="ctr"/>
                      <a:r>
                        <a:rPr lang="en-US" sz="1100" dirty="0"/>
                        <a:t>IDF : How rare</a:t>
                      </a:r>
                      <a:r>
                        <a:rPr lang="en-US" sz="1100" baseline="0" dirty="0"/>
                        <a:t> the word is across all PGs</a:t>
                      </a:r>
                      <a:endParaRPr lang="en-US" sz="1100" dirty="0"/>
                    </a:p>
                  </a:txBody>
                  <a:tcPr anchor="ctr"/>
                </a:tc>
                <a:extLst>
                  <a:ext uri="{0D108BD9-81ED-4DB2-BD59-A6C34878D82A}">
                    <a16:rowId xmlns:a16="http://schemas.microsoft.com/office/drawing/2014/main" val="10001"/>
                  </a:ext>
                </a:extLst>
              </a:tr>
              <a:tr h="370840">
                <a:tc>
                  <a:txBody>
                    <a:bodyPr/>
                    <a:lstStyle/>
                    <a:p>
                      <a:pPr algn="ctr"/>
                      <a:r>
                        <a:rPr lang="en-US" sz="1100" dirty="0"/>
                        <a:t>Cosine Similarity</a:t>
                      </a:r>
                    </a:p>
                  </a:txBody>
                  <a:tcPr anchor="ctr"/>
                </a:tc>
                <a:tc>
                  <a:txBody>
                    <a:bodyPr/>
                    <a:lstStyle/>
                    <a:p>
                      <a:pPr algn="ctr"/>
                      <a:r>
                        <a:rPr lang="en-US" sz="1100" dirty="0"/>
                        <a:t>Measures semantic similarity — even if exact words differ.</a:t>
                      </a:r>
                    </a:p>
                  </a:txBody>
                  <a:tcPr anchor="ctr"/>
                </a:tc>
                <a:extLst>
                  <a:ext uri="{0D108BD9-81ED-4DB2-BD59-A6C34878D82A}">
                    <a16:rowId xmlns:a16="http://schemas.microsoft.com/office/drawing/2014/main" val="10002"/>
                  </a:ext>
                </a:extLst>
              </a:tr>
            </a:tbl>
          </a:graphicData>
        </a:graphic>
      </p:graphicFrame>
      <p:sp>
        <p:nvSpPr>
          <p:cNvPr id="7" name="TextBox 6"/>
          <p:cNvSpPr txBox="1"/>
          <p:nvPr/>
        </p:nvSpPr>
        <p:spPr>
          <a:xfrm>
            <a:off x="0" y="2190750"/>
            <a:ext cx="9144000" cy="738664"/>
          </a:xfrm>
          <a:prstGeom prst="rect">
            <a:avLst/>
          </a:prstGeom>
          <a:noFill/>
        </p:spPr>
        <p:txBody>
          <a:bodyPr wrap="square" rtlCol="0">
            <a:spAutoFit/>
          </a:bodyPr>
          <a:lstStyle/>
          <a:p>
            <a:r>
              <a:rPr lang="en-US" sz="1400" b="1" i="1" dirty="0"/>
              <a:t>WORKING  PROCEDURE :</a:t>
            </a:r>
          </a:p>
          <a:p>
            <a:endParaRPr lang="en-US" sz="1400" b="1" i="1" dirty="0"/>
          </a:p>
          <a:p>
            <a:r>
              <a:rPr lang="en-US" sz="1400" b="1" i="1" dirty="0"/>
              <a:t> </a:t>
            </a:r>
          </a:p>
        </p:txBody>
      </p:sp>
      <p:sp>
        <p:nvSpPr>
          <p:cNvPr id="8" name="Rectangle 7"/>
          <p:cNvSpPr/>
          <p:nvPr/>
        </p:nvSpPr>
        <p:spPr>
          <a:xfrm>
            <a:off x="152400" y="2724150"/>
            <a:ext cx="20574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p:cNvSpPr/>
          <p:nvPr/>
        </p:nvSpPr>
        <p:spPr>
          <a:xfrm>
            <a:off x="152400" y="3943350"/>
            <a:ext cx="20574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p:cNvSpPr/>
          <p:nvPr/>
        </p:nvSpPr>
        <p:spPr>
          <a:xfrm>
            <a:off x="3505200" y="3943350"/>
            <a:ext cx="20574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Rectangle 10"/>
          <p:cNvSpPr/>
          <p:nvPr/>
        </p:nvSpPr>
        <p:spPr>
          <a:xfrm>
            <a:off x="6781800" y="4019550"/>
            <a:ext cx="20574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Rectangle 11"/>
          <p:cNvSpPr/>
          <p:nvPr/>
        </p:nvSpPr>
        <p:spPr>
          <a:xfrm>
            <a:off x="6781800" y="2800350"/>
            <a:ext cx="20574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4" name="Straight Arrow Connector 13"/>
          <p:cNvCxnSpPr/>
          <p:nvPr/>
        </p:nvCxnSpPr>
        <p:spPr>
          <a:xfrm rot="5400000">
            <a:off x="0" y="3562350"/>
            <a:ext cx="762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8" name="Straight Arrow Connector 17"/>
          <p:cNvCxnSpPr>
            <a:stCxn id="9" idx="3"/>
            <a:endCxn id="10" idx="1"/>
          </p:cNvCxnSpPr>
          <p:nvPr/>
        </p:nvCxnSpPr>
        <p:spPr>
          <a:xfrm>
            <a:off x="2209800" y="4171950"/>
            <a:ext cx="12954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a:off x="5562600" y="4171950"/>
            <a:ext cx="1219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rot="5400000" flipH="1" flipV="1">
            <a:off x="8229600" y="3638550"/>
            <a:ext cx="762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5" name="TextBox 24"/>
          <p:cNvSpPr txBox="1"/>
          <p:nvPr/>
        </p:nvSpPr>
        <p:spPr>
          <a:xfrm>
            <a:off x="152400" y="2724150"/>
            <a:ext cx="2057400" cy="430887"/>
          </a:xfrm>
          <a:prstGeom prst="rect">
            <a:avLst/>
          </a:prstGeom>
          <a:noFill/>
        </p:spPr>
        <p:txBody>
          <a:bodyPr wrap="square" rtlCol="0">
            <a:spAutoFit/>
          </a:bodyPr>
          <a:lstStyle/>
          <a:p>
            <a:pPr algn="just"/>
            <a:r>
              <a:rPr lang="en-US" sz="1100" b="1" dirty="0"/>
              <a:t>Step 1 : Fetch User Activity from Database</a:t>
            </a:r>
          </a:p>
        </p:txBody>
      </p:sp>
      <p:sp>
        <p:nvSpPr>
          <p:cNvPr id="26" name="TextBox 25"/>
          <p:cNvSpPr txBox="1"/>
          <p:nvPr/>
        </p:nvSpPr>
        <p:spPr>
          <a:xfrm>
            <a:off x="152400" y="3943350"/>
            <a:ext cx="2057400" cy="430887"/>
          </a:xfrm>
          <a:prstGeom prst="rect">
            <a:avLst/>
          </a:prstGeom>
          <a:noFill/>
        </p:spPr>
        <p:txBody>
          <a:bodyPr wrap="square" rtlCol="0">
            <a:spAutoFit/>
          </a:bodyPr>
          <a:lstStyle/>
          <a:p>
            <a:pPr algn="just"/>
            <a:r>
              <a:rPr lang="en-US" sz="1100" b="1" dirty="0"/>
              <a:t>Step 2 : Combine Text Features</a:t>
            </a:r>
          </a:p>
        </p:txBody>
      </p:sp>
      <p:sp>
        <p:nvSpPr>
          <p:cNvPr id="27" name="TextBox 26"/>
          <p:cNvSpPr txBox="1"/>
          <p:nvPr/>
        </p:nvSpPr>
        <p:spPr>
          <a:xfrm>
            <a:off x="3505200" y="3943350"/>
            <a:ext cx="2057400" cy="707886"/>
          </a:xfrm>
          <a:prstGeom prst="rect">
            <a:avLst/>
          </a:prstGeom>
          <a:noFill/>
        </p:spPr>
        <p:txBody>
          <a:bodyPr wrap="square" rtlCol="0">
            <a:spAutoFit/>
          </a:bodyPr>
          <a:lstStyle/>
          <a:p>
            <a:pPr algn="just"/>
            <a:r>
              <a:rPr lang="en-US" sz="1100" b="1" dirty="0"/>
              <a:t>Step 3 : TF - IDF </a:t>
            </a:r>
            <a:r>
              <a:rPr lang="en-US" sz="1100" b="1" dirty="0" err="1"/>
              <a:t>Vectorization</a:t>
            </a:r>
            <a:endParaRPr lang="en-US" sz="1100" b="1" dirty="0"/>
          </a:p>
          <a:p>
            <a:endParaRPr lang="en-US" dirty="0"/>
          </a:p>
        </p:txBody>
      </p:sp>
      <p:sp>
        <p:nvSpPr>
          <p:cNvPr id="28" name="TextBox 27"/>
          <p:cNvSpPr txBox="1"/>
          <p:nvPr/>
        </p:nvSpPr>
        <p:spPr>
          <a:xfrm>
            <a:off x="6781800" y="4095750"/>
            <a:ext cx="2057400" cy="261610"/>
          </a:xfrm>
          <a:prstGeom prst="rect">
            <a:avLst/>
          </a:prstGeom>
          <a:noFill/>
        </p:spPr>
        <p:txBody>
          <a:bodyPr wrap="square" rtlCol="0">
            <a:spAutoFit/>
          </a:bodyPr>
          <a:lstStyle/>
          <a:p>
            <a:pPr algn="just"/>
            <a:r>
              <a:rPr lang="en-US" sz="1100" b="1" dirty="0"/>
              <a:t>Step 4 : Build User Profiles</a:t>
            </a:r>
          </a:p>
        </p:txBody>
      </p:sp>
      <p:sp>
        <p:nvSpPr>
          <p:cNvPr id="29" name="TextBox 28"/>
          <p:cNvSpPr txBox="1"/>
          <p:nvPr/>
        </p:nvSpPr>
        <p:spPr>
          <a:xfrm>
            <a:off x="6781800" y="2800350"/>
            <a:ext cx="2057400" cy="430887"/>
          </a:xfrm>
          <a:prstGeom prst="rect">
            <a:avLst/>
          </a:prstGeom>
          <a:noFill/>
        </p:spPr>
        <p:txBody>
          <a:bodyPr wrap="square" rtlCol="0">
            <a:spAutoFit/>
          </a:bodyPr>
          <a:lstStyle/>
          <a:p>
            <a:pPr algn="just"/>
            <a:r>
              <a:rPr lang="en-US" sz="1100" b="1" dirty="0"/>
              <a:t>Step 5 : Compare Profile with All PGs</a:t>
            </a:r>
          </a:p>
        </p:txBody>
      </p:sp>
      <p:sp>
        <p:nvSpPr>
          <p:cNvPr id="30" name="TextBox 29"/>
          <p:cNvSpPr txBox="1"/>
          <p:nvPr/>
        </p:nvSpPr>
        <p:spPr>
          <a:xfrm>
            <a:off x="457200" y="3333750"/>
            <a:ext cx="1981200" cy="430887"/>
          </a:xfrm>
          <a:prstGeom prst="rect">
            <a:avLst/>
          </a:prstGeom>
          <a:noFill/>
        </p:spPr>
        <p:txBody>
          <a:bodyPr wrap="square" rtlCol="0">
            <a:spAutoFit/>
          </a:bodyPr>
          <a:lstStyle/>
          <a:p>
            <a:r>
              <a:rPr lang="en-US" sz="1100" i="1" dirty="0" err="1"/>
              <a:t>df</a:t>
            </a:r>
            <a:r>
              <a:rPr lang="en-US" sz="1100" i="1" dirty="0"/>
              <a:t> = </a:t>
            </a:r>
            <a:r>
              <a:rPr lang="en-US" sz="1100" i="1" dirty="0" err="1"/>
              <a:t>fetch_user_activity_data</a:t>
            </a:r>
            <a:r>
              <a:rPr lang="en-US" sz="1100" i="1" dirty="0"/>
              <a:t>()</a:t>
            </a:r>
          </a:p>
        </p:txBody>
      </p:sp>
      <p:sp>
        <p:nvSpPr>
          <p:cNvPr id="31" name="TextBox 30"/>
          <p:cNvSpPr txBox="1"/>
          <p:nvPr/>
        </p:nvSpPr>
        <p:spPr>
          <a:xfrm>
            <a:off x="152400" y="4552950"/>
            <a:ext cx="2438400" cy="707886"/>
          </a:xfrm>
          <a:prstGeom prst="rect">
            <a:avLst/>
          </a:prstGeom>
          <a:noFill/>
        </p:spPr>
        <p:txBody>
          <a:bodyPr wrap="square" rtlCol="0">
            <a:spAutoFit/>
          </a:bodyPr>
          <a:lstStyle/>
          <a:p>
            <a:r>
              <a:rPr lang="en-US" sz="1100" i="1" dirty="0" err="1"/>
              <a:t>df</a:t>
            </a:r>
            <a:r>
              <a:rPr lang="en-US" sz="1100" i="1" dirty="0"/>
              <a:t>['</a:t>
            </a:r>
            <a:r>
              <a:rPr lang="en-US" sz="1100" i="1" dirty="0" err="1"/>
              <a:t>combined_features</a:t>
            </a:r>
            <a:r>
              <a:rPr lang="en-US" sz="1100" i="1" dirty="0"/>
              <a:t>'] = description + </a:t>
            </a:r>
            <a:r>
              <a:rPr lang="en-US" sz="1100" i="1" dirty="0" err="1"/>
              <a:t>facilities_for_bed</a:t>
            </a:r>
            <a:endParaRPr lang="en-US" sz="1100" i="1" dirty="0"/>
          </a:p>
          <a:p>
            <a:endParaRPr lang="en-US" dirty="0"/>
          </a:p>
        </p:txBody>
      </p:sp>
      <p:sp>
        <p:nvSpPr>
          <p:cNvPr id="32" name="TextBox 31"/>
          <p:cNvSpPr txBox="1"/>
          <p:nvPr/>
        </p:nvSpPr>
        <p:spPr>
          <a:xfrm>
            <a:off x="3124200" y="3257550"/>
            <a:ext cx="3200400" cy="600164"/>
          </a:xfrm>
          <a:prstGeom prst="rect">
            <a:avLst/>
          </a:prstGeom>
          <a:noFill/>
        </p:spPr>
        <p:txBody>
          <a:bodyPr wrap="square" rtlCol="0">
            <a:spAutoFit/>
          </a:bodyPr>
          <a:lstStyle/>
          <a:p>
            <a:r>
              <a:rPr lang="en-US" sz="1100" i="1" dirty="0" err="1"/>
              <a:t>tfidf</a:t>
            </a:r>
            <a:r>
              <a:rPr lang="en-US" sz="1100" i="1" dirty="0"/>
              <a:t> = </a:t>
            </a:r>
            <a:r>
              <a:rPr lang="en-US" sz="1100" i="1" dirty="0" err="1"/>
              <a:t>TfidfVectorizer</a:t>
            </a:r>
            <a:r>
              <a:rPr lang="en-US" sz="1100" i="1" dirty="0"/>
              <a:t>(</a:t>
            </a:r>
            <a:r>
              <a:rPr lang="en-US" sz="1100" i="1" dirty="0" err="1"/>
              <a:t>stop_words</a:t>
            </a:r>
            <a:r>
              <a:rPr lang="en-US" sz="1100" i="1" dirty="0"/>
              <a:t>='</a:t>
            </a:r>
            <a:r>
              <a:rPr lang="en-US" sz="1100" i="1" dirty="0" err="1"/>
              <a:t>english</a:t>
            </a:r>
            <a:r>
              <a:rPr lang="en-US" sz="1100" i="1" dirty="0"/>
              <a:t>')</a:t>
            </a:r>
          </a:p>
          <a:p>
            <a:r>
              <a:rPr lang="en-US" sz="1100" i="1" dirty="0" err="1"/>
              <a:t>tfidf_matrix</a:t>
            </a:r>
            <a:r>
              <a:rPr lang="en-US" sz="1100" i="1" dirty="0"/>
              <a:t> = </a:t>
            </a:r>
            <a:r>
              <a:rPr lang="en-US" sz="1100" i="1" dirty="0" err="1"/>
              <a:t>tfidf.fit_transform</a:t>
            </a:r>
            <a:r>
              <a:rPr lang="en-US" sz="1100" i="1" dirty="0"/>
              <a:t>(</a:t>
            </a:r>
            <a:r>
              <a:rPr lang="en-US" sz="1100" i="1" dirty="0" err="1"/>
              <a:t>df</a:t>
            </a:r>
            <a:r>
              <a:rPr lang="en-US" sz="1100" i="1" dirty="0"/>
              <a:t>['</a:t>
            </a:r>
            <a:r>
              <a:rPr lang="en-US" sz="1100" i="1" dirty="0" err="1"/>
              <a:t>combined_features</a:t>
            </a:r>
            <a:r>
              <a:rPr lang="en-US" sz="1100" i="1" dirty="0"/>
              <a:t>'])</a:t>
            </a:r>
          </a:p>
        </p:txBody>
      </p:sp>
      <p:sp>
        <p:nvSpPr>
          <p:cNvPr id="33" name="TextBox 32"/>
          <p:cNvSpPr txBox="1"/>
          <p:nvPr/>
        </p:nvSpPr>
        <p:spPr>
          <a:xfrm>
            <a:off x="5486400" y="4629150"/>
            <a:ext cx="3429000" cy="430887"/>
          </a:xfrm>
          <a:prstGeom prst="rect">
            <a:avLst/>
          </a:prstGeom>
          <a:noFill/>
        </p:spPr>
        <p:txBody>
          <a:bodyPr wrap="square" rtlCol="0">
            <a:spAutoFit/>
          </a:bodyPr>
          <a:lstStyle/>
          <a:p>
            <a:pPr algn="r"/>
            <a:r>
              <a:rPr lang="en-US" sz="1100" i="1" dirty="0" err="1"/>
              <a:t>user_profiles</a:t>
            </a:r>
            <a:r>
              <a:rPr lang="en-US" sz="1100" i="1" dirty="0"/>
              <a:t> = </a:t>
            </a:r>
            <a:r>
              <a:rPr lang="en-US" sz="1100" i="1" dirty="0" err="1"/>
              <a:t>df.groupby</a:t>
            </a:r>
            <a:r>
              <a:rPr lang="en-US" sz="1100" i="1" dirty="0"/>
              <a:t>('</a:t>
            </a:r>
            <a:r>
              <a:rPr lang="en-US" sz="1100" i="1" dirty="0" err="1"/>
              <a:t>user_id</a:t>
            </a:r>
            <a:r>
              <a:rPr lang="en-US" sz="1100" i="1" dirty="0"/>
              <a:t>').apply(</a:t>
            </a:r>
            <a:r>
              <a:rPr lang="en-US" sz="1100" dirty="0"/>
              <a:t>lambda x: </a:t>
            </a:r>
            <a:r>
              <a:rPr lang="en-US" sz="1100" dirty="0" err="1"/>
              <a:t>tfidf_matrix</a:t>
            </a:r>
            <a:r>
              <a:rPr lang="en-US" sz="1100" dirty="0"/>
              <a:t> [</a:t>
            </a:r>
            <a:r>
              <a:rPr lang="en-US" sz="1100" dirty="0" err="1"/>
              <a:t>x.index</a:t>
            </a:r>
            <a:r>
              <a:rPr lang="en-US" sz="1100" dirty="0"/>
              <a:t>].mean (axis=0)</a:t>
            </a:r>
            <a:r>
              <a:rPr lang="en-US" sz="1100" i="1" dirty="0"/>
              <a:t>)</a:t>
            </a:r>
          </a:p>
        </p:txBody>
      </p:sp>
      <p:sp>
        <p:nvSpPr>
          <p:cNvPr id="34" name="TextBox 33"/>
          <p:cNvSpPr txBox="1"/>
          <p:nvPr/>
        </p:nvSpPr>
        <p:spPr>
          <a:xfrm>
            <a:off x="6781800" y="3409950"/>
            <a:ext cx="1752600" cy="430887"/>
          </a:xfrm>
          <a:prstGeom prst="rect">
            <a:avLst/>
          </a:prstGeom>
          <a:noFill/>
        </p:spPr>
        <p:txBody>
          <a:bodyPr wrap="square" rtlCol="0">
            <a:spAutoFit/>
          </a:bodyPr>
          <a:lstStyle/>
          <a:p>
            <a:pPr algn="r"/>
            <a:r>
              <a:rPr lang="en-US" sz="1100" dirty="0" err="1"/>
              <a:t>cosine_similarity</a:t>
            </a:r>
            <a:r>
              <a:rPr lang="en-US" sz="1100" dirty="0"/>
              <a:t>(</a:t>
            </a:r>
            <a:r>
              <a:rPr lang="en-US" sz="1100" dirty="0" err="1"/>
              <a:t>target_profile</a:t>
            </a:r>
            <a:r>
              <a:rPr lang="en-US" sz="1100" dirty="0"/>
              <a:t>, </a:t>
            </a:r>
            <a:r>
              <a:rPr lang="en-US" sz="1100" dirty="0" err="1"/>
              <a:t>tfidf_matrix</a:t>
            </a:r>
            <a:r>
              <a:rPr lang="en-US" sz="1100" dirty="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2435" y="101182"/>
            <a:ext cx="1047799" cy="1768000"/>
          </a:xfrm>
          <a:prstGeom prst="rect">
            <a:avLst/>
          </a:prstGeom>
        </p:spPr>
      </p:pic>
      <p:grpSp>
        <p:nvGrpSpPr>
          <p:cNvPr id="3" name="object 3"/>
          <p:cNvGrpSpPr/>
          <p:nvPr/>
        </p:nvGrpSpPr>
        <p:grpSpPr>
          <a:xfrm>
            <a:off x="3881698" y="4752250"/>
            <a:ext cx="5260975" cy="388620"/>
            <a:chOff x="3881698" y="4752250"/>
            <a:chExt cx="5260975" cy="388620"/>
          </a:xfrm>
        </p:grpSpPr>
        <p:pic>
          <p:nvPicPr>
            <p:cNvPr id="4" name="object 4"/>
            <p:cNvPicPr/>
            <p:nvPr/>
          </p:nvPicPr>
          <p:blipFill>
            <a:blip r:embed="rId3" cstate="print"/>
            <a:stretch>
              <a:fillRect/>
            </a:stretch>
          </p:blipFill>
          <p:spPr>
            <a:xfrm>
              <a:off x="3881698" y="4752250"/>
              <a:ext cx="5260526" cy="388024"/>
            </a:xfrm>
            <a:prstGeom prst="rect">
              <a:avLst/>
            </a:prstGeom>
          </p:spPr>
        </p:pic>
        <p:pic>
          <p:nvPicPr>
            <p:cNvPr id="5" name="object 5"/>
            <p:cNvPicPr/>
            <p:nvPr/>
          </p:nvPicPr>
          <p:blipFill>
            <a:blip r:embed="rId4" cstate="print"/>
            <a:stretch>
              <a:fillRect/>
            </a:stretch>
          </p:blipFill>
          <p:spPr>
            <a:xfrm>
              <a:off x="7293387" y="4911767"/>
              <a:ext cx="1585463" cy="68999"/>
            </a:xfrm>
            <a:prstGeom prst="rect">
              <a:avLst/>
            </a:prstGeom>
          </p:spPr>
        </p:pic>
      </p:grpSp>
      <p:sp>
        <p:nvSpPr>
          <p:cNvPr id="13" name="object 13"/>
          <p:cNvSpPr txBox="1">
            <a:spLocks noGrp="1"/>
          </p:cNvSpPr>
          <p:nvPr>
            <p:ph type="title"/>
          </p:nvPr>
        </p:nvSpPr>
        <p:spPr>
          <a:xfrm>
            <a:off x="-1219200" y="146962"/>
            <a:ext cx="8639534" cy="821030"/>
          </a:xfrm>
          <a:prstGeom prst="rect">
            <a:avLst/>
          </a:prstGeom>
        </p:spPr>
        <p:txBody>
          <a:bodyPr vert="horz" wrap="square" lIns="0" tIns="12700" rIns="0" bIns="0" rtlCol="0">
            <a:spAutoFit/>
          </a:bodyPr>
          <a:lstStyle/>
          <a:p>
            <a:pPr marL="4277995">
              <a:lnSpc>
                <a:spcPct val="100000"/>
              </a:lnSpc>
              <a:spcBef>
                <a:spcPts val="100"/>
              </a:spcBef>
            </a:pPr>
            <a:r>
              <a:rPr spc="-245" dirty="0"/>
              <a:t>CONCLUSION</a:t>
            </a:r>
          </a:p>
        </p:txBody>
      </p:sp>
      <p:sp>
        <p:nvSpPr>
          <p:cNvPr id="14" name="object 14"/>
          <p:cNvSpPr txBox="1">
            <a:spLocks noGrp="1"/>
          </p:cNvSpPr>
          <p:nvPr>
            <p:ph type="body" idx="1"/>
          </p:nvPr>
        </p:nvSpPr>
        <p:spPr>
          <a:xfrm>
            <a:off x="3124728" y="895350"/>
            <a:ext cx="5943600" cy="3025636"/>
          </a:xfrm>
          <a:prstGeom prst="rect">
            <a:avLst/>
          </a:prstGeom>
        </p:spPr>
        <p:txBody>
          <a:bodyPr vert="horz" wrap="square" lIns="0" tIns="12700" rIns="0" bIns="0" rtlCol="0">
            <a:spAutoFit/>
          </a:bodyPr>
          <a:lstStyle/>
          <a:p>
            <a:pPr>
              <a:lnSpc>
                <a:spcPct val="150000"/>
              </a:lnSpc>
            </a:pPr>
            <a:r>
              <a:rPr lang="en-US" spc="-10" dirty="0">
                <a:latin typeface="Arial" panose="020B0604020202020204" pitchFamily="34" charset="0"/>
                <a:cs typeface="Arial" panose="020B0604020202020204" pitchFamily="34" charset="0"/>
              </a:rPr>
              <a:t>The </a:t>
            </a:r>
            <a:r>
              <a:rPr lang="en-US" spc="-10" dirty="0" err="1">
                <a:latin typeface="Arial" panose="020B0604020202020204" pitchFamily="34" charset="0"/>
                <a:cs typeface="Arial" panose="020B0604020202020204" pitchFamily="34" charset="0"/>
              </a:rPr>
              <a:t>TerraNest</a:t>
            </a:r>
            <a:r>
              <a:rPr lang="en-US" spc="-10" dirty="0">
                <a:latin typeface="Arial" panose="020B0604020202020204" pitchFamily="34" charset="0"/>
                <a:cs typeface="Arial" panose="020B0604020202020204" pitchFamily="34" charset="0"/>
              </a:rPr>
              <a:t> platform successfully addresses the challenges of traditional PG accommodation search by integrating modern web development with intelligent machine learning techniques. By offering a rule-based recommendation engine, secure user verification, and a dynamic, user-friendly interface, the system provides a tailored and trustworthy experience for users. It prioritizes verified listings, efficient search mechanisms, and behavioral analysis to deliver relevant suggestions.</a:t>
            </a:r>
          </a:p>
          <a:p>
            <a:pPr>
              <a:lnSpc>
                <a:spcPct val="150000"/>
              </a:lnSpc>
            </a:pPr>
            <a:endParaRPr lang="en-US" spc="-10" dirty="0">
              <a:latin typeface="Arial" panose="020B0604020202020204" pitchFamily="34" charset="0"/>
              <a:cs typeface="Arial" panose="020B0604020202020204" pitchFamily="34" charset="0"/>
            </a:endParaRPr>
          </a:p>
          <a:p>
            <a:pPr>
              <a:lnSpc>
                <a:spcPct val="150000"/>
              </a:lnSpc>
            </a:pPr>
            <a:r>
              <a:rPr lang="en-US" spc="-10" dirty="0">
                <a:latin typeface="Arial" panose="020B0604020202020204" pitchFamily="34" charset="0"/>
                <a:cs typeface="Arial" panose="020B0604020202020204" pitchFamily="34" charset="0"/>
              </a:rPr>
              <a:t>With strong backend support, a modular ML engine, and deployment on scalable cloud infrastructure, </a:t>
            </a:r>
            <a:r>
              <a:rPr lang="en-US" spc="-10" dirty="0" err="1">
                <a:latin typeface="Arial" panose="020B0604020202020204" pitchFamily="34" charset="0"/>
                <a:cs typeface="Arial" panose="020B0604020202020204" pitchFamily="34" charset="0"/>
              </a:rPr>
              <a:t>TerraNest</a:t>
            </a:r>
            <a:r>
              <a:rPr lang="en-US" spc="-10" dirty="0">
                <a:latin typeface="Arial" panose="020B0604020202020204" pitchFamily="34" charset="0"/>
                <a:cs typeface="Arial" panose="020B0604020202020204" pitchFamily="34" charset="0"/>
              </a:rPr>
              <a:t> demonstrates innovation, practicality, and scalability in solving real-world housing search problems for students and professionals.</a:t>
            </a:r>
          </a:p>
          <a:p>
            <a:pPr>
              <a:lnSpc>
                <a:spcPct val="150000"/>
              </a:lnSpc>
            </a:pPr>
            <a:endParaRPr spc="-10" dirty="0">
              <a:latin typeface="Arial" panose="020B0604020202020204" pitchFamily="34" charset="0"/>
              <a:cs typeface="Arial" panose="020B0604020202020204" pitchFamily="34" charset="0"/>
            </a:endParaRPr>
          </a:p>
        </p:txBody>
      </p:sp>
      <p:pic>
        <p:nvPicPr>
          <p:cNvPr id="23" name="Picture 22">
            <a:extLst>
              <a:ext uri="{FF2B5EF4-FFF2-40B4-BE49-F238E27FC236}">
                <a16:creationId xmlns:a16="http://schemas.microsoft.com/office/drawing/2014/main" id="{FC712BD7-81E2-9586-8D3B-C92039BE9AF0}"/>
              </a:ext>
            </a:extLst>
          </p:cNvPr>
          <p:cNvPicPr>
            <a:picLocks noChangeAspect="1"/>
          </p:cNvPicPr>
          <p:nvPr/>
        </p:nvPicPr>
        <p:blipFill>
          <a:blip r:embed="rId5"/>
          <a:stretch>
            <a:fillRect/>
          </a:stretch>
        </p:blipFill>
        <p:spPr>
          <a:xfrm>
            <a:off x="77531" y="985182"/>
            <a:ext cx="2939847" cy="303436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645590" y="-92392"/>
            <a:ext cx="6523990" cy="370205"/>
            <a:chOff x="2620475" y="0"/>
            <a:chExt cx="6523990" cy="370205"/>
          </a:xfrm>
        </p:grpSpPr>
        <p:pic>
          <p:nvPicPr>
            <p:cNvPr id="3" name="object 3"/>
            <p:cNvPicPr/>
            <p:nvPr/>
          </p:nvPicPr>
          <p:blipFill>
            <a:blip r:embed="rId2" cstate="print"/>
            <a:stretch>
              <a:fillRect/>
            </a:stretch>
          </p:blipFill>
          <p:spPr>
            <a:xfrm>
              <a:off x="2620475" y="0"/>
              <a:ext cx="6523526" cy="369899"/>
            </a:xfrm>
            <a:prstGeom prst="rect">
              <a:avLst/>
            </a:prstGeom>
          </p:spPr>
        </p:pic>
        <p:pic>
          <p:nvPicPr>
            <p:cNvPr id="4" name="object 4"/>
            <p:cNvPicPr/>
            <p:nvPr/>
          </p:nvPicPr>
          <p:blipFill>
            <a:blip r:embed="rId3" cstate="print"/>
            <a:stretch>
              <a:fillRect/>
            </a:stretch>
          </p:blipFill>
          <p:spPr>
            <a:xfrm>
              <a:off x="7293412" y="150455"/>
              <a:ext cx="1585463" cy="68999"/>
            </a:xfrm>
            <a:prstGeom prst="rect">
              <a:avLst/>
            </a:prstGeom>
          </p:spPr>
        </p:pic>
      </p:grpSp>
      <p:pic>
        <p:nvPicPr>
          <p:cNvPr id="5" name="object 5"/>
          <p:cNvPicPr/>
          <p:nvPr/>
        </p:nvPicPr>
        <p:blipFill>
          <a:blip r:embed="rId4" cstate="print"/>
          <a:stretch>
            <a:fillRect/>
          </a:stretch>
        </p:blipFill>
        <p:spPr>
          <a:xfrm>
            <a:off x="8171224" y="4195931"/>
            <a:ext cx="972774" cy="972774"/>
          </a:xfrm>
          <a:prstGeom prst="rect">
            <a:avLst/>
          </a:prstGeom>
        </p:spPr>
      </p:pic>
      <p:sp>
        <p:nvSpPr>
          <p:cNvPr id="6" name="object 6"/>
          <p:cNvSpPr txBox="1">
            <a:spLocks noGrp="1"/>
          </p:cNvSpPr>
          <p:nvPr>
            <p:ph type="title"/>
          </p:nvPr>
        </p:nvSpPr>
        <p:spPr>
          <a:xfrm>
            <a:off x="306506" y="105646"/>
            <a:ext cx="8639534" cy="561230"/>
          </a:xfrm>
          <a:prstGeom prst="rect">
            <a:avLst/>
          </a:prstGeom>
        </p:spPr>
        <p:txBody>
          <a:bodyPr vert="horz" wrap="square" lIns="0" tIns="190042" rIns="0" bIns="0" rtlCol="0">
            <a:spAutoFit/>
          </a:bodyPr>
          <a:lstStyle/>
          <a:p>
            <a:pPr marL="2385695">
              <a:lnSpc>
                <a:spcPct val="100000"/>
              </a:lnSpc>
              <a:spcBef>
                <a:spcPts val="100"/>
              </a:spcBef>
            </a:pPr>
            <a:r>
              <a:rPr sz="2400" dirty="0"/>
              <a:t>TABLE OF CONTENTS</a:t>
            </a:r>
          </a:p>
        </p:txBody>
      </p:sp>
      <p:sp>
        <p:nvSpPr>
          <p:cNvPr id="7" name="object 7"/>
          <p:cNvSpPr txBox="1"/>
          <p:nvPr/>
        </p:nvSpPr>
        <p:spPr>
          <a:xfrm>
            <a:off x="1701811" y="1457250"/>
            <a:ext cx="693420" cy="587375"/>
          </a:xfrm>
          <a:prstGeom prst="rect">
            <a:avLst/>
          </a:prstGeom>
          <a:solidFill>
            <a:srgbClr val="D3E1F1"/>
          </a:solidFill>
        </p:spPr>
        <p:txBody>
          <a:bodyPr vert="horz" wrap="square" lIns="0" tIns="49530" rIns="0" bIns="0" rtlCol="0">
            <a:spAutoFit/>
          </a:bodyPr>
          <a:lstStyle/>
          <a:p>
            <a:pPr marL="150495">
              <a:lnSpc>
                <a:spcPct val="100000"/>
              </a:lnSpc>
              <a:spcBef>
                <a:spcPts val="390"/>
              </a:spcBef>
            </a:pPr>
            <a:r>
              <a:rPr sz="3000" spc="-484" dirty="0">
                <a:solidFill>
                  <a:srgbClr val="202A41"/>
                </a:solidFill>
                <a:latin typeface="Arial Black"/>
                <a:cs typeface="Arial Black"/>
              </a:rPr>
              <a:t>01</a:t>
            </a:r>
            <a:endParaRPr sz="3000" dirty="0">
              <a:latin typeface="Arial Black"/>
              <a:cs typeface="Arial Black"/>
            </a:endParaRPr>
          </a:p>
        </p:txBody>
      </p:sp>
      <p:sp>
        <p:nvSpPr>
          <p:cNvPr id="8" name="object 8"/>
          <p:cNvSpPr txBox="1"/>
          <p:nvPr/>
        </p:nvSpPr>
        <p:spPr>
          <a:xfrm>
            <a:off x="5214177" y="1457250"/>
            <a:ext cx="693420" cy="587375"/>
          </a:xfrm>
          <a:prstGeom prst="rect">
            <a:avLst/>
          </a:prstGeom>
          <a:solidFill>
            <a:srgbClr val="D3E1F1"/>
          </a:solidFill>
        </p:spPr>
        <p:txBody>
          <a:bodyPr vert="horz" wrap="square" lIns="0" tIns="49530" rIns="0" bIns="0" rtlCol="0">
            <a:spAutoFit/>
          </a:bodyPr>
          <a:lstStyle/>
          <a:p>
            <a:pPr marL="98425">
              <a:lnSpc>
                <a:spcPct val="100000"/>
              </a:lnSpc>
              <a:spcBef>
                <a:spcPts val="390"/>
              </a:spcBef>
            </a:pPr>
            <a:r>
              <a:rPr sz="3000" spc="-25" dirty="0">
                <a:solidFill>
                  <a:srgbClr val="202A41"/>
                </a:solidFill>
                <a:latin typeface="Arial Black"/>
                <a:cs typeface="Arial Black"/>
              </a:rPr>
              <a:t>05</a:t>
            </a:r>
            <a:endParaRPr sz="3000">
              <a:latin typeface="Arial Black"/>
              <a:cs typeface="Arial Black"/>
            </a:endParaRPr>
          </a:p>
        </p:txBody>
      </p:sp>
      <p:sp>
        <p:nvSpPr>
          <p:cNvPr id="9" name="object 9"/>
          <p:cNvSpPr txBox="1"/>
          <p:nvPr/>
        </p:nvSpPr>
        <p:spPr>
          <a:xfrm>
            <a:off x="1701800" y="2371856"/>
            <a:ext cx="693420" cy="587375"/>
          </a:xfrm>
          <a:prstGeom prst="rect">
            <a:avLst/>
          </a:prstGeom>
          <a:solidFill>
            <a:srgbClr val="D3E1F1"/>
          </a:solidFill>
        </p:spPr>
        <p:txBody>
          <a:bodyPr vert="horz" wrap="square" lIns="0" tIns="49530" rIns="0" bIns="0" rtlCol="0">
            <a:spAutoFit/>
          </a:bodyPr>
          <a:lstStyle/>
          <a:p>
            <a:pPr marL="113030">
              <a:lnSpc>
                <a:spcPct val="100000"/>
              </a:lnSpc>
              <a:spcBef>
                <a:spcPts val="390"/>
              </a:spcBef>
            </a:pPr>
            <a:r>
              <a:rPr sz="3000" spc="-25" dirty="0">
                <a:solidFill>
                  <a:srgbClr val="202A41"/>
                </a:solidFill>
                <a:latin typeface="Arial Black"/>
                <a:cs typeface="Arial Black"/>
              </a:rPr>
              <a:t>02</a:t>
            </a:r>
            <a:endParaRPr sz="3000">
              <a:latin typeface="Arial Black"/>
              <a:cs typeface="Arial Black"/>
            </a:endParaRPr>
          </a:p>
        </p:txBody>
      </p:sp>
      <p:sp>
        <p:nvSpPr>
          <p:cNvPr id="10" name="object 10"/>
          <p:cNvSpPr txBox="1"/>
          <p:nvPr/>
        </p:nvSpPr>
        <p:spPr>
          <a:xfrm>
            <a:off x="5214165" y="2371856"/>
            <a:ext cx="693420" cy="587375"/>
          </a:xfrm>
          <a:prstGeom prst="rect">
            <a:avLst/>
          </a:prstGeom>
          <a:solidFill>
            <a:srgbClr val="D3E1F1"/>
          </a:solidFill>
        </p:spPr>
        <p:txBody>
          <a:bodyPr vert="horz" wrap="square" lIns="0" tIns="49530" rIns="0" bIns="0" rtlCol="0">
            <a:spAutoFit/>
          </a:bodyPr>
          <a:lstStyle/>
          <a:p>
            <a:pPr marL="100330">
              <a:lnSpc>
                <a:spcPct val="100000"/>
              </a:lnSpc>
              <a:spcBef>
                <a:spcPts val="390"/>
              </a:spcBef>
            </a:pPr>
            <a:r>
              <a:rPr sz="3000" spc="-25" dirty="0">
                <a:solidFill>
                  <a:srgbClr val="202A41"/>
                </a:solidFill>
                <a:latin typeface="Arial Black"/>
                <a:cs typeface="Arial Black"/>
              </a:rPr>
              <a:t>06</a:t>
            </a:r>
            <a:endParaRPr sz="3000">
              <a:latin typeface="Arial Black"/>
              <a:cs typeface="Arial Black"/>
            </a:endParaRPr>
          </a:p>
        </p:txBody>
      </p:sp>
      <p:sp>
        <p:nvSpPr>
          <p:cNvPr id="11" name="object 11"/>
          <p:cNvSpPr/>
          <p:nvPr/>
        </p:nvSpPr>
        <p:spPr>
          <a:xfrm>
            <a:off x="1701812" y="3286462"/>
            <a:ext cx="693420" cy="587375"/>
          </a:xfrm>
          <a:custGeom>
            <a:avLst/>
            <a:gdLst/>
            <a:ahLst/>
            <a:cxnLst/>
            <a:rect l="l" t="t" r="r" b="b"/>
            <a:pathLst>
              <a:path w="693419" h="587375">
                <a:moveTo>
                  <a:pt x="692999" y="587099"/>
                </a:moveTo>
                <a:lnTo>
                  <a:pt x="0" y="587099"/>
                </a:lnTo>
                <a:lnTo>
                  <a:pt x="0" y="0"/>
                </a:lnTo>
                <a:lnTo>
                  <a:pt x="692999" y="0"/>
                </a:lnTo>
                <a:lnTo>
                  <a:pt x="692999" y="587099"/>
                </a:lnTo>
                <a:close/>
              </a:path>
            </a:pathLst>
          </a:custGeom>
          <a:solidFill>
            <a:srgbClr val="D3E1F1"/>
          </a:solidFill>
        </p:spPr>
        <p:txBody>
          <a:bodyPr wrap="square" lIns="0" tIns="0" rIns="0" bIns="0" rtlCol="0"/>
          <a:lstStyle/>
          <a:p>
            <a:endParaRPr/>
          </a:p>
        </p:txBody>
      </p:sp>
      <p:sp>
        <p:nvSpPr>
          <p:cNvPr id="12" name="object 12"/>
          <p:cNvSpPr txBox="1"/>
          <p:nvPr/>
        </p:nvSpPr>
        <p:spPr>
          <a:xfrm>
            <a:off x="1796154" y="3323472"/>
            <a:ext cx="504825" cy="482600"/>
          </a:xfrm>
          <a:prstGeom prst="rect">
            <a:avLst/>
          </a:prstGeom>
        </p:spPr>
        <p:txBody>
          <a:bodyPr vert="horz" wrap="square" lIns="0" tIns="12700" rIns="0" bIns="0" rtlCol="0">
            <a:spAutoFit/>
          </a:bodyPr>
          <a:lstStyle/>
          <a:p>
            <a:pPr marL="12700">
              <a:lnSpc>
                <a:spcPct val="100000"/>
              </a:lnSpc>
              <a:spcBef>
                <a:spcPts val="100"/>
              </a:spcBef>
            </a:pPr>
            <a:r>
              <a:rPr sz="3000" spc="-95" dirty="0">
                <a:solidFill>
                  <a:srgbClr val="202A41"/>
                </a:solidFill>
                <a:latin typeface="Arial Black"/>
                <a:cs typeface="Arial Black"/>
              </a:rPr>
              <a:t>03</a:t>
            </a:r>
            <a:endParaRPr sz="3000">
              <a:latin typeface="Arial Black"/>
              <a:cs typeface="Arial Black"/>
            </a:endParaRPr>
          </a:p>
        </p:txBody>
      </p:sp>
      <p:sp>
        <p:nvSpPr>
          <p:cNvPr id="13" name="object 13"/>
          <p:cNvSpPr txBox="1"/>
          <p:nvPr/>
        </p:nvSpPr>
        <p:spPr>
          <a:xfrm>
            <a:off x="5214178" y="3286462"/>
            <a:ext cx="693420" cy="587375"/>
          </a:xfrm>
          <a:prstGeom prst="rect">
            <a:avLst/>
          </a:prstGeom>
          <a:solidFill>
            <a:srgbClr val="D3E1F1"/>
          </a:solidFill>
        </p:spPr>
        <p:txBody>
          <a:bodyPr vert="horz" wrap="square" lIns="0" tIns="49530" rIns="0" bIns="0" rtlCol="0">
            <a:spAutoFit/>
          </a:bodyPr>
          <a:lstStyle/>
          <a:p>
            <a:pPr marL="120014">
              <a:lnSpc>
                <a:spcPct val="100000"/>
              </a:lnSpc>
              <a:spcBef>
                <a:spcPts val="390"/>
              </a:spcBef>
            </a:pPr>
            <a:r>
              <a:rPr sz="3000" spc="-25" dirty="0">
                <a:solidFill>
                  <a:srgbClr val="202A41"/>
                </a:solidFill>
                <a:latin typeface="Arial Black"/>
                <a:cs typeface="Arial Black"/>
              </a:rPr>
              <a:t>07</a:t>
            </a:r>
            <a:endParaRPr sz="3000">
              <a:latin typeface="Arial Black"/>
              <a:cs typeface="Arial Black"/>
            </a:endParaRPr>
          </a:p>
        </p:txBody>
      </p:sp>
      <p:sp>
        <p:nvSpPr>
          <p:cNvPr id="14" name="object 14"/>
          <p:cNvSpPr txBox="1"/>
          <p:nvPr/>
        </p:nvSpPr>
        <p:spPr>
          <a:xfrm>
            <a:off x="2467808" y="1590847"/>
            <a:ext cx="2064466" cy="289823"/>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202A41"/>
                </a:solidFill>
                <a:latin typeface="Arial Black"/>
                <a:cs typeface="Arial Black"/>
              </a:rPr>
              <a:t>INTRODUCTION</a:t>
            </a:r>
            <a:endParaRPr sz="1800" dirty="0">
              <a:latin typeface="Arial Black"/>
              <a:cs typeface="Arial Black"/>
            </a:endParaRPr>
          </a:p>
        </p:txBody>
      </p:sp>
      <p:sp>
        <p:nvSpPr>
          <p:cNvPr id="15" name="object 15"/>
          <p:cNvSpPr txBox="1"/>
          <p:nvPr/>
        </p:nvSpPr>
        <p:spPr>
          <a:xfrm>
            <a:off x="2467808" y="2367333"/>
            <a:ext cx="1784349" cy="561308"/>
          </a:xfrm>
          <a:prstGeom prst="rect">
            <a:avLst/>
          </a:prstGeom>
        </p:spPr>
        <p:txBody>
          <a:bodyPr vert="horz" wrap="square" lIns="0" tIns="10795" rIns="0" bIns="0" rtlCol="0">
            <a:spAutoFit/>
          </a:bodyPr>
          <a:lstStyle/>
          <a:p>
            <a:pPr marL="12700" marR="5080">
              <a:lnSpc>
                <a:spcPct val="100699"/>
              </a:lnSpc>
              <a:spcBef>
                <a:spcPts val="85"/>
              </a:spcBef>
            </a:pPr>
            <a:r>
              <a:rPr sz="1800" dirty="0">
                <a:solidFill>
                  <a:srgbClr val="202A41"/>
                </a:solidFill>
                <a:latin typeface="Arial Black"/>
                <a:cs typeface="Arial Black"/>
              </a:rPr>
              <a:t>PROJECT WORKFLOW</a:t>
            </a:r>
            <a:endParaRPr sz="1800" dirty="0">
              <a:latin typeface="Arial Black"/>
              <a:cs typeface="Arial Black"/>
            </a:endParaRPr>
          </a:p>
        </p:txBody>
      </p:sp>
      <p:sp>
        <p:nvSpPr>
          <p:cNvPr id="16" name="object 16"/>
          <p:cNvSpPr txBox="1"/>
          <p:nvPr/>
        </p:nvSpPr>
        <p:spPr>
          <a:xfrm>
            <a:off x="2467798" y="3281955"/>
            <a:ext cx="1883410" cy="561308"/>
          </a:xfrm>
          <a:prstGeom prst="rect">
            <a:avLst/>
          </a:prstGeom>
        </p:spPr>
        <p:txBody>
          <a:bodyPr vert="horz" wrap="square" lIns="0" tIns="10795" rIns="0" bIns="0" rtlCol="0">
            <a:spAutoFit/>
          </a:bodyPr>
          <a:lstStyle/>
          <a:p>
            <a:pPr marL="12700" marR="5080">
              <a:lnSpc>
                <a:spcPct val="100699"/>
              </a:lnSpc>
              <a:spcBef>
                <a:spcPts val="85"/>
              </a:spcBef>
            </a:pPr>
            <a:r>
              <a:rPr lang="en-US" dirty="0">
                <a:solidFill>
                  <a:srgbClr val="202A41"/>
                </a:solidFill>
                <a:latin typeface="Arial Black"/>
                <a:cs typeface="Arial Black"/>
              </a:rPr>
              <a:t>USE CASE DIAGRAM</a:t>
            </a:r>
            <a:endParaRPr sz="1800" dirty="0">
              <a:latin typeface="Arial Black"/>
              <a:cs typeface="Arial Black"/>
            </a:endParaRPr>
          </a:p>
        </p:txBody>
      </p:sp>
      <p:sp>
        <p:nvSpPr>
          <p:cNvPr id="17" name="object 17"/>
          <p:cNvSpPr txBox="1"/>
          <p:nvPr/>
        </p:nvSpPr>
        <p:spPr>
          <a:xfrm>
            <a:off x="6018173" y="1590843"/>
            <a:ext cx="2860701" cy="289823"/>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202A41"/>
                </a:solidFill>
                <a:latin typeface="Arial Black"/>
                <a:cs typeface="Arial Black"/>
              </a:rPr>
              <a:t>PROJECT </a:t>
            </a:r>
            <a:r>
              <a:rPr lang="en-US" dirty="0">
                <a:solidFill>
                  <a:srgbClr val="202A41"/>
                </a:solidFill>
                <a:latin typeface="Arial Black"/>
                <a:cs typeface="Arial Black"/>
              </a:rPr>
              <a:t>PROGRESS</a:t>
            </a:r>
            <a:endParaRPr sz="1800" dirty="0">
              <a:latin typeface="Arial Black"/>
              <a:cs typeface="Arial Black"/>
            </a:endParaRPr>
          </a:p>
        </p:txBody>
      </p:sp>
      <p:sp>
        <p:nvSpPr>
          <p:cNvPr id="18" name="object 18"/>
          <p:cNvSpPr txBox="1"/>
          <p:nvPr/>
        </p:nvSpPr>
        <p:spPr>
          <a:xfrm>
            <a:off x="6018174" y="2367337"/>
            <a:ext cx="2059026" cy="561308"/>
          </a:xfrm>
          <a:prstGeom prst="rect">
            <a:avLst/>
          </a:prstGeom>
        </p:spPr>
        <p:txBody>
          <a:bodyPr vert="horz" wrap="square" lIns="0" tIns="10795" rIns="0" bIns="0" rtlCol="0">
            <a:spAutoFit/>
          </a:bodyPr>
          <a:lstStyle/>
          <a:p>
            <a:pPr marL="12700" marR="5080">
              <a:lnSpc>
                <a:spcPct val="100699"/>
              </a:lnSpc>
              <a:spcBef>
                <a:spcPts val="85"/>
              </a:spcBef>
            </a:pPr>
            <a:r>
              <a:rPr sz="1800" dirty="0">
                <a:solidFill>
                  <a:srgbClr val="202A41"/>
                </a:solidFill>
                <a:latin typeface="Arial Black"/>
                <a:cs typeface="Arial Black"/>
              </a:rPr>
              <a:t>INDIVIDUAL CONTRIBUTION</a:t>
            </a:r>
            <a:endParaRPr sz="1800" dirty="0">
              <a:latin typeface="Arial Black"/>
              <a:cs typeface="Arial Black"/>
            </a:endParaRPr>
          </a:p>
        </p:txBody>
      </p:sp>
      <p:sp>
        <p:nvSpPr>
          <p:cNvPr id="19" name="object 19"/>
          <p:cNvSpPr txBox="1"/>
          <p:nvPr/>
        </p:nvSpPr>
        <p:spPr>
          <a:xfrm>
            <a:off x="6018173" y="3281943"/>
            <a:ext cx="2153051" cy="571375"/>
          </a:xfrm>
          <a:prstGeom prst="rect">
            <a:avLst/>
          </a:prstGeom>
        </p:spPr>
        <p:txBody>
          <a:bodyPr vert="horz" wrap="square" lIns="0" tIns="10795" rIns="0" bIns="0" rtlCol="0">
            <a:spAutoFit/>
          </a:bodyPr>
          <a:lstStyle/>
          <a:p>
            <a:pPr marL="12700" marR="5080">
              <a:lnSpc>
                <a:spcPct val="100699"/>
              </a:lnSpc>
              <a:spcBef>
                <a:spcPts val="85"/>
              </a:spcBef>
            </a:pPr>
            <a:r>
              <a:rPr lang="en-US" sz="1800" dirty="0">
                <a:solidFill>
                  <a:srgbClr val="202A41"/>
                </a:solidFill>
                <a:latin typeface="Arial Black"/>
                <a:cs typeface="Arial Black"/>
              </a:rPr>
              <a:t>CONCLUSION</a:t>
            </a:r>
            <a:endParaRPr lang="en-US" sz="1800" dirty="0">
              <a:latin typeface="Arial Black"/>
              <a:cs typeface="Arial Black"/>
            </a:endParaRPr>
          </a:p>
          <a:p>
            <a:pPr marL="12700" marR="5080">
              <a:lnSpc>
                <a:spcPct val="100699"/>
              </a:lnSpc>
              <a:spcBef>
                <a:spcPts val="85"/>
              </a:spcBef>
            </a:pPr>
            <a:endParaRPr sz="1800" dirty="0">
              <a:latin typeface="Arial Black"/>
              <a:cs typeface="Arial Black"/>
            </a:endParaRPr>
          </a:p>
        </p:txBody>
      </p:sp>
      <p:pic>
        <p:nvPicPr>
          <p:cNvPr id="20" name="object 20"/>
          <p:cNvPicPr/>
          <p:nvPr/>
        </p:nvPicPr>
        <p:blipFill>
          <a:blip r:embed="rId5" cstate="print"/>
          <a:stretch>
            <a:fillRect/>
          </a:stretch>
        </p:blipFill>
        <p:spPr>
          <a:xfrm>
            <a:off x="0" y="3788250"/>
            <a:ext cx="1768000" cy="1350574"/>
          </a:xfrm>
          <a:prstGeom prst="rect">
            <a:avLst/>
          </a:prstGeom>
        </p:spPr>
      </p:pic>
      <p:sp>
        <p:nvSpPr>
          <p:cNvPr id="21" name="object 21"/>
          <p:cNvSpPr txBox="1"/>
          <p:nvPr/>
        </p:nvSpPr>
        <p:spPr>
          <a:xfrm>
            <a:off x="1708977" y="4200449"/>
            <a:ext cx="693420" cy="587375"/>
          </a:xfrm>
          <a:prstGeom prst="rect">
            <a:avLst/>
          </a:prstGeom>
          <a:solidFill>
            <a:srgbClr val="D3E1F1"/>
          </a:solidFill>
        </p:spPr>
        <p:txBody>
          <a:bodyPr vert="horz" wrap="square" lIns="0" tIns="49530" rIns="0" bIns="0" rtlCol="0">
            <a:spAutoFit/>
          </a:bodyPr>
          <a:lstStyle/>
          <a:p>
            <a:pPr marL="92710">
              <a:lnSpc>
                <a:spcPct val="100000"/>
              </a:lnSpc>
              <a:spcBef>
                <a:spcPts val="390"/>
              </a:spcBef>
            </a:pPr>
            <a:r>
              <a:rPr sz="3000" spc="-25" dirty="0">
                <a:solidFill>
                  <a:srgbClr val="202A41"/>
                </a:solidFill>
                <a:latin typeface="Arial Black"/>
                <a:cs typeface="Arial Black"/>
              </a:rPr>
              <a:t>04</a:t>
            </a:r>
            <a:endParaRPr sz="3000">
              <a:latin typeface="Arial Black"/>
              <a:cs typeface="Arial Black"/>
            </a:endParaRPr>
          </a:p>
        </p:txBody>
      </p:sp>
      <p:sp>
        <p:nvSpPr>
          <p:cNvPr id="22" name="object 22"/>
          <p:cNvSpPr txBox="1"/>
          <p:nvPr/>
        </p:nvSpPr>
        <p:spPr>
          <a:xfrm>
            <a:off x="2512973" y="4195931"/>
            <a:ext cx="2508431" cy="561308"/>
          </a:xfrm>
          <a:prstGeom prst="rect">
            <a:avLst/>
          </a:prstGeom>
        </p:spPr>
        <p:txBody>
          <a:bodyPr vert="horz" wrap="square" lIns="0" tIns="10795" rIns="0" bIns="0" rtlCol="0">
            <a:spAutoFit/>
          </a:bodyPr>
          <a:lstStyle/>
          <a:p>
            <a:pPr marL="12700" marR="5080">
              <a:lnSpc>
                <a:spcPct val="100699"/>
              </a:lnSpc>
              <a:spcBef>
                <a:spcPts val="85"/>
              </a:spcBef>
            </a:pPr>
            <a:r>
              <a:rPr sz="1800" dirty="0">
                <a:solidFill>
                  <a:srgbClr val="202A41"/>
                </a:solidFill>
                <a:latin typeface="Arial Black"/>
                <a:cs typeface="Arial Black"/>
              </a:rPr>
              <a:t>CURRENT STATUS OF PROJECT</a:t>
            </a:r>
            <a:endParaRPr sz="1800" dirty="0">
              <a:latin typeface="Arial Black"/>
              <a:cs typeface="Arial Black"/>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4"/>
          <p:cNvGrpSpPr/>
          <p:nvPr/>
        </p:nvGrpSpPr>
        <p:grpSpPr>
          <a:xfrm>
            <a:off x="-24" y="-31590"/>
            <a:ext cx="5943600" cy="285750"/>
            <a:chOff x="0" y="0"/>
            <a:chExt cx="5838190" cy="536575"/>
          </a:xfrm>
        </p:grpSpPr>
        <p:pic>
          <p:nvPicPr>
            <p:cNvPr id="5" name="object 5"/>
            <p:cNvPicPr/>
            <p:nvPr/>
          </p:nvPicPr>
          <p:blipFill>
            <a:blip r:embed="rId2" cstate="print"/>
            <a:stretch>
              <a:fillRect/>
            </a:stretch>
          </p:blipFill>
          <p:spPr>
            <a:xfrm>
              <a:off x="0" y="0"/>
              <a:ext cx="5837899" cy="536049"/>
            </a:xfrm>
            <a:prstGeom prst="rect">
              <a:avLst/>
            </a:prstGeom>
          </p:spPr>
        </p:pic>
        <p:pic>
          <p:nvPicPr>
            <p:cNvPr id="6" name="object 6"/>
            <p:cNvPicPr/>
            <p:nvPr/>
          </p:nvPicPr>
          <p:blipFill>
            <a:blip r:embed="rId3" cstate="print"/>
            <a:stretch>
              <a:fillRect/>
            </a:stretch>
          </p:blipFill>
          <p:spPr>
            <a:xfrm>
              <a:off x="265124" y="246605"/>
              <a:ext cx="1585464" cy="68999"/>
            </a:xfrm>
            <a:prstGeom prst="rect">
              <a:avLst/>
            </a:prstGeom>
          </p:spPr>
        </p:pic>
      </p:grpSp>
      <p:sp>
        <p:nvSpPr>
          <p:cNvPr id="8" name="object 8"/>
          <p:cNvSpPr txBox="1">
            <a:spLocks noGrp="1"/>
          </p:cNvSpPr>
          <p:nvPr>
            <p:ph type="title"/>
          </p:nvPr>
        </p:nvSpPr>
        <p:spPr>
          <a:xfrm>
            <a:off x="31595" y="-77288"/>
            <a:ext cx="9144024" cy="662336"/>
          </a:xfrm>
          <a:prstGeom prst="rect">
            <a:avLst/>
          </a:prstGeom>
        </p:spPr>
        <p:txBody>
          <a:bodyPr vert="horz" wrap="square" lIns="0" tIns="351130" rIns="0" bIns="0" rtlCol="0">
            <a:spAutoFit/>
          </a:bodyPr>
          <a:lstStyle/>
          <a:p>
            <a:pPr marL="241300" algn="ctr">
              <a:lnSpc>
                <a:spcPct val="100000"/>
              </a:lnSpc>
              <a:spcBef>
                <a:spcPts val="100"/>
              </a:spcBef>
            </a:pPr>
            <a:r>
              <a:rPr lang="en-US" sz="2000" dirty="0"/>
              <a:t>Introduction</a:t>
            </a:r>
            <a:endParaRPr sz="2000" spc="-275" dirty="0"/>
          </a:p>
        </p:txBody>
      </p:sp>
      <p:sp>
        <p:nvSpPr>
          <p:cNvPr id="9" name="object 9"/>
          <p:cNvSpPr txBox="1"/>
          <p:nvPr/>
        </p:nvSpPr>
        <p:spPr>
          <a:xfrm>
            <a:off x="50180" y="567930"/>
            <a:ext cx="9322420" cy="4238148"/>
          </a:xfrm>
          <a:prstGeom prst="rect">
            <a:avLst/>
          </a:prstGeom>
        </p:spPr>
        <p:txBody>
          <a:bodyPr vert="horz" wrap="square" lIns="0" tIns="12700" rIns="0" bIns="0" rtlCol="0">
            <a:spAutoFit/>
          </a:bodyPr>
          <a:lstStyle/>
          <a:p>
            <a:pPr marL="12700" marR="313055">
              <a:lnSpc>
                <a:spcPct val="150000"/>
              </a:lnSpc>
              <a:spcBef>
                <a:spcPts val="100"/>
              </a:spcBef>
            </a:pPr>
            <a:r>
              <a:rPr lang="en-US" sz="1400" dirty="0">
                <a:latin typeface="Arial" panose="020B0604020202020204" pitchFamily="34" charset="0"/>
                <a:cs typeface="Arial" panose="020B0604020202020204" pitchFamily="34" charset="0"/>
              </a:rPr>
              <a:t>The traditional process of finding Paying Guest (PG) accommodations often suffers from outdated listings, unverified information, and a lack of personalized recommendations, making it inefficient for students and working professionals. </a:t>
            </a:r>
          </a:p>
          <a:p>
            <a:pPr marL="12700" marR="313055">
              <a:lnSpc>
                <a:spcPct val="150000"/>
              </a:lnSpc>
              <a:spcBef>
                <a:spcPts val="100"/>
              </a:spcBef>
            </a:pPr>
            <a:r>
              <a:rPr lang="en-US" sz="1400" dirty="0">
                <a:latin typeface="Arial" panose="020B0604020202020204" pitchFamily="34" charset="0"/>
                <a:cs typeface="Arial" panose="020B0604020202020204" pitchFamily="34" charset="0"/>
              </a:rPr>
              <a:t>To address these issues, the Smart PG Recommendation Website offers an intelligent, scalable platform designed to modernize the PG search experience. Built using Spring Boot for the backend, MySQL for data storage, and HTML/CSS/JavaScript for the frontend, the website ensures a smooth and responsive user interface. </a:t>
            </a:r>
          </a:p>
          <a:p>
            <a:pPr marL="12700" marR="313055">
              <a:lnSpc>
                <a:spcPct val="150000"/>
              </a:lnSpc>
              <a:spcBef>
                <a:spcPts val="100"/>
              </a:spcBef>
            </a:pPr>
            <a:r>
              <a:rPr lang="en-US" sz="1400" dirty="0">
                <a:latin typeface="Arial" panose="020B0604020202020204" pitchFamily="34" charset="0"/>
                <a:cs typeface="Arial" panose="020B0604020202020204" pitchFamily="34" charset="0"/>
              </a:rPr>
              <a:t>At the core of the platform is a rule-based recommendation engine that prioritizes search results based on location, cost, PG type, and amenities, tailored to users’ preferences and past interactions. </a:t>
            </a:r>
          </a:p>
          <a:p>
            <a:pPr marL="298450" marR="313055" indent="-285750">
              <a:lnSpc>
                <a:spcPct val="150000"/>
              </a:lnSpc>
              <a:spcBef>
                <a:spcPts val="100"/>
              </a:spcBef>
              <a:buFont typeface="Wingdings" panose="05000000000000000000" pitchFamily="2" charset="2"/>
              <a:buChar char="q"/>
            </a:pPr>
            <a:r>
              <a:rPr lang="en-US" sz="1400" dirty="0">
                <a:latin typeface="Arial" panose="020B0604020202020204" pitchFamily="34" charset="0"/>
                <a:cs typeface="Arial" panose="020B0604020202020204" pitchFamily="34" charset="0"/>
              </a:rPr>
              <a:t>Key features include dynamic filtering, verified listings, and a review/rating system to improve decision-making. </a:t>
            </a:r>
          </a:p>
          <a:p>
            <a:pPr marL="298450" marR="313055" indent="-285750">
              <a:lnSpc>
                <a:spcPct val="150000"/>
              </a:lnSpc>
              <a:spcBef>
                <a:spcPts val="100"/>
              </a:spcBef>
              <a:buFont typeface="Wingdings" panose="05000000000000000000" pitchFamily="2" charset="2"/>
              <a:buChar char="q"/>
            </a:pPr>
            <a:r>
              <a:rPr lang="en-US" sz="1400" dirty="0">
                <a:latin typeface="Arial" panose="020B0604020202020204" pitchFamily="34" charset="0"/>
                <a:cs typeface="Arial" panose="020B0604020202020204" pitchFamily="34" charset="0"/>
              </a:rPr>
              <a:t>The system also emphasizes security and privacy with GDPR compliance, secure APIs, encrypted communications, and robust access controls. </a:t>
            </a:r>
          </a:p>
          <a:p>
            <a:pPr marL="298450" marR="313055" indent="-285750">
              <a:lnSpc>
                <a:spcPct val="150000"/>
              </a:lnSpc>
              <a:spcBef>
                <a:spcPts val="100"/>
              </a:spcBef>
              <a:buFont typeface="Wingdings" panose="05000000000000000000" pitchFamily="2" charset="2"/>
              <a:buChar char="q"/>
            </a:pPr>
            <a:r>
              <a:rPr lang="en-US" sz="1400" dirty="0">
                <a:latin typeface="Arial" panose="020B0604020202020204" pitchFamily="34" charset="0"/>
                <a:cs typeface="Arial" panose="020B0604020202020204" pitchFamily="34" charset="0"/>
              </a:rPr>
              <a:t>Deployed on cloud infrastructure, the platform ensures high availability, scalability, and a fast, secure, and personalized PG search experience.</a:t>
            </a:r>
            <a:endParaRPr sz="1400"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F0C84F-F4FD-99A2-97C6-3912199ADDEF}"/>
            </a:ext>
          </a:extLst>
        </p:cNvPr>
        <p:cNvGrpSpPr/>
        <p:nvPr/>
      </p:nvGrpSpPr>
      <p:grpSpPr>
        <a:xfrm>
          <a:off x="0" y="0"/>
          <a:ext cx="0" cy="0"/>
          <a:chOff x="0" y="0"/>
          <a:chExt cx="0" cy="0"/>
        </a:xfrm>
      </p:grpSpPr>
      <p:grpSp>
        <p:nvGrpSpPr>
          <p:cNvPr id="4" name="object 4">
            <a:extLst>
              <a:ext uri="{FF2B5EF4-FFF2-40B4-BE49-F238E27FC236}">
                <a16:creationId xmlns:a16="http://schemas.microsoft.com/office/drawing/2014/main" id="{ED9E4658-F814-8701-3CED-83DDF295A4F5}"/>
              </a:ext>
            </a:extLst>
          </p:cNvPr>
          <p:cNvGrpSpPr/>
          <p:nvPr/>
        </p:nvGrpSpPr>
        <p:grpSpPr>
          <a:xfrm>
            <a:off x="-24" y="-31590"/>
            <a:ext cx="5943600" cy="285750"/>
            <a:chOff x="0" y="0"/>
            <a:chExt cx="5838190" cy="536575"/>
          </a:xfrm>
        </p:grpSpPr>
        <p:pic>
          <p:nvPicPr>
            <p:cNvPr id="5" name="object 5">
              <a:extLst>
                <a:ext uri="{FF2B5EF4-FFF2-40B4-BE49-F238E27FC236}">
                  <a16:creationId xmlns:a16="http://schemas.microsoft.com/office/drawing/2014/main" id="{80D323E5-B656-BCEA-BAF6-958CFD3D9DAF}"/>
                </a:ext>
              </a:extLst>
            </p:cNvPr>
            <p:cNvPicPr/>
            <p:nvPr/>
          </p:nvPicPr>
          <p:blipFill>
            <a:blip r:embed="rId2" cstate="print"/>
            <a:stretch>
              <a:fillRect/>
            </a:stretch>
          </p:blipFill>
          <p:spPr>
            <a:xfrm>
              <a:off x="0" y="0"/>
              <a:ext cx="5837899" cy="536049"/>
            </a:xfrm>
            <a:prstGeom prst="rect">
              <a:avLst/>
            </a:prstGeom>
          </p:spPr>
        </p:pic>
        <p:pic>
          <p:nvPicPr>
            <p:cNvPr id="6" name="object 6">
              <a:extLst>
                <a:ext uri="{FF2B5EF4-FFF2-40B4-BE49-F238E27FC236}">
                  <a16:creationId xmlns:a16="http://schemas.microsoft.com/office/drawing/2014/main" id="{5C6F4EC0-1A00-02F9-CCAC-4D6A84E5E0ED}"/>
                </a:ext>
              </a:extLst>
            </p:cNvPr>
            <p:cNvPicPr/>
            <p:nvPr/>
          </p:nvPicPr>
          <p:blipFill>
            <a:blip r:embed="rId3" cstate="print"/>
            <a:stretch>
              <a:fillRect/>
            </a:stretch>
          </p:blipFill>
          <p:spPr>
            <a:xfrm>
              <a:off x="265124" y="246605"/>
              <a:ext cx="1585464" cy="68999"/>
            </a:xfrm>
            <a:prstGeom prst="rect">
              <a:avLst/>
            </a:prstGeom>
          </p:spPr>
        </p:pic>
      </p:grpSp>
      <p:sp>
        <p:nvSpPr>
          <p:cNvPr id="8" name="object 8">
            <a:extLst>
              <a:ext uri="{FF2B5EF4-FFF2-40B4-BE49-F238E27FC236}">
                <a16:creationId xmlns:a16="http://schemas.microsoft.com/office/drawing/2014/main" id="{57A68CFB-97FB-5AC2-9A07-CA654ECF0632}"/>
              </a:ext>
            </a:extLst>
          </p:cNvPr>
          <p:cNvSpPr txBox="1">
            <a:spLocks noGrp="1"/>
          </p:cNvSpPr>
          <p:nvPr>
            <p:ph type="title"/>
          </p:nvPr>
        </p:nvSpPr>
        <p:spPr>
          <a:xfrm>
            <a:off x="31595" y="-77288"/>
            <a:ext cx="9144024" cy="662336"/>
          </a:xfrm>
          <a:prstGeom prst="rect">
            <a:avLst/>
          </a:prstGeom>
        </p:spPr>
        <p:txBody>
          <a:bodyPr vert="horz" wrap="square" lIns="0" tIns="351130" rIns="0" bIns="0" rtlCol="0">
            <a:spAutoFit/>
          </a:bodyPr>
          <a:lstStyle/>
          <a:p>
            <a:pPr marL="241300" algn="ctr">
              <a:lnSpc>
                <a:spcPct val="100000"/>
              </a:lnSpc>
              <a:spcBef>
                <a:spcPts val="100"/>
              </a:spcBef>
            </a:pPr>
            <a:r>
              <a:rPr lang="en-IN" sz="2000" dirty="0"/>
              <a:t>Real Problem &amp; Market Analysis</a:t>
            </a:r>
            <a:endParaRPr sz="2000" spc="-275" dirty="0"/>
          </a:p>
        </p:txBody>
      </p:sp>
      <p:grpSp>
        <p:nvGrpSpPr>
          <p:cNvPr id="2" name="Group 1">
            <a:extLst>
              <a:ext uri="{FF2B5EF4-FFF2-40B4-BE49-F238E27FC236}">
                <a16:creationId xmlns:a16="http://schemas.microsoft.com/office/drawing/2014/main" id="{4D69283C-ABEE-B8B0-13F1-ABDF0A6724FE}"/>
              </a:ext>
            </a:extLst>
          </p:cNvPr>
          <p:cNvGrpSpPr/>
          <p:nvPr/>
        </p:nvGrpSpPr>
        <p:grpSpPr>
          <a:xfrm>
            <a:off x="91457" y="630746"/>
            <a:ext cx="9024299" cy="4458714"/>
            <a:chOff x="76200" y="630746"/>
            <a:chExt cx="9024299" cy="4458714"/>
          </a:xfrm>
        </p:grpSpPr>
        <p:pic>
          <p:nvPicPr>
            <p:cNvPr id="1026" name="Picture 2">
              <a:extLst>
                <a:ext uri="{FF2B5EF4-FFF2-40B4-BE49-F238E27FC236}">
                  <a16:creationId xmlns:a16="http://schemas.microsoft.com/office/drawing/2014/main" id="{F80C7D2A-3373-8CC3-B9FC-4B3AFE2E1B7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001" r="6666"/>
            <a:stretch>
              <a:fillRect/>
            </a:stretch>
          </p:blipFill>
          <p:spPr bwMode="auto">
            <a:xfrm>
              <a:off x="76200" y="630746"/>
              <a:ext cx="4191000" cy="441301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ow Indians move within the country, in ...">
              <a:extLst>
                <a:ext uri="{FF2B5EF4-FFF2-40B4-BE49-F238E27FC236}">
                  <a16:creationId xmlns:a16="http://schemas.microsoft.com/office/drawing/2014/main" id="{6AF6F9FE-B36F-EF3A-6045-0D0746CB549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99899" y="676444"/>
              <a:ext cx="4800600" cy="441301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466448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5C2C15-4071-2AE7-B40B-FF431BE11ADC}"/>
            </a:ext>
          </a:extLst>
        </p:cNvPr>
        <p:cNvGrpSpPr/>
        <p:nvPr/>
      </p:nvGrpSpPr>
      <p:grpSpPr>
        <a:xfrm>
          <a:off x="0" y="0"/>
          <a:ext cx="0" cy="0"/>
          <a:chOff x="0" y="0"/>
          <a:chExt cx="0" cy="0"/>
        </a:xfrm>
      </p:grpSpPr>
      <p:grpSp>
        <p:nvGrpSpPr>
          <p:cNvPr id="4" name="object 4">
            <a:extLst>
              <a:ext uri="{FF2B5EF4-FFF2-40B4-BE49-F238E27FC236}">
                <a16:creationId xmlns:a16="http://schemas.microsoft.com/office/drawing/2014/main" id="{AB99E933-7444-20D9-F789-6FEB556300CE}"/>
              </a:ext>
            </a:extLst>
          </p:cNvPr>
          <p:cNvGrpSpPr/>
          <p:nvPr/>
        </p:nvGrpSpPr>
        <p:grpSpPr>
          <a:xfrm>
            <a:off x="-24" y="-31590"/>
            <a:ext cx="5943600" cy="285750"/>
            <a:chOff x="0" y="0"/>
            <a:chExt cx="5838190" cy="536575"/>
          </a:xfrm>
        </p:grpSpPr>
        <p:pic>
          <p:nvPicPr>
            <p:cNvPr id="5" name="object 5">
              <a:extLst>
                <a:ext uri="{FF2B5EF4-FFF2-40B4-BE49-F238E27FC236}">
                  <a16:creationId xmlns:a16="http://schemas.microsoft.com/office/drawing/2014/main" id="{D478101B-C721-7283-8EFA-D8573A9F58E3}"/>
                </a:ext>
              </a:extLst>
            </p:cNvPr>
            <p:cNvPicPr/>
            <p:nvPr/>
          </p:nvPicPr>
          <p:blipFill>
            <a:blip r:embed="rId2" cstate="print"/>
            <a:stretch>
              <a:fillRect/>
            </a:stretch>
          </p:blipFill>
          <p:spPr>
            <a:xfrm>
              <a:off x="0" y="0"/>
              <a:ext cx="5837899" cy="536049"/>
            </a:xfrm>
            <a:prstGeom prst="rect">
              <a:avLst/>
            </a:prstGeom>
          </p:spPr>
        </p:pic>
        <p:pic>
          <p:nvPicPr>
            <p:cNvPr id="6" name="object 6">
              <a:extLst>
                <a:ext uri="{FF2B5EF4-FFF2-40B4-BE49-F238E27FC236}">
                  <a16:creationId xmlns:a16="http://schemas.microsoft.com/office/drawing/2014/main" id="{ED6B1DEF-EB1E-F3FD-9283-40BACD44DFEE}"/>
                </a:ext>
              </a:extLst>
            </p:cNvPr>
            <p:cNvPicPr/>
            <p:nvPr/>
          </p:nvPicPr>
          <p:blipFill>
            <a:blip r:embed="rId3" cstate="print"/>
            <a:stretch>
              <a:fillRect/>
            </a:stretch>
          </p:blipFill>
          <p:spPr>
            <a:xfrm>
              <a:off x="265124" y="246605"/>
              <a:ext cx="1585464" cy="68999"/>
            </a:xfrm>
            <a:prstGeom prst="rect">
              <a:avLst/>
            </a:prstGeom>
          </p:spPr>
        </p:pic>
      </p:grpSp>
      <p:sp>
        <p:nvSpPr>
          <p:cNvPr id="8" name="object 8">
            <a:extLst>
              <a:ext uri="{FF2B5EF4-FFF2-40B4-BE49-F238E27FC236}">
                <a16:creationId xmlns:a16="http://schemas.microsoft.com/office/drawing/2014/main" id="{261BC14D-DD09-ADDC-E04E-7617ED4B9F47}"/>
              </a:ext>
            </a:extLst>
          </p:cNvPr>
          <p:cNvSpPr txBox="1">
            <a:spLocks noGrp="1"/>
          </p:cNvSpPr>
          <p:nvPr>
            <p:ph type="title"/>
          </p:nvPr>
        </p:nvSpPr>
        <p:spPr>
          <a:xfrm>
            <a:off x="0" y="23603"/>
            <a:ext cx="9144024" cy="970112"/>
          </a:xfrm>
          <a:prstGeom prst="rect">
            <a:avLst/>
          </a:prstGeom>
        </p:spPr>
        <p:txBody>
          <a:bodyPr vert="horz" wrap="square" lIns="0" tIns="351130" rIns="0" bIns="0" rtlCol="0">
            <a:spAutoFit/>
          </a:bodyPr>
          <a:lstStyle/>
          <a:p>
            <a:pPr marL="241300" algn="ctr">
              <a:spcBef>
                <a:spcPts val="100"/>
              </a:spcBef>
            </a:pPr>
            <a:r>
              <a:rPr lang="en-US" sz="2000" b="1" dirty="0"/>
              <a:t>Uniqueness &amp; Objectives of the Project</a:t>
            </a:r>
            <a:br>
              <a:rPr lang="en-US" sz="2000" b="1" dirty="0"/>
            </a:br>
            <a:endParaRPr sz="2000" spc="-275" dirty="0"/>
          </a:p>
        </p:txBody>
      </p:sp>
      <p:sp>
        <p:nvSpPr>
          <p:cNvPr id="9" name="object 9">
            <a:extLst>
              <a:ext uri="{FF2B5EF4-FFF2-40B4-BE49-F238E27FC236}">
                <a16:creationId xmlns:a16="http://schemas.microsoft.com/office/drawing/2014/main" id="{1B105243-492C-D85B-EDA1-639D8512CC86}"/>
              </a:ext>
            </a:extLst>
          </p:cNvPr>
          <p:cNvSpPr txBox="1"/>
          <p:nvPr/>
        </p:nvSpPr>
        <p:spPr>
          <a:xfrm>
            <a:off x="488795" y="876318"/>
            <a:ext cx="8655205" cy="1640001"/>
          </a:xfrm>
          <a:prstGeom prst="rect">
            <a:avLst/>
          </a:prstGeom>
        </p:spPr>
        <p:txBody>
          <a:bodyPr vert="horz" wrap="square" lIns="0" tIns="12700" rIns="0" bIns="0" rtlCol="0">
            <a:spAutoFit/>
          </a:bodyPr>
          <a:lstStyle/>
          <a:p>
            <a:pPr marL="298450" marR="313055" indent="-285750">
              <a:lnSpc>
                <a:spcPct val="150000"/>
              </a:lnSpc>
              <a:spcBef>
                <a:spcPts val="100"/>
              </a:spcBef>
              <a:buFont typeface="Wingdings" panose="05000000000000000000" pitchFamily="2" charset="2"/>
              <a:buChar char="q"/>
            </a:pPr>
            <a:r>
              <a:rPr lang="en-US" sz="1400" dirty="0">
                <a:latin typeface="Arial" panose="020B0604020202020204" pitchFamily="34" charset="0"/>
                <a:cs typeface="Arial" panose="020B0604020202020204" pitchFamily="34" charset="0"/>
              </a:rPr>
              <a:t>Create a secure and scalable </a:t>
            </a:r>
            <a:r>
              <a:rPr lang="en-US" sz="1400" b="1" dirty="0">
                <a:latin typeface="Arial" panose="020B0604020202020204" pitchFamily="34" charset="0"/>
                <a:cs typeface="Arial" panose="020B0604020202020204" pitchFamily="34" charset="0"/>
              </a:rPr>
              <a:t>PG specific Platform</a:t>
            </a:r>
            <a:r>
              <a:rPr lang="en-US" sz="1400" dirty="0">
                <a:latin typeface="Arial" panose="020B0604020202020204" pitchFamily="34" charset="0"/>
                <a:cs typeface="Arial" panose="020B0604020202020204" pitchFamily="34" charset="0"/>
              </a:rPr>
              <a:t>.</a:t>
            </a:r>
          </a:p>
          <a:p>
            <a:pPr marL="298450" marR="313055" indent="-285750">
              <a:lnSpc>
                <a:spcPct val="150000"/>
              </a:lnSpc>
              <a:spcBef>
                <a:spcPts val="100"/>
              </a:spcBef>
              <a:buFont typeface="Wingdings" panose="05000000000000000000" pitchFamily="2" charset="2"/>
              <a:buChar char="q"/>
            </a:pPr>
            <a:r>
              <a:rPr lang="en-US" sz="1400" dirty="0">
                <a:latin typeface="Arial" panose="020B0604020202020204" pitchFamily="34" charset="0"/>
                <a:cs typeface="Arial" panose="020B0604020202020204" pitchFamily="34" charset="0"/>
              </a:rPr>
              <a:t>Maintaining </a:t>
            </a:r>
            <a:r>
              <a:rPr lang="en-US" sz="1400" b="1" dirty="0">
                <a:latin typeface="Arial" panose="020B0604020202020204" pitchFamily="34" charset="0"/>
                <a:cs typeface="Arial" panose="020B0604020202020204" pitchFamily="34" charset="0"/>
              </a:rPr>
              <a:t>consistency and keeping track of the outdated PG’s.</a:t>
            </a:r>
          </a:p>
          <a:p>
            <a:pPr marL="298450" marR="313055" indent="-285750">
              <a:lnSpc>
                <a:spcPct val="150000"/>
              </a:lnSpc>
              <a:spcBef>
                <a:spcPts val="100"/>
              </a:spcBef>
              <a:buFont typeface="Wingdings" panose="05000000000000000000" pitchFamily="2" charset="2"/>
              <a:buChar char="q"/>
            </a:pPr>
            <a:r>
              <a:rPr lang="en-US" sz="1400" dirty="0">
                <a:latin typeface="Arial" panose="020B0604020202020204" pitchFamily="34" charset="0"/>
                <a:cs typeface="Arial" panose="020B0604020202020204" pitchFamily="34" charset="0"/>
              </a:rPr>
              <a:t>ML based </a:t>
            </a:r>
            <a:r>
              <a:rPr lang="en-US" sz="1400" b="1" dirty="0">
                <a:latin typeface="Arial" panose="020B0604020202020204" pitchFamily="34" charset="0"/>
                <a:cs typeface="Arial" panose="020B0604020202020204" pitchFamily="34" charset="0"/>
              </a:rPr>
              <a:t>Recommendation Model. </a:t>
            </a:r>
          </a:p>
          <a:p>
            <a:pPr marL="12700" marR="313055">
              <a:lnSpc>
                <a:spcPct val="150000"/>
              </a:lnSpc>
              <a:spcBef>
                <a:spcPts val="100"/>
              </a:spcBef>
            </a:pPr>
            <a:endParaRPr lang="en-US" sz="1400" dirty="0">
              <a:latin typeface="Arial" panose="020B0604020202020204" pitchFamily="34" charset="0"/>
              <a:cs typeface="Arial" panose="020B0604020202020204" pitchFamily="34" charset="0"/>
            </a:endParaRPr>
          </a:p>
          <a:p>
            <a:pPr marL="12700" marR="313055">
              <a:lnSpc>
                <a:spcPct val="150000"/>
              </a:lnSpc>
              <a:spcBef>
                <a:spcPts val="100"/>
              </a:spcBef>
            </a:pPr>
            <a:endParaRPr sz="1400"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EB0074AC-2C22-171E-7FF4-677DFAC5EED0}"/>
              </a:ext>
            </a:extLst>
          </p:cNvPr>
          <p:cNvSpPr txBox="1"/>
          <p:nvPr/>
        </p:nvSpPr>
        <p:spPr>
          <a:xfrm>
            <a:off x="381000" y="1993119"/>
            <a:ext cx="8121804" cy="3050643"/>
          </a:xfrm>
          <a:prstGeom prst="rect">
            <a:avLst/>
          </a:prstGeom>
          <a:noFill/>
        </p:spPr>
        <p:txBody>
          <a:bodyPr wrap="square">
            <a:spAutoFit/>
          </a:bodyPr>
          <a:lstStyle/>
          <a:p>
            <a:pPr marL="12700" marR="313055">
              <a:lnSpc>
                <a:spcPct val="150000"/>
              </a:lnSpc>
              <a:spcBef>
                <a:spcPts val="100"/>
              </a:spcBef>
            </a:pPr>
            <a:r>
              <a:rPr lang="en-US" sz="1400" b="1" i="1" u="sng" dirty="0">
                <a:latin typeface="Arial" panose="020B0604020202020204" pitchFamily="34" charset="0"/>
                <a:cs typeface="Arial" panose="020B0604020202020204" pitchFamily="34" charset="0"/>
              </a:rPr>
              <a:t>Primary Goal: </a:t>
            </a:r>
            <a:r>
              <a:rPr lang="en-US" sz="1400" dirty="0">
                <a:latin typeface="Arial" panose="020B0604020202020204" pitchFamily="34" charset="0"/>
                <a:cs typeface="Arial" panose="020B0604020202020204" pitchFamily="34" charset="0"/>
              </a:rPr>
              <a:t>Simplify and personalize PG accommodation search for students and professionals using modern web and ML techniques.</a:t>
            </a:r>
          </a:p>
          <a:p>
            <a:pPr marL="12700" marR="313055">
              <a:lnSpc>
                <a:spcPct val="150000"/>
              </a:lnSpc>
              <a:spcBef>
                <a:spcPts val="100"/>
              </a:spcBef>
            </a:pPr>
            <a:r>
              <a:rPr lang="en-US" sz="1400" b="1" i="1" u="sng" dirty="0">
                <a:latin typeface="Arial" panose="020B0604020202020204" pitchFamily="34" charset="0"/>
                <a:cs typeface="Arial" panose="020B0604020202020204" pitchFamily="34" charset="0"/>
              </a:rPr>
              <a:t>Specific Objectives:</a:t>
            </a:r>
          </a:p>
          <a:p>
            <a:pPr marL="298450" marR="313055" indent="-285750">
              <a:lnSpc>
                <a:spcPct val="150000"/>
              </a:lnSpc>
              <a:spcBef>
                <a:spcPts val="100"/>
              </a:spcBef>
              <a:buFont typeface="Wingdings" panose="05000000000000000000" pitchFamily="2" charset="2"/>
              <a:buChar char="q"/>
            </a:pPr>
            <a:r>
              <a:rPr lang="en-US" sz="1400" dirty="0">
                <a:latin typeface="Arial" panose="020B0604020202020204" pitchFamily="34" charset="0"/>
                <a:cs typeface="Arial" panose="020B0604020202020204" pitchFamily="34" charset="0"/>
              </a:rPr>
              <a:t>Develop an intelligent rule-based recommendation engine.</a:t>
            </a:r>
          </a:p>
          <a:p>
            <a:pPr marL="298450" marR="313055" indent="-285750">
              <a:lnSpc>
                <a:spcPct val="150000"/>
              </a:lnSpc>
              <a:spcBef>
                <a:spcPts val="100"/>
              </a:spcBef>
              <a:buFont typeface="Wingdings" panose="05000000000000000000" pitchFamily="2" charset="2"/>
              <a:buChar char="q"/>
            </a:pPr>
            <a:r>
              <a:rPr lang="en-US" sz="1400" dirty="0">
                <a:latin typeface="Arial" panose="020B0604020202020204" pitchFamily="34" charset="0"/>
                <a:cs typeface="Arial" panose="020B0604020202020204" pitchFamily="34" charset="0"/>
              </a:rPr>
              <a:t>Create a secure and scalable web platform (Spring Boot, MySQL).</a:t>
            </a:r>
          </a:p>
          <a:p>
            <a:pPr marL="298450" marR="313055" indent="-285750">
              <a:lnSpc>
                <a:spcPct val="150000"/>
              </a:lnSpc>
              <a:spcBef>
                <a:spcPts val="100"/>
              </a:spcBef>
              <a:buFont typeface="Wingdings" panose="05000000000000000000" pitchFamily="2" charset="2"/>
              <a:buChar char="q"/>
            </a:pPr>
            <a:r>
              <a:rPr lang="en-US" sz="1400" dirty="0">
                <a:latin typeface="Arial" panose="020B0604020202020204" pitchFamily="34" charset="0"/>
                <a:cs typeface="Arial" panose="020B0604020202020204" pitchFamily="34" charset="0"/>
              </a:rPr>
              <a:t>Improve search efficiency with dynamic filters.</a:t>
            </a:r>
          </a:p>
          <a:p>
            <a:pPr marL="298450" marR="313055" indent="-285750">
              <a:lnSpc>
                <a:spcPct val="150000"/>
              </a:lnSpc>
              <a:spcBef>
                <a:spcPts val="100"/>
              </a:spcBef>
              <a:buFont typeface="Wingdings" panose="05000000000000000000" pitchFamily="2" charset="2"/>
              <a:buChar char="q"/>
            </a:pPr>
            <a:r>
              <a:rPr lang="en-US" sz="1400" dirty="0">
                <a:latin typeface="Arial" panose="020B0604020202020204" pitchFamily="34" charset="0"/>
                <a:cs typeface="Arial" panose="020B0604020202020204" pitchFamily="34" charset="0"/>
              </a:rPr>
              <a:t>Enhance transparency and trust via verified listings and user reviews.</a:t>
            </a:r>
          </a:p>
          <a:p>
            <a:pPr marL="298450" marR="313055" indent="-285750">
              <a:lnSpc>
                <a:spcPct val="150000"/>
              </a:lnSpc>
              <a:spcBef>
                <a:spcPts val="100"/>
              </a:spcBef>
              <a:buFont typeface="Wingdings" panose="05000000000000000000" pitchFamily="2" charset="2"/>
              <a:buChar char="q"/>
            </a:pPr>
            <a:r>
              <a:rPr lang="en-US" sz="1400" dirty="0">
                <a:latin typeface="Arial" panose="020B0604020202020204" pitchFamily="34" charset="0"/>
                <a:cs typeface="Arial" panose="020B0604020202020204" pitchFamily="34" charset="0"/>
              </a:rPr>
              <a:t>Ensure data privacy and security (GDPR, encryption).</a:t>
            </a:r>
          </a:p>
          <a:p>
            <a:pPr marL="298450" marR="313055" indent="-285750">
              <a:lnSpc>
                <a:spcPct val="150000"/>
              </a:lnSpc>
              <a:spcBef>
                <a:spcPts val="100"/>
              </a:spcBef>
              <a:buFont typeface="Wingdings" panose="05000000000000000000" pitchFamily="2" charset="2"/>
              <a:buChar char="q"/>
            </a:pPr>
            <a:r>
              <a:rPr lang="en-US" sz="1400" dirty="0">
                <a:latin typeface="Arial" panose="020B0604020202020204" pitchFamily="34" charset="0"/>
                <a:cs typeface="Arial" panose="020B0604020202020204" pitchFamily="34" charset="0"/>
              </a:rPr>
              <a:t>Deploy on cloud infrastructure for availability and performance.</a:t>
            </a:r>
          </a:p>
        </p:txBody>
      </p:sp>
    </p:spTree>
    <p:extLst>
      <p:ext uri="{BB962C8B-B14F-4D97-AF65-F5344CB8AC3E}">
        <p14:creationId xmlns:p14="http://schemas.microsoft.com/office/powerpoint/2010/main" val="3596066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055540-C345-3A2D-B216-F7B46D0CF473}"/>
            </a:ext>
          </a:extLst>
        </p:cNvPr>
        <p:cNvGrpSpPr/>
        <p:nvPr/>
      </p:nvGrpSpPr>
      <p:grpSpPr>
        <a:xfrm>
          <a:off x="0" y="0"/>
          <a:ext cx="0" cy="0"/>
          <a:chOff x="0" y="0"/>
          <a:chExt cx="0" cy="0"/>
        </a:xfrm>
      </p:grpSpPr>
      <p:grpSp>
        <p:nvGrpSpPr>
          <p:cNvPr id="4" name="object 4">
            <a:extLst>
              <a:ext uri="{FF2B5EF4-FFF2-40B4-BE49-F238E27FC236}">
                <a16:creationId xmlns:a16="http://schemas.microsoft.com/office/drawing/2014/main" id="{D97782ED-0C8F-1124-848E-70AD5B19C245}"/>
              </a:ext>
            </a:extLst>
          </p:cNvPr>
          <p:cNvGrpSpPr/>
          <p:nvPr/>
        </p:nvGrpSpPr>
        <p:grpSpPr>
          <a:xfrm>
            <a:off x="-24" y="-31590"/>
            <a:ext cx="5943600" cy="285750"/>
            <a:chOff x="0" y="0"/>
            <a:chExt cx="5838190" cy="536575"/>
          </a:xfrm>
        </p:grpSpPr>
        <p:pic>
          <p:nvPicPr>
            <p:cNvPr id="5" name="object 5">
              <a:extLst>
                <a:ext uri="{FF2B5EF4-FFF2-40B4-BE49-F238E27FC236}">
                  <a16:creationId xmlns:a16="http://schemas.microsoft.com/office/drawing/2014/main" id="{A751B8A2-CD91-DE07-E6D3-2BBEBC5FBE08}"/>
                </a:ext>
              </a:extLst>
            </p:cNvPr>
            <p:cNvPicPr/>
            <p:nvPr/>
          </p:nvPicPr>
          <p:blipFill>
            <a:blip r:embed="rId2" cstate="print"/>
            <a:stretch>
              <a:fillRect/>
            </a:stretch>
          </p:blipFill>
          <p:spPr>
            <a:xfrm>
              <a:off x="0" y="0"/>
              <a:ext cx="5837899" cy="536049"/>
            </a:xfrm>
            <a:prstGeom prst="rect">
              <a:avLst/>
            </a:prstGeom>
          </p:spPr>
        </p:pic>
        <p:pic>
          <p:nvPicPr>
            <p:cNvPr id="6" name="object 6">
              <a:extLst>
                <a:ext uri="{FF2B5EF4-FFF2-40B4-BE49-F238E27FC236}">
                  <a16:creationId xmlns:a16="http://schemas.microsoft.com/office/drawing/2014/main" id="{582365FB-C581-193C-E285-29D321038BD0}"/>
                </a:ext>
              </a:extLst>
            </p:cNvPr>
            <p:cNvPicPr/>
            <p:nvPr/>
          </p:nvPicPr>
          <p:blipFill>
            <a:blip r:embed="rId3" cstate="print"/>
            <a:stretch>
              <a:fillRect/>
            </a:stretch>
          </p:blipFill>
          <p:spPr>
            <a:xfrm>
              <a:off x="265124" y="246605"/>
              <a:ext cx="1585464" cy="68999"/>
            </a:xfrm>
            <a:prstGeom prst="rect">
              <a:avLst/>
            </a:prstGeom>
          </p:spPr>
        </p:pic>
      </p:grpSp>
      <p:sp>
        <p:nvSpPr>
          <p:cNvPr id="8" name="object 8">
            <a:extLst>
              <a:ext uri="{FF2B5EF4-FFF2-40B4-BE49-F238E27FC236}">
                <a16:creationId xmlns:a16="http://schemas.microsoft.com/office/drawing/2014/main" id="{E9A4F8CD-D220-8EB8-5BB1-65B6830C57AC}"/>
              </a:ext>
            </a:extLst>
          </p:cNvPr>
          <p:cNvSpPr txBox="1">
            <a:spLocks noGrp="1"/>
          </p:cNvSpPr>
          <p:nvPr>
            <p:ph type="title"/>
          </p:nvPr>
        </p:nvSpPr>
        <p:spPr>
          <a:xfrm>
            <a:off x="31595" y="-77288"/>
            <a:ext cx="9144024" cy="662336"/>
          </a:xfrm>
          <a:prstGeom prst="rect">
            <a:avLst/>
          </a:prstGeom>
        </p:spPr>
        <p:txBody>
          <a:bodyPr vert="horz" wrap="square" lIns="0" tIns="351130" rIns="0" bIns="0" rtlCol="0">
            <a:spAutoFit/>
          </a:bodyPr>
          <a:lstStyle/>
          <a:p>
            <a:pPr marL="241300" algn="ctr">
              <a:lnSpc>
                <a:spcPct val="100000"/>
              </a:lnSpc>
              <a:spcBef>
                <a:spcPts val="100"/>
              </a:spcBef>
            </a:pPr>
            <a:r>
              <a:rPr lang="en-US" sz="2000" dirty="0"/>
              <a:t>Literature Survey</a:t>
            </a:r>
            <a:endParaRPr sz="2000" spc="-275" dirty="0"/>
          </a:p>
        </p:txBody>
      </p:sp>
      <p:sp>
        <p:nvSpPr>
          <p:cNvPr id="9" name="object 9">
            <a:extLst>
              <a:ext uri="{FF2B5EF4-FFF2-40B4-BE49-F238E27FC236}">
                <a16:creationId xmlns:a16="http://schemas.microsoft.com/office/drawing/2014/main" id="{F126B0AE-FAB4-6784-CDC9-0AF0AB97BC7E}"/>
              </a:ext>
            </a:extLst>
          </p:cNvPr>
          <p:cNvSpPr txBox="1"/>
          <p:nvPr/>
        </p:nvSpPr>
        <p:spPr>
          <a:xfrm>
            <a:off x="50180" y="567930"/>
            <a:ext cx="9322420" cy="3966279"/>
          </a:xfrm>
          <a:prstGeom prst="rect">
            <a:avLst/>
          </a:prstGeom>
        </p:spPr>
        <p:txBody>
          <a:bodyPr vert="horz" wrap="square" lIns="0" tIns="12700" rIns="0" bIns="0" rtlCol="0">
            <a:spAutoFit/>
          </a:bodyPr>
          <a:lstStyle/>
          <a:p>
            <a:pPr marL="12700" marR="313055">
              <a:lnSpc>
                <a:spcPct val="150000"/>
              </a:lnSpc>
              <a:spcBef>
                <a:spcPts val="100"/>
              </a:spcBef>
            </a:pPr>
            <a:r>
              <a:rPr lang="en-US" sz="1400" b="1" i="1" u="sng" dirty="0">
                <a:latin typeface="Arial" panose="020B0604020202020204" pitchFamily="34" charset="0"/>
                <a:cs typeface="Arial" panose="020B0604020202020204" pitchFamily="34" charset="0"/>
              </a:rPr>
              <a:t>Traditional Platforms</a:t>
            </a:r>
            <a:r>
              <a:rPr lang="en-US" sz="1400" b="1" i="1"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99acres, </a:t>
            </a:r>
            <a:r>
              <a:rPr lang="en-US" sz="1400" dirty="0" err="1">
                <a:latin typeface="Arial" panose="020B0604020202020204" pitchFamily="34" charset="0"/>
                <a:cs typeface="Arial" panose="020B0604020202020204" pitchFamily="34" charset="0"/>
              </a:rPr>
              <a:t>MagicBricks</a:t>
            </a:r>
            <a:r>
              <a:rPr lang="en-US" sz="1400" dirty="0">
                <a:latin typeface="Arial" panose="020B0604020202020204" pitchFamily="34" charset="0"/>
                <a:cs typeface="Arial" panose="020B0604020202020204" pitchFamily="34" charset="0"/>
              </a:rPr>
              <a:t> – generalized, lack nuance for PG needs.</a:t>
            </a:r>
          </a:p>
          <a:p>
            <a:pPr marL="12700" marR="313055">
              <a:lnSpc>
                <a:spcPct val="150000"/>
              </a:lnSpc>
              <a:spcBef>
                <a:spcPts val="100"/>
              </a:spcBef>
            </a:pPr>
            <a:r>
              <a:rPr lang="en-US" sz="1400" b="1" i="1" u="sng" dirty="0">
                <a:latin typeface="Arial" panose="020B0604020202020204" pitchFamily="34" charset="0"/>
                <a:cs typeface="Arial" panose="020B0604020202020204" pitchFamily="34" charset="0"/>
              </a:rPr>
              <a:t>AI/ML Integration</a:t>
            </a:r>
            <a:r>
              <a:rPr lang="en-US" sz="1400" b="1" i="1"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Vital for user experience in rental domain, e.g., content-based, collaborative, hybrid filtering.</a:t>
            </a:r>
          </a:p>
          <a:p>
            <a:pPr marL="12700" marR="313055">
              <a:lnSpc>
                <a:spcPct val="150000"/>
              </a:lnSpc>
              <a:spcBef>
                <a:spcPts val="100"/>
              </a:spcBef>
            </a:pPr>
            <a:r>
              <a:rPr lang="en-US" sz="1400" b="1" i="1" u="sng" dirty="0">
                <a:latin typeface="Arial" panose="020B0604020202020204" pitchFamily="34" charset="0"/>
                <a:cs typeface="Arial" panose="020B0604020202020204" pitchFamily="34" charset="0"/>
              </a:rPr>
              <a:t>Existing PG Platforms (</a:t>
            </a:r>
            <a:r>
              <a:rPr lang="en-US" sz="1400" b="1" i="1" u="sng" dirty="0" err="1">
                <a:latin typeface="Arial" panose="020B0604020202020204" pitchFamily="34" charset="0"/>
                <a:cs typeface="Arial" panose="020B0604020202020204" pitchFamily="34" charset="0"/>
              </a:rPr>
              <a:t>NestAway</a:t>
            </a:r>
            <a:r>
              <a:rPr lang="en-US" sz="1400" b="1" i="1" u="sng" dirty="0">
                <a:latin typeface="Arial" panose="020B0604020202020204" pitchFamily="34" charset="0"/>
                <a:cs typeface="Arial" panose="020B0604020202020204" pitchFamily="34" charset="0"/>
              </a:rPr>
              <a:t>, Zolo Stays, Colive)</a:t>
            </a:r>
            <a:r>
              <a:rPr lang="en-US" sz="1400" b="1" i="1"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Leverage ML, but often rely on static filtering, overlooking behavioral trends.</a:t>
            </a:r>
          </a:p>
          <a:p>
            <a:pPr marL="12700" marR="313055">
              <a:lnSpc>
                <a:spcPct val="150000"/>
              </a:lnSpc>
              <a:spcBef>
                <a:spcPts val="100"/>
              </a:spcBef>
            </a:pPr>
            <a:r>
              <a:rPr lang="en-US" sz="1400" b="1" i="1" u="sng" dirty="0">
                <a:latin typeface="Arial" panose="020B0604020202020204" pitchFamily="34" charset="0"/>
                <a:cs typeface="Arial" panose="020B0604020202020204" pitchFamily="34" charset="0"/>
              </a:rPr>
              <a:t>TerraNest Innovation</a:t>
            </a:r>
            <a:r>
              <a:rPr lang="en-US" sz="1400" b="1" i="1" dirty="0">
                <a:latin typeface="Arial" panose="020B0604020202020204" pitchFamily="34" charset="0"/>
                <a:cs typeface="Arial" panose="020B0604020202020204" pitchFamily="34" charset="0"/>
              </a:rPr>
              <a:t>:</a:t>
            </a:r>
          </a:p>
          <a:p>
            <a:pPr marL="298450" marR="313055" indent="-285750">
              <a:lnSpc>
                <a:spcPct val="150000"/>
              </a:lnSpc>
              <a:spcBef>
                <a:spcPts val="100"/>
              </a:spcBef>
              <a:buFont typeface="Wingdings" panose="05000000000000000000" pitchFamily="2" charset="2"/>
              <a:buChar char="q"/>
            </a:pPr>
            <a:r>
              <a:rPr lang="en-US" sz="1400" dirty="0">
                <a:latin typeface="Arial" panose="020B0604020202020204" pitchFamily="34" charset="0"/>
                <a:cs typeface="Arial" panose="020B0604020202020204" pitchFamily="34" charset="0"/>
              </a:rPr>
              <a:t>Rule-based recommendation system dynamically analyzes user interaction data (search frequency, filters, geo-interest).</a:t>
            </a:r>
          </a:p>
          <a:p>
            <a:pPr marL="298450" marR="313055" indent="-285750">
              <a:lnSpc>
                <a:spcPct val="150000"/>
              </a:lnSpc>
              <a:spcBef>
                <a:spcPts val="100"/>
              </a:spcBef>
              <a:buFont typeface="Wingdings" panose="05000000000000000000" pitchFamily="2" charset="2"/>
              <a:buChar char="q"/>
            </a:pPr>
            <a:r>
              <a:rPr lang="en-US" sz="1400" dirty="0">
                <a:latin typeface="Arial" panose="020B0604020202020204" pitchFamily="34" charset="0"/>
                <a:cs typeface="Arial" panose="020B0604020202020204" pitchFamily="34" charset="0"/>
              </a:rPr>
              <a:t>Interpretable, faster to implement, well-suited for structured use-cases.</a:t>
            </a:r>
          </a:p>
          <a:p>
            <a:pPr marL="298450" marR="313055" indent="-285750">
              <a:lnSpc>
                <a:spcPct val="150000"/>
              </a:lnSpc>
              <a:spcBef>
                <a:spcPts val="100"/>
              </a:spcBef>
              <a:buFont typeface="Wingdings" panose="05000000000000000000" pitchFamily="2" charset="2"/>
              <a:buChar char="q"/>
            </a:pPr>
            <a:r>
              <a:rPr lang="en-US" sz="1400" dirty="0">
                <a:latin typeface="Arial" panose="020B0604020202020204" pitchFamily="34" charset="0"/>
                <a:cs typeface="Arial" panose="020B0604020202020204" pitchFamily="34" charset="0"/>
              </a:rPr>
              <a:t>Addresses outdated listings, incorrect pricing.</a:t>
            </a:r>
          </a:p>
          <a:p>
            <a:pPr marL="298450" marR="313055" indent="-285750">
              <a:lnSpc>
                <a:spcPct val="150000"/>
              </a:lnSpc>
              <a:spcBef>
                <a:spcPts val="100"/>
              </a:spcBef>
              <a:buFont typeface="Wingdings" panose="05000000000000000000" pitchFamily="2" charset="2"/>
              <a:buChar char="q"/>
            </a:pPr>
            <a:r>
              <a:rPr lang="en-US" sz="1400" dirty="0">
                <a:latin typeface="Arial" panose="020B0604020202020204" pitchFamily="34" charset="0"/>
                <a:cs typeface="Arial" panose="020B0604020202020204" pitchFamily="34" charset="0"/>
              </a:rPr>
              <a:t>Advanced filtering: gender-specific, meal inclusion, </a:t>
            </a:r>
            <a:r>
              <a:rPr lang="en-US" sz="1400" dirty="0" err="1">
                <a:latin typeface="Arial" panose="020B0604020202020204" pitchFamily="34" charset="0"/>
                <a:cs typeface="Arial" panose="020B0604020202020204" pitchFamily="34" charset="0"/>
              </a:rPr>
              <a:t>WiFi</a:t>
            </a:r>
            <a:r>
              <a:rPr lang="en-US" sz="1400" dirty="0">
                <a:latin typeface="Arial" panose="020B0604020202020204" pitchFamily="34" charset="0"/>
                <a:cs typeface="Arial" panose="020B0604020202020204" pitchFamily="34" charset="0"/>
              </a:rPr>
              <a:t>, room-sharing.</a:t>
            </a:r>
          </a:p>
          <a:p>
            <a:pPr marL="298450" marR="313055" indent="-285750">
              <a:lnSpc>
                <a:spcPct val="150000"/>
              </a:lnSpc>
              <a:spcBef>
                <a:spcPts val="100"/>
              </a:spcBef>
              <a:buFont typeface="Wingdings" panose="05000000000000000000" pitchFamily="2" charset="2"/>
              <a:buChar char="q"/>
            </a:pPr>
            <a:r>
              <a:rPr lang="en-US" sz="1400" dirty="0">
                <a:latin typeface="Arial" panose="020B0604020202020204" pitchFamily="34" charset="0"/>
                <a:cs typeface="Arial" panose="020B0604020202020204" pitchFamily="34" charset="0"/>
              </a:rPr>
              <a:t>Innovative features: Roommate Compatibility Survey, Local Landmark Intelligence Module.</a:t>
            </a:r>
          </a:p>
          <a:p>
            <a:pPr marL="12700" marR="313055">
              <a:lnSpc>
                <a:spcPct val="150000"/>
              </a:lnSpc>
              <a:spcBef>
                <a:spcPts val="100"/>
              </a:spcBef>
            </a:pPr>
            <a:r>
              <a:rPr lang="en-US" sz="1400" b="1" i="1" u="sng" dirty="0">
                <a:latin typeface="Arial" panose="020B0604020202020204" pitchFamily="34" charset="0"/>
                <a:cs typeface="Arial" panose="020B0604020202020204" pitchFamily="34" charset="0"/>
              </a:rPr>
              <a:t>Comparison</a:t>
            </a:r>
            <a:r>
              <a:rPr lang="en-US" sz="1400" b="1" i="1"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TerraNest purpose-built for PG, focuses on behavioral analysis and context-aware features.</a:t>
            </a:r>
            <a:endParaRPr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96069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2F38B9-F23F-7DEA-4568-4ACC285BDD30}"/>
            </a:ext>
          </a:extLst>
        </p:cNvPr>
        <p:cNvGrpSpPr/>
        <p:nvPr/>
      </p:nvGrpSpPr>
      <p:grpSpPr>
        <a:xfrm>
          <a:off x="0" y="0"/>
          <a:ext cx="0" cy="0"/>
          <a:chOff x="0" y="0"/>
          <a:chExt cx="0" cy="0"/>
        </a:xfrm>
      </p:grpSpPr>
      <p:grpSp>
        <p:nvGrpSpPr>
          <p:cNvPr id="4" name="object 4">
            <a:extLst>
              <a:ext uri="{FF2B5EF4-FFF2-40B4-BE49-F238E27FC236}">
                <a16:creationId xmlns:a16="http://schemas.microsoft.com/office/drawing/2014/main" id="{50BB578C-AB31-68DC-A780-BD56CFCE7173}"/>
              </a:ext>
            </a:extLst>
          </p:cNvPr>
          <p:cNvGrpSpPr/>
          <p:nvPr/>
        </p:nvGrpSpPr>
        <p:grpSpPr>
          <a:xfrm>
            <a:off x="-24" y="-31590"/>
            <a:ext cx="5943600" cy="285750"/>
            <a:chOff x="0" y="0"/>
            <a:chExt cx="5838190" cy="536575"/>
          </a:xfrm>
        </p:grpSpPr>
        <p:pic>
          <p:nvPicPr>
            <p:cNvPr id="5" name="object 5">
              <a:extLst>
                <a:ext uri="{FF2B5EF4-FFF2-40B4-BE49-F238E27FC236}">
                  <a16:creationId xmlns:a16="http://schemas.microsoft.com/office/drawing/2014/main" id="{F6DB691B-FBE0-CD8D-E5AD-2CC632FD23A8}"/>
                </a:ext>
              </a:extLst>
            </p:cNvPr>
            <p:cNvPicPr/>
            <p:nvPr/>
          </p:nvPicPr>
          <p:blipFill>
            <a:blip r:embed="rId2" cstate="print"/>
            <a:stretch>
              <a:fillRect/>
            </a:stretch>
          </p:blipFill>
          <p:spPr>
            <a:xfrm>
              <a:off x="0" y="0"/>
              <a:ext cx="5837899" cy="536049"/>
            </a:xfrm>
            <a:prstGeom prst="rect">
              <a:avLst/>
            </a:prstGeom>
          </p:spPr>
        </p:pic>
        <p:pic>
          <p:nvPicPr>
            <p:cNvPr id="6" name="object 6">
              <a:extLst>
                <a:ext uri="{FF2B5EF4-FFF2-40B4-BE49-F238E27FC236}">
                  <a16:creationId xmlns:a16="http://schemas.microsoft.com/office/drawing/2014/main" id="{64557559-7421-B7BC-730A-1B2B6F168E3F}"/>
                </a:ext>
              </a:extLst>
            </p:cNvPr>
            <p:cNvPicPr/>
            <p:nvPr/>
          </p:nvPicPr>
          <p:blipFill>
            <a:blip r:embed="rId3" cstate="print"/>
            <a:stretch>
              <a:fillRect/>
            </a:stretch>
          </p:blipFill>
          <p:spPr>
            <a:xfrm>
              <a:off x="265124" y="246605"/>
              <a:ext cx="1585464" cy="68999"/>
            </a:xfrm>
            <a:prstGeom prst="rect">
              <a:avLst/>
            </a:prstGeom>
          </p:spPr>
        </p:pic>
      </p:grpSp>
      <p:sp>
        <p:nvSpPr>
          <p:cNvPr id="8" name="object 8">
            <a:extLst>
              <a:ext uri="{FF2B5EF4-FFF2-40B4-BE49-F238E27FC236}">
                <a16:creationId xmlns:a16="http://schemas.microsoft.com/office/drawing/2014/main" id="{03DDB671-7E94-8E52-42D2-030ADB60E356}"/>
              </a:ext>
            </a:extLst>
          </p:cNvPr>
          <p:cNvSpPr txBox="1">
            <a:spLocks noGrp="1"/>
          </p:cNvSpPr>
          <p:nvPr>
            <p:ph type="title"/>
          </p:nvPr>
        </p:nvSpPr>
        <p:spPr>
          <a:xfrm flipV="1">
            <a:off x="31595" y="-628650"/>
            <a:ext cx="1852382" cy="551362"/>
          </a:xfrm>
          <a:prstGeom prst="rect">
            <a:avLst/>
          </a:prstGeom>
        </p:spPr>
        <p:txBody>
          <a:bodyPr vert="horz" wrap="square" lIns="0" tIns="351130" rIns="0" bIns="0" rtlCol="0">
            <a:spAutoFit/>
          </a:bodyPr>
          <a:lstStyle/>
          <a:p>
            <a:pPr marL="241300" algn="ctr">
              <a:lnSpc>
                <a:spcPct val="100000"/>
              </a:lnSpc>
              <a:spcBef>
                <a:spcPts val="100"/>
              </a:spcBef>
            </a:pPr>
            <a:endParaRPr sz="2000" spc="-275" dirty="0"/>
          </a:p>
        </p:txBody>
      </p:sp>
      <p:sp>
        <p:nvSpPr>
          <p:cNvPr id="9" name="object 9">
            <a:extLst>
              <a:ext uri="{FF2B5EF4-FFF2-40B4-BE49-F238E27FC236}">
                <a16:creationId xmlns:a16="http://schemas.microsoft.com/office/drawing/2014/main" id="{48BC7F0F-5C5D-C2DC-2BB0-AA9E3F942A9B}"/>
              </a:ext>
            </a:extLst>
          </p:cNvPr>
          <p:cNvSpPr txBox="1"/>
          <p:nvPr/>
        </p:nvSpPr>
        <p:spPr>
          <a:xfrm>
            <a:off x="50180" y="567930"/>
            <a:ext cx="3531220" cy="4257576"/>
          </a:xfrm>
          <a:prstGeom prst="rect">
            <a:avLst/>
          </a:prstGeom>
        </p:spPr>
        <p:txBody>
          <a:bodyPr vert="horz" wrap="square" lIns="0" tIns="12700" rIns="0" bIns="0" rtlCol="0">
            <a:spAutoFit/>
          </a:bodyPr>
          <a:lstStyle/>
          <a:p>
            <a:pPr marL="12700" marR="313055">
              <a:lnSpc>
                <a:spcPct val="150000"/>
              </a:lnSpc>
              <a:spcBef>
                <a:spcPts val="100"/>
              </a:spcBef>
            </a:pPr>
            <a:r>
              <a:rPr lang="en-US" sz="1600" b="1" i="1" u="sng" dirty="0">
                <a:latin typeface="Arial" panose="020B0604020202020204" pitchFamily="34" charset="0"/>
                <a:cs typeface="Arial" panose="020B0604020202020204" pitchFamily="34" charset="0"/>
              </a:rPr>
              <a:t>Feature Description and Timeline</a:t>
            </a:r>
          </a:p>
          <a:p>
            <a:pPr marL="12700" marR="313055">
              <a:lnSpc>
                <a:spcPct val="150000"/>
              </a:lnSpc>
              <a:spcBef>
                <a:spcPts val="100"/>
              </a:spcBef>
            </a:pPr>
            <a:endParaRPr lang="en-US" sz="1600" b="1" i="1" u="sng" dirty="0">
              <a:latin typeface="Arial" panose="020B0604020202020204" pitchFamily="34" charset="0"/>
              <a:cs typeface="Arial" panose="020B0604020202020204" pitchFamily="34" charset="0"/>
            </a:endParaRPr>
          </a:p>
          <a:p>
            <a:pPr marL="298450" marR="313055" indent="-285750">
              <a:lnSpc>
                <a:spcPct val="150000"/>
              </a:lnSpc>
              <a:spcBef>
                <a:spcPts val="100"/>
              </a:spcBef>
              <a:buFont typeface="Wingdings" panose="05000000000000000000" pitchFamily="2" charset="2"/>
              <a:buChar char="q"/>
            </a:pPr>
            <a:r>
              <a:rPr lang="en-US" sz="1200" dirty="0">
                <a:latin typeface="Arial" panose="020B0604020202020204" pitchFamily="34" charset="0"/>
                <a:cs typeface="Arial" panose="020B0604020202020204" pitchFamily="34" charset="0"/>
              </a:rPr>
              <a:t>User Registration (Email Verification with password hashing)</a:t>
            </a:r>
          </a:p>
          <a:p>
            <a:pPr marL="298450" marR="313055" indent="-285750">
              <a:lnSpc>
                <a:spcPct val="150000"/>
              </a:lnSpc>
              <a:spcBef>
                <a:spcPts val="100"/>
              </a:spcBef>
              <a:buFont typeface="Wingdings" panose="05000000000000000000" pitchFamily="2" charset="2"/>
              <a:buChar char="q"/>
            </a:pPr>
            <a:r>
              <a:rPr lang="en-US" sz="1200" dirty="0">
                <a:latin typeface="Arial" panose="020B0604020202020204" pitchFamily="34" charset="0"/>
                <a:cs typeface="Arial" panose="020B0604020202020204" pitchFamily="34" charset="0"/>
              </a:rPr>
              <a:t>Content filtering based on different parameters.</a:t>
            </a:r>
          </a:p>
          <a:p>
            <a:pPr marL="298450" marR="313055" indent="-285750">
              <a:lnSpc>
                <a:spcPct val="150000"/>
              </a:lnSpc>
              <a:spcBef>
                <a:spcPts val="100"/>
              </a:spcBef>
              <a:buFont typeface="Wingdings" panose="05000000000000000000" pitchFamily="2" charset="2"/>
              <a:buChar char="q"/>
            </a:pPr>
            <a:r>
              <a:rPr lang="en-US" sz="1200" dirty="0">
                <a:latin typeface="Arial" panose="020B0604020202020204" pitchFamily="34" charset="0"/>
                <a:cs typeface="Arial" panose="020B0604020202020204" pitchFamily="34" charset="0"/>
              </a:rPr>
              <a:t>Content searching using ML based keyword extraction model.</a:t>
            </a:r>
          </a:p>
          <a:p>
            <a:pPr marL="298450" marR="313055" indent="-285750">
              <a:lnSpc>
                <a:spcPct val="150000"/>
              </a:lnSpc>
              <a:spcBef>
                <a:spcPts val="100"/>
              </a:spcBef>
              <a:buFont typeface="Wingdings" panose="05000000000000000000" pitchFamily="2" charset="2"/>
              <a:buChar char="q"/>
            </a:pPr>
            <a:r>
              <a:rPr lang="en-US" sz="1200" dirty="0">
                <a:latin typeface="Arial" panose="020B0604020202020204" pitchFamily="34" charset="0"/>
                <a:cs typeface="Arial" panose="020B0604020202020204" pitchFamily="34" charset="0"/>
              </a:rPr>
              <a:t>Recording user activity for ML based smart suggestion.</a:t>
            </a:r>
          </a:p>
          <a:p>
            <a:pPr marL="298450" marR="313055" indent="-285750">
              <a:lnSpc>
                <a:spcPct val="150000"/>
              </a:lnSpc>
              <a:spcBef>
                <a:spcPts val="100"/>
              </a:spcBef>
              <a:buFont typeface="Wingdings" panose="05000000000000000000" pitchFamily="2" charset="2"/>
              <a:buChar char="q"/>
            </a:pPr>
            <a:r>
              <a:rPr lang="en-US" sz="1200" dirty="0">
                <a:latin typeface="Arial" panose="020B0604020202020204" pitchFamily="34" charset="0"/>
                <a:cs typeface="Arial" panose="020B0604020202020204" pitchFamily="34" charset="0"/>
              </a:rPr>
              <a:t>Secure Payment through Stripe.</a:t>
            </a:r>
          </a:p>
          <a:p>
            <a:pPr marL="298450" marR="313055" indent="-285750">
              <a:lnSpc>
                <a:spcPct val="150000"/>
              </a:lnSpc>
              <a:spcBef>
                <a:spcPts val="100"/>
              </a:spcBef>
              <a:buFont typeface="Wingdings" panose="05000000000000000000" pitchFamily="2" charset="2"/>
              <a:buChar char="q"/>
            </a:pPr>
            <a:r>
              <a:rPr lang="en-US" sz="1200" dirty="0">
                <a:latin typeface="Arial" panose="020B0604020202020204" pitchFamily="34" charset="0"/>
                <a:cs typeface="Arial" panose="020B0604020202020204" pitchFamily="34" charset="0"/>
              </a:rPr>
              <a:t>Use of RESTAPI for cross server communication.</a:t>
            </a:r>
            <a:endParaRPr lang="en-US" sz="1400" dirty="0">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8D6B2D8D-3E75-4093-CA76-F7A76D954C4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28864" y="1504950"/>
            <a:ext cx="5334000" cy="2615846"/>
          </a:xfrm>
          <a:prstGeom prst="rect">
            <a:avLst/>
          </a:prstGeom>
        </p:spPr>
      </p:pic>
    </p:spTree>
    <p:extLst>
      <p:ext uri="{BB962C8B-B14F-4D97-AF65-F5344CB8AC3E}">
        <p14:creationId xmlns:p14="http://schemas.microsoft.com/office/powerpoint/2010/main" val="1816596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055540-C345-3A2D-B216-F7B46D0CF473}"/>
            </a:ext>
          </a:extLst>
        </p:cNvPr>
        <p:cNvGrpSpPr/>
        <p:nvPr/>
      </p:nvGrpSpPr>
      <p:grpSpPr>
        <a:xfrm>
          <a:off x="0" y="0"/>
          <a:ext cx="0" cy="0"/>
          <a:chOff x="0" y="0"/>
          <a:chExt cx="0" cy="0"/>
        </a:xfrm>
      </p:grpSpPr>
      <p:grpSp>
        <p:nvGrpSpPr>
          <p:cNvPr id="4" name="object 4">
            <a:extLst>
              <a:ext uri="{FF2B5EF4-FFF2-40B4-BE49-F238E27FC236}">
                <a16:creationId xmlns:a16="http://schemas.microsoft.com/office/drawing/2014/main" id="{D97782ED-0C8F-1124-848E-70AD5B19C245}"/>
              </a:ext>
            </a:extLst>
          </p:cNvPr>
          <p:cNvGrpSpPr/>
          <p:nvPr/>
        </p:nvGrpSpPr>
        <p:grpSpPr>
          <a:xfrm>
            <a:off x="-24" y="-31590"/>
            <a:ext cx="5943600" cy="285750"/>
            <a:chOff x="0" y="0"/>
            <a:chExt cx="5838190" cy="536575"/>
          </a:xfrm>
        </p:grpSpPr>
        <p:pic>
          <p:nvPicPr>
            <p:cNvPr id="5" name="object 5">
              <a:extLst>
                <a:ext uri="{FF2B5EF4-FFF2-40B4-BE49-F238E27FC236}">
                  <a16:creationId xmlns:a16="http://schemas.microsoft.com/office/drawing/2014/main" id="{A751B8A2-CD91-DE07-E6D3-2BBEBC5FBE08}"/>
                </a:ext>
              </a:extLst>
            </p:cNvPr>
            <p:cNvPicPr/>
            <p:nvPr/>
          </p:nvPicPr>
          <p:blipFill>
            <a:blip r:embed="rId3" cstate="print"/>
            <a:stretch>
              <a:fillRect/>
            </a:stretch>
          </p:blipFill>
          <p:spPr>
            <a:xfrm>
              <a:off x="0" y="0"/>
              <a:ext cx="5837899" cy="536049"/>
            </a:xfrm>
            <a:prstGeom prst="rect">
              <a:avLst/>
            </a:prstGeom>
          </p:spPr>
        </p:pic>
        <p:pic>
          <p:nvPicPr>
            <p:cNvPr id="6" name="object 6">
              <a:extLst>
                <a:ext uri="{FF2B5EF4-FFF2-40B4-BE49-F238E27FC236}">
                  <a16:creationId xmlns:a16="http://schemas.microsoft.com/office/drawing/2014/main" id="{582365FB-C581-193C-E285-29D321038BD0}"/>
                </a:ext>
              </a:extLst>
            </p:cNvPr>
            <p:cNvPicPr/>
            <p:nvPr/>
          </p:nvPicPr>
          <p:blipFill>
            <a:blip r:embed="rId4" cstate="print"/>
            <a:stretch>
              <a:fillRect/>
            </a:stretch>
          </p:blipFill>
          <p:spPr>
            <a:xfrm>
              <a:off x="265124" y="246605"/>
              <a:ext cx="1585464" cy="68999"/>
            </a:xfrm>
            <a:prstGeom prst="rect">
              <a:avLst/>
            </a:prstGeom>
          </p:spPr>
        </p:pic>
      </p:grpSp>
      <p:sp>
        <p:nvSpPr>
          <p:cNvPr id="8" name="object 8">
            <a:extLst>
              <a:ext uri="{FF2B5EF4-FFF2-40B4-BE49-F238E27FC236}">
                <a16:creationId xmlns:a16="http://schemas.microsoft.com/office/drawing/2014/main" id="{E9A4F8CD-D220-8EB8-5BB1-65B6830C57AC}"/>
              </a:ext>
            </a:extLst>
          </p:cNvPr>
          <p:cNvSpPr txBox="1">
            <a:spLocks noGrp="1"/>
          </p:cNvSpPr>
          <p:nvPr>
            <p:ph type="title"/>
          </p:nvPr>
        </p:nvSpPr>
        <p:spPr>
          <a:xfrm>
            <a:off x="31595" y="-77288"/>
            <a:ext cx="9144024" cy="662336"/>
          </a:xfrm>
          <a:prstGeom prst="rect">
            <a:avLst/>
          </a:prstGeom>
        </p:spPr>
        <p:txBody>
          <a:bodyPr vert="horz" wrap="square" lIns="0" tIns="351130" rIns="0" bIns="0" rtlCol="0">
            <a:spAutoFit/>
          </a:bodyPr>
          <a:lstStyle/>
          <a:p>
            <a:pPr marL="241300" algn="ctr">
              <a:lnSpc>
                <a:spcPct val="100000"/>
              </a:lnSpc>
              <a:spcBef>
                <a:spcPts val="100"/>
              </a:spcBef>
            </a:pPr>
            <a:r>
              <a:rPr lang="en-US" sz="2000" dirty="0"/>
              <a:t>Tools and Platform</a:t>
            </a:r>
            <a:endParaRPr sz="2000" spc="-275" dirty="0"/>
          </a:p>
        </p:txBody>
      </p:sp>
      <p:sp>
        <p:nvSpPr>
          <p:cNvPr id="9" name="object 9">
            <a:extLst>
              <a:ext uri="{FF2B5EF4-FFF2-40B4-BE49-F238E27FC236}">
                <a16:creationId xmlns:a16="http://schemas.microsoft.com/office/drawing/2014/main" id="{F126B0AE-FAB4-6784-CDC9-0AF0AB97BC7E}"/>
              </a:ext>
            </a:extLst>
          </p:cNvPr>
          <p:cNvSpPr txBox="1"/>
          <p:nvPr/>
        </p:nvSpPr>
        <p:spPr>
          <a:xfrm>
            <a:off x="50180" y="567930"/>
            <a:ext cx="9322420" cy="3736920"/>
          </a:xfrm>
          <a:prstGeom prst="rect">
            <a:avLst/>
          </a:prstGeom>
        </p:spPr>
        <p:txBody>
          <a:bodyPr vert="horz" wrap="square" lIns="0" tIns="12700" rIns="0" bIns="0" rtlCol="0">
            <a:spAutoFit/>
          </a:bodyPr>
          <a:lstStyle/>
          <a:p>
            <a:pPr marL="12700" marR="313055">
              <a:lnSpc>
                <a:spcPct val="150000"/>
              </a:lnSpc>
              <a:spcBef>
                <a:spcPts val="100"/>
              </a:spcBef>
            </a:pPr>
            <a:r>
              <a:rPr lang="en-US" sz="1400" dirty="0"/>
              <a:t>The system has been built using a robust and scalable architecture that integrates modern front-end and back-end technologies with a powerful machine learning engine. Designed for efficiency, modularity, and ease of development, the architecture ensures smooth interaction between components, seamless deployment, and optimal performance across different layers. Below is a detailed breakdown of the technologies, tools, and configurations used in the development and deployment of the application.</a:t>
            </a:r>
            <a:endParaRPr lang="en-US" sz="1400" b="1" i="1" u="sng" dirty="0">
              <a:latin typeface="Arial" panose="020B0604020202020204" pitchFamily="34" charset="0"/>
              <a:cs typeface="Arial" panose="020B0604020202020204" pitchFamily="34" charset="0"/>
            </a:endParaRPr>
          </a:p>
          <a:p>
            <a:pPr marL="298450" marR="313055" indent="-285750">
              <a:lnSpc>
                <a:spcPct val="150000"/>
              </a:lnSpc>
              <a:spcBef>
                <a:spcPts val="100"/>
              </a:spcBef>
              <a:buFont typeface="Wingdings" panose="05000000000000000000" pitchFamily="2" charset="2"/>
              <a:buChar char="q"/>
            </a:pPr>
            <a:r>
              <a:rPr lang="en-US" sz="1400" b="1" i="1" u="sng" dirty="0">
                <a:latin typeface="Arial" panose="020B0604020202020204" pitchFamily="34" charset="0"/>
                <a:cs typeface="Arial" panose="020B0604020202020204" pitchFamily="34" charset="0"/>
              </a:rPr>
              <a:t>Frontend: </a:t>
            </a:r>
            <a:r>
              <a:rPr lang="en-US" sz="1400" dirty="0">
                <a:latin typeface="Arial" panose="020B0604020202020204" pitchFamily="34" charset="0"/>
                <a:cs typeface="Arial" panose="020B0604020202020204" pitchFamily="34" charset="0"/>
              </a:rPr>
              <a:t>HTML, CSS, JavaScript</a:t>
            </a:r>
          </a:p>
          <a:p>
            <a:pPr marL="298450" marR="313055" indent="-285750">
              <a:lnSpc>
                <a:spcPct val="150000"/>
              </a:lnSpc>
              <a:spcBef>
                <a:spcPts val="100"/>
              </a:spcBef>
              <a:buFont typeface="Wingdings" panose="05000000000000000000" pitchFamily="2" charset="2"/>
              <a:buChar char="q"/>
            </a:pPr>
            <a:r>
              <a:rPr lang="en-US" sz="1400" b="1" i="1" u="sng" dirty="0">
                <a:latin typeface="Arial" panose="020B0604020202020204" pitchFamily="34" charset="0"/>
                <a:cs typeface="Arial" panose="020B0604020202020204" pitchFamily="34" charset="0"/>
              </a:rPr>
              <a:t>Backend: </a:t>
            </a:r>
            <a:r>
              <a:rPr lang="en-US" sz="1400" dirty="0">
                <a:latin typeface="Arial" panose="020B0604020202020204" pitchFamily="34" charset="0"/>
                <a:cs typeface="Arial" panose="020B0604020202020204" pitchFamily="34" charset="0"/>
              </a:rPr>
              <a:t>Spring Boot , Python (ML Models)</a:t>
            </a:r>
          </a:p>
          <a:p>
            <a:pPr marL="298450" marR="313055" indent="-285750">
              <a:lnSpc>
                <a:spcPct val="150000"/>
              </a:lnSpc>
              <a:spcBef>
                <a:spcPts val="100"/>
              </a:spcBef>
              <a:buFont typeface="Wingdings" panose="05000000000000000000" pitchFamily="2" charset="2"/>
              <a:buChar char="q"/>
            </a:pPr>
            <a:r>
              <a:rPr lang="en-US" sz="1400" b="1" i="1" u="sng" dirty="0">
                <a:latin typeface="Arial" panose="020B0604020202020204" pitchFamily="34" charset="0"/>
                <a:cs typeface="Arial" panose="020B0604020202020204" pitchFamily="34" charset="0"/>
              </a:rPr>
              <a:t>Key Python libraries: </a:t>
            </a:r>
            <a:r>
              <a:rPr lang="en-US" sz="1400" dirty="0">
                <a:latin typeface="Arial" panose="020B0604020202020204" pitchFamily="34" charset="0"/>
                <a:cs typeface="Arial" panose="020B0604020202020204" pitchFamily="34" charset="0"/>
              </a:rPr>
              <a:t>Flask, requests, </a:t>
            </a:r>
            <a:r>
              <a:rPr lang="en-US" sz="1400" dirty="0" err="1">
                <a:latin typeface="Arial" panose="020B0604020202020204" pitchFamily="34" charset="0"/>
                <a:cs typeface="Arial" panose="020B0604020202020204" pitchFamily="34" charset="0"/>
              </a:rPr>
              <a:t>nltk</a:t>
            </a:r>
            <a:r>
              <a:rPr lang="en-US" sz="1400" dirty="0">
                <a:latin typeface="Arial" panose="020B0604020202020204" pitchFamily="34" charset="0"/>
                <a:cs typeface="Arial" panose="020B0604020202020204" pitchFamily="34" charset="0"/>
              </a:rPr>
              <a:t>, sentence-transformers, torch, </a:t>
            </a:r>
            <a:r>
              <a:rPr lang="en-US" sz="1400" dirty="0" err="1">
                <a:latin typeface="Arial" panose="020B0604020202020204" pitchFamily="34" charset="0"/>
                <a:cs typeface="Arial" panose="020B0604020202020204" pitchFamily="34" charset="0"/>
              </a:rPr>
              <a:t>SciPy</a:t>
            </a:r>
            <a:r>
              <a:rPr lang="en-US" sz="1400" dirty="0">
                <a:latin typeface="Arial" panose="020B0604020202020204" pitchFamily="34" charset="0"/>
                <a:cs typeface="Arial" panose="020B0604020202020204" pitchFamily="34" charset="0"/>
              </a:rPr>
              <a:t>, transformers, </a:t>
            </a:r>
            <a:r>
              <a:rPr lang="en-US" sz="1400" dirty="0" err="1">
                <a:latin typeface="Arial" panose="020B0604020202020204" pitchFamily="34" charset="0"/>
                <a:cs typeface="Arial" panose="020B0604020202020204" pitchFamily="34" charset="0"/>
              </a:rPr>
              <a:t>NumPy</a:t>
            </a:r>
            <a:endParaRPr lang="en-US" sz="1400" dirty="0">
              <a:latin typeface="Arial" panose="020B0604020202020204" pitchFamily="34" charset="0"/>
              <a:cs typeface="Arial" panose="020B0604020202020204" pitchFamily="34" charset="0"/>
            </a:endParaRPr>
          </a:p>
          <a:p>
            <a:pPr marL="298450" marR="313055" indent="-285750">
              <a:lnSpc>
                <a:spcPct val="150000"/>
              </a:lnSpc>
              <a:spcBef>
                <a:spcPts val="100"/>
              </a:spcBef>
              <a:buFont typeface="Wingdings" panose="05000000000000000000" pitchFamily="2" charset="2"/>
              <a:buChar char="q"/>
            </a:pPr>
            <a:r>
              <a:rPr lang="en-US" sz="1400" b="1" i="1" u="sng" dirty="0">
                <a:latin typeface="Arial" panose="020B0604020202020204" pitchFamily="34" charset="0"/>
                <a:cs typeface="Arial" panose="020B0604020202020204" pitchFamily="34" charset="0"/>
              </a:rPr>
              <a:t>Database: </a:t>
            </a:r>
            <a:r>
              <a:rPr lang="en-US" sz="1400" dirty="0">
                <a:latin typeface="Arial" panose="020B0604020202020204" pitchFamily="34" charset="0"/>
                <a:cs typeface="Arial" panose="020B0604020202020204" pitchFamily="34" charset="0"/>
              </a:rPr>
              <a:t>MySQL</a:t>
            </a:r>
          </a:p>
          <a:p>
            <a:pPr marL="12700" marR="313055">
              <a:lnSpc>
                <a:spcPct val="150000"/>
              </a:lnSpc>
              <a:spcBef>
                <a:spcPts val="100"/>
              </a:spcBef>
            </a:pPr>
            <a:r>
              <a:rPr lang="en-US" sz="1600" b="1" i="1" u="sng" dirty="0">
                <a:latin typeface="Arial" panose="020B0604020202020204" pitchFamily="34" charset="0"/>
                <a:cs typeface="Arial" panose="020B0604020202020204" pitchFamily="34" charset="0"/>
              </a:rPr>
              <a:t>Folder Structure of our project:</a:t>
            </a:r>
          </a:p>
          <a:p>
            <a:pPr marL="12700" marR="313055">
              <a:lnSpc>
                <a:spcPct val="150000"/>
              </a:lnSpc>
              <a:spcBef>
                <a:spcPts val="100"/>
              </a:spcBef>
            </a:pPr>
            <a:endParaRPr sz="1600" dirty="0">
              <a:latin typeface="Arial" panose="020B0604020202020204" pitchFamily="34" charset="0"/>
              <a:cs typeface="Arial" panose="020B0604020202020204" pitchFamily="34" charset="0"/>
            </a:endParaRPr>
          </a:p>
        </p:txBody>
      </p:sp>
      <p:cxnSp>
        <p:nvCxnSpPr>
          <p:cNvPr id="7" name="Straight Connector 6"/>
          <p:cNvCxnSpPr/>
          <p:nvPr/>
        </p:nvCxnSpPr>
        <p:spPr>
          <a:xfrm>
            <a:off x="457200" y="4095750"/>
            <a:ext cx="0" cy="91440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4" y="3826503"/>
            <a:ext cx="1295400" cy="553998"/>
          </a:xfrm>
          <a:prstGeom prst="rect">
            <a:avLst/>
          </a:prstGeom>
          <a:noFill/>
        </p:spPr>
        <p:txBody>
          <a:bodyPr wrap="square" rtlCol="0">
            <a:spAutoFit/>
          </a:bodyPr>
          <a:lstStyle/>
          <a:p>
            <a:r>
              <a:rPr lang="en-US" sz="1100" dirty="0" err="1">
                <a:latin typeface="Arial" panose="020B0604020202020204" pitchFamily="34" charset="0"/>
                <a:cs typeface="Arial" panose="020B0604020202020204" pitchFamily="34" charset="0"/>
              </a:rPr>
              <a:t>College_project</a:t>
            </a:r>
            <a:endParaRPr lang="en-US" sz="1100" dirty="0">
              <a:latin typeface="Arial" panose="020B0604020202020204" pitchFamily="34" charset="0"/>
              <a:cs typeface="Arial" panose="020B0604020202020204" pitchFamily="34" charset="0"/>
            </a:endParaRPr>
          </a:p>
          <a:p>
            <a:endParaRPr lang="en-US" dirty="0"/>
          </a:p>
        </p:txBody>
      </p:sp>
      <p:cxnSp>
        <p:nvCxnSpPr>
          <p:cNvPr id="12" name="Straight Connector 11"/>
          <p:cNvCxnSpPr/>
          <p:nvPr/>
        </p:nvCxnSpPr>
        <p:spPr>
          <a:xfrm>
            <a:off x="457200" y="4171950"/>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57200" y="4304707"/>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57200" y="4437464"/>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57200" y="4570221"/>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57200" y="4702978"/>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57200" y="4835735"/>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57200" y="4968492"/>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85800" y="4087133"/>
            <a:ext cx="1905000" cy="184666"/>
          </a:xfrm>
          <a:prstGeom prst="rect">
            <a:avLst/>
          </a:prstGeom>
          <a:noFill/>
        </p:spPr>
        <p:txBody>
          <a:bodyPr wrap="square" rtlCol="0">
            <a:spAutoFit/>
          </a:bodyPr>
          <a:lstStyle/>
          <a:p>
            <a:r>
              <a:rPr lang="en-US" sz="600" dirty="0"/>
              <a:t>Documents</a:t>
            </a:r>
            <a:endParaRPr lang="en-US" sz="1100" dirty="0"/>
          </a:p>
        </p:txBody>
      </p:sp>
      <p:sp>
        <p:nvSpPr>
          <p:cNvPr id="20" name="TextBox 19"/>
          <p:cNvSpPr txBox="1"/>
          <p:nvPr/>
        </p:nvSpPr>
        <p:spPr>
          <a:xfrm>
            <a:off x="685800" y="4212379"/>
            <a:ext cx="1905000" cy="184666"/>
          </a:xfrm>
          <a:prstGeom prst="rect">
            <a:avLst/>
          </a:prstGeom>
          <a:noFill/>
        </p:spPr>
        <p:txBody>
          <a:bodyPr wrap="square" rtlCol="0">
            <a:spAutoFit/>
          </a:bodyPr>
          <a:lstStyle/>
          <a:p>
            <a:r>
              <a:rPr lang="en-US" sz="600" dirty="0" err="1"/>
              <a:t>Front_end_files</a:t>
            </a:r>
            <a:endParaRPr lang="en-US" sz="1100" dirty="0"/>
          </a:p>
        </p:txBody>
      </p:sp>
      <p:sp>
        <p:nvSpPr>
          <p:cNvPr id="21" name="TextBox 20"/>
          <p:cNvSpPr txBox="1"/>
          <p:nvPr/>
        </p:nvSpPr>
        <p:spPr>
          <a:xfrm>
            <a:off x="685800" y="4345135"/>
            <a:ext cx="1905000" cy="184666"/>
          </a:xfrm>
          <a:prstGeom prst="rect">
            <a:avLst/>
          </a:prstGeom>
          <a:noFill/>
        </p:spPr>
        <p:txBody>
          <a:bodyPr wrap="square" rtlCol="0">
            <a:spAutoFit/>
          </a:bodyPr>
          <a:lstStyle/>
          <a:p>
            <a:r>
              <a:rPr lang="en-US" sz="600" dirty="0" err="1"/>
              <a:t>MLTest</a:t>
            </a:r>
            <a:endParaRPr lang="en-US" sz="1100" dirty="0"/>
          </a:p>
        </p:txBody>
      </p:sp>
      <p:sp>
        <p:nvSpPr>
          <p:cNvPr id="22" name="TextBox 21"/>
          <p:cNvSpPr txBox="1"/>
          <p:nvPr/>
        </p:nvSpPr>
        <p:spPr>
          <a:xfrm>
            <a:off x="685800" y="4477891"/>
            <a:ext cx="1905000" cy="184666"/>
          </a:xfrm>
          <a:prstGeom prst="rect">
            <a:avLst/>
          </a:prstGeom>
          <a:noFill/>
        </p:spPr>
        <p:txBody>
          <a:bodyPr wrap="square" rtlCol="0">
            <a:spAutoFit/>
          </a:bodyPr>
          <a:lstStyle/>
          <a:p>
            <a:r>
              <a:rPr lang="en-US" sz="600" dirty="0" err="1"/>
              <a:t>Rental_project_work</a:t>
            </a:r>
            <a:endParaRPr lang="en-US" sz="1100" dirty="0"/>
          </a:p>
        </p:txBody>
      </p:sp>
      <p:sp>
        <p:nvSpPr>
          <p:cNvPr id="23" name="TextBox 22"/>
          <p:cNvSpPr txBox="1"/>
          <p:nvPr/>
        </p:nvSpPr>
        <p:spPr>
          <a:xfrm>
            <a:off x="685800" y="4597246"/>
            <a:ext cx="1905000" cy="184666"/>
          </a:xfrm>
          <a:prstGeom prst="rect">
            <a:avLst/>
          </a:prstGeom>
          <a:noFill/>
        </p:spPr>
        <p:txBody>
          <a:bodyPr wrap="square" rtlCol="0">
            <a:spAutoFit/>
          </a:bodyPr>
          <a:lstStyle/>
          <a:p>
            <a:r>
              <a:rPr lang="en-US" sz="600" dirty="0" err="1"/>
              <a:t>venv</a:t>
            </a:r>
            <a:endParaRPr lang="en-US" sz="600" dirty="0"/>
          </a:p>
        </p:txBody>
      </p:sp>
      <p:sp>
        <p:nvSpPr>
          <p:cNvPr id="24" name="TextBox 23"/>
          <p:cNvSpPr txBox="1"/>
          <p:nvPr/>
        </p:nvSpPr>
        <p:spPr>
          <a:xfrm>
            <a:off x="685800" y="4743403"/>
            <a:ext cx="1905000" cy="169277"/>
          </a:xfrm>
          <a:prstGeom prst="rect">
            <a:avLst/>
          </a:prstGeom>
          <a:noFill/>
        </p:spPr>
        <p:txBody>
          <a:bodyPr wrap="square" rtlCol="0">
            <a:spAutoFit/>
          </a:bodyPr>
          <a:lstStyle/>
          <a:p>
            <a:r>
              <a:rPr lang="en-US" sz="500" dirty="0"/>
              <a:t>LICENSE</a:t>
            </a:r>
            <a:endParaRPr lang="en-US" sz="1050" dirty="0"/>
          </a:p>
        </p:txBody>
      </p:sp>
      <p:sp>
        <p:nvSpPr>
          <p:cNvPr id="25" name="TextBox 24"/>
          <p:cNvSpPr txBox="1"/>
          <p:nvPr/>
        </p:nvSpPr>
        <p:spPr>
          <a:xfrm>
            <a:off x="685800" y="4876159"/>
            <a:ext cx="1905000" cy="169277"/>
          </a:xfrm>
          <a:prstGeom prst="rect">
            <a:avLst/>
          </a:prstGeom>
          <a:noFill/>
        </p:spPr>
        <p:txBody>
          <a:bodyPr wrap="square" rtlCol="0">
            <a:spAutoFit/>
          </a:bodyPr>
          <a:lstStyle/>
          <a:p>
            <a:r>
              <a:rPr lang="en-US" sz="500" dirty="0"/>
              <a:t>README</a:t>
            </a:r>
            <a:endParaRPr lang="en-US" sz="1050" dirty="0"/>
          </a:p>
        </p:txBody>
      </p:sp>
      <p:grpSp>
        <p:nvGrpSpPr>
          <p:cNvPr id="30" name="Group 29"/>
          <p:cNvGrpSpPr/>
          <p:nvPr/>
        </p:nvGrpSpPr>
        <p:grpSpPr>
          <a:xfrm>
            <a:off x="990588" y="4212379"/>
            <a:ext cx="533412" cy="35771"/>
            <a:chOff x="990588" y="4212379"/>
            <a:chExt cx="533412" cy="35771"/>
          </a:xfrm>
        </p:grpSpPr>
        <p:cxnSp>
          <p:nvCxnSpPr>
            <p:cNvPr id="27" name="Straight Connector 26"/>
            <p:cNvCxnSpPr/>
            <p:nvPr/>
          </p:nvCxnSpPr>
          <p:spPr>
            <a:xfrm>
              <a:off x="990600" y="4212379"/>
              <a:ext cx="0" cy="357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990588" y="4246098"/>
              <a:ext cx="533412"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990588" y="4347173"/>
            <a:ext cx="533412" cy="35771"/>
            <a:chOff x="990588" y="4212379"/>
            <a:chExt cx="533412" cy="35771"/>
          </a:xfrm>
        </p:grpSpPr>
        <p:cxnSp>
          <p:nvCxnSpPr>
            <p:cNvPr id="32" name="Straight Connector 31"/>
            <p:cNvCxnSpPr/>
            <p:nvPr/>
          </p:nvCxnSpPr>
          <p:spPr>
            <a:xfrm>
              <a:off x="990600" y="4212379"/>
              <a:ext cx="0" cy="35771"/>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990588" y="4246098"/>
              <a:ext cx="533412"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990588" y="4467228"/>
            <a:ext cx="533412" cy="35771"/>
            <a:chOff x="990588" y="4212379"/>
            <a:chExt cx="533412" cy="35771"/>
          </a:xfrm>
        </p:grpSpPr>
        <p:cxnSp>
          <p:nvCxnSpPr>
            <p:cNvPr id="35" name="Straight Connector 34"/>
            <p:cNvCxnSpPr/>
            <p:nvPr/>
          </p:nvCxnSpPr>
          <p:spPr>
            <a:xfrm>
              <a:off x="990600" y="4212379"/>
              <a:ext cx="0" cy="35771"/>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990588" y="4246098"/>
              <a:ext cx="533412"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990588" y="4607265"/>
            <a:ext cx="533412" cy="35771"/>
            <a:chOff x="990588" y="4212379"/>
            <a:chExt cx="533412" cy="35771"/>
          </a:xfrm>
        </p:grpSpPr>
        <p:cxnSp>
          <p:nvCxnSpPr>
            <p:cNvPr id="38" name="Straight Connector 37"/>
            <p:cNvCxnSpPr/>
            <p:nvPr/>
          </p:nvCxnSpPr>
          <p:spPr>
            <a:xfrm>
              <a:off x="990600" y="4212379"/>
              <a:ext cx="0" cy="35771"/>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990588" y="4246098"/>
              <a:ext cx="533412"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990588" y="4725517"/>
            <a:ext cx="533412" cy="35771"/>
            <a:chOff x="990588" y="4212379"/>
            <a:chExt cx="533412" cy="35771"/>
          </a:xfrm>
        </p:grpSpPr>
        <p:cxnSp>
          <p:nvCxnSpPr>
            <p:cNvPr id="41" name="Straight Connector 40"/>
            <p:cNvCxnSpPr/>
            <p:nvPr/>
          </p:nvCxnSpPr>
          <p:spPr>
            <a:xfrm>
              <a:off x="990600" y="4212379"/>
              <a:ext cx="0" cy="35771"/>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990588" y="4246098"/>
              <a:ext cx="533412"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3" name="TextBox 42"/>
          <p:cNvSpPr txBox="1"/>
          <p:nvPr/>
        </p:nvSpPr>
        <p:spPr>
          <a:xfrm>
            <a:off x="1447800" y="4145201"/>
            <a:ext cx="1447800" cy="184666"/>
          </a:xfrm>
          <a:prstGeom prst="rect">
            <a:avLst/>
          </a:prstGeom>
          <a:noFill/>
        </p:spPr>
        <p:txBody>
          <a:bodyPr wrap="square" rtlCol="0">
            <a:spAutoFit/>
          </a:bodyPr>
          <a:lstStyle/>
          <a:p>
            <a:r>
              <a:rPr lang="en-US" sz="600" dirty="0"/>
              <a:t>{SRS , ER , Synopsys , Report </a:t>
            </a:r>
            <a:r>
              <a:rPr lang="en-US" sz="600" dirty="0" err="1"/>
              <a:t>etc</a:t>
            </a:r>
            <a:r>
              <a:rPr lang="en-US" sz="600" dirty="0"/>
              <a:t>}</a:t>
            </a:r>
            <a:endParaRPr lang="en-US" sz="1400" dirty="0"/>
          </a:p>
        </p:txBody>
      </p:sp>
      <p:sp>
        <p:nvSpPr>
          <p:cNvPr id="44" name="TextBox 43"/>
          <p:cNvSpPr txBox="1"/>
          <p:nvPr/>
        </p:nvSpPr>
        <p:spPr>
          <a:xfrm>
            <a:off x="1447800" y="4281191"/>
            <a:ext cx="2438400" cy="184666"/>
          </a:xfrm>
          <a:prstGeom prst="rect">
            <a:avLst/>
          </a:prstGeom>
          <a:noFill/>
        </p:spPr>
        <p:txBody>
          <a:bodyPr wrap="square" rtlCol="0">
            <a:spAutoFit/>
          </a:bodyPr>
          <a:lstStyle/>
          <a:p>
            <a:r>
              <a:rPr lang="en-US" sz="600" dirty="0"/>
              <a:t>{HTML , CSS and JS Codes with </a:t>
            </a:r>
            <a:r>
              <a:rPr lang="en-US" sz="600" dirty="0" err="1"/>
              <a:t>everypage</a:t>
            </a:r>
            <a:r>
              <a:rPr lang="en-US" sz="600" dirty="0"/>
              <a:t> in Modular Format}</a:t>
            </a:r>
            <a:endParaRPr lang="en-US" sz="1400" dirty="0"/>
          </a:p>
        </p:txBody>
      </p:sp>
      <p:sp>
        <p:nvSpPr>
          <p:cNvPr id="45" name="TextBox 44"/>
          <p:cNvSpPr txBox="1"/>
          <p:nvPr/>
        </p:nvSpPr>
        <p:spPr>
          <a:xfrm>
            <a:off x="1447800" y="4400506"/>
            <a:ext cx="2286000" cy="184666"/>
          </a:xfrm>
          <a:prstGeom prst="rect">
            <a:avLst/>
          </a:prstGeom>
          <a:noFill/>
        </p:spPr>
        <p:txBody>
          <a:bodyPr wrap="square" rtlCol="0">
            <a:spAutoFit/>
          </a:bodyPr>
          <a:lstStyle/>
          <a:p>
            <a:r>
              <a:rPr lang="en-US" sz="600" dirty="0"/>
              <a:t>{All the sample datasets and ML Model Codes}</a:t>
            </a:r>
            <a:endParaRPr lang="en-US" sz="1400" dirty="0"/>
          </a:p>
        </p:txBody>
      </p:sp>
      <p:sp>
        <p:nvSpPr>
          <p:cNvPr id="46" name="TextBox 45"/>
          <p:cNvSpPr txBox="1"/>
          <p:nvPr/>
        </p:nvSpPr>
        <p:spPr>
          <a:xfrm>
            <a:off x="1447800" y="4538525"/>
            <a:ext cx="2286000" cy="184666"/>
          </a:xfrm>
          <a:prstGeom prst="rect">
            <a:avLst/>
          </a:prstGeom>
          <a:noFill/>
        </p:spPr>
        <p:txBody>
          <a:bodyPr wrap="square" rtlCol="0">
            <a:spAutoFit/>
          </a:bodyPr>
          <a:lstStyle/>
          <a:p>
            <a:r>
              <a:rPr lang="en-US" sz="600" dirty="0"/>
              <a:t>{Spring Boot backend Server Code}</a:t>
            </a:r>
            <a:endParaRPr lang="en-US" sz="1400" dirty="0"/>
          </a:p>
        </p:txBody>
      </p:sp>
      <p:sp>
        <p:nvSpPr>
          <p:cNvPr id="47" name="TextBox 46"/>
          <p:cNvSpPr txBox="1"/>
          <p:nvPr/>
        </p:nvSpPr>
        <p:spPr>
          <a:xfrm>
            <a:off x="1447800" y="4660219"/>
            <a:ext cx="2286000" cy="184666"/>
          </a:xfrm>
          <a:prstGeom prst="rect">
            <a:avLst/>
          </a:prstGeom>
          <a:noFill/>
        </p:spPr>
        <p:txBody>
          <a:bodyPr wrap="square" rtlCol="0">
            <a:spAutoFit/>
          </a:bodyPr>
          <a:lstStyle/>
          <a:p>
            <a:r>
              <a:rPr lang="en-US" sz="600" dirty="0"/>
              <a:t>{Other required python frameworks and libraries}</a:t>
            </a:r>
            <a:endParaRPr lang="en-US" sz="1400" dirty="0"/>
          </a:p>
        </p:txBody>
      </p:sp>
    </p:spTree>
    <p:extLst>
      <p:ext uri="{BB962C8B-B14F-4D97-AF65-F5344CB8AC3E}">
        <p14:creationId xmlns:p14="http://schemas.microsoft.com/office/powerpoint/2010/main" val="788177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93088F-18F6-8253-364E-A17C3978E9D1}"/>
            </a:ext>
          </a:extLst>
        </p:cNvPr>
        <p:cNvGrpSpPr/>
        <p:nvPr/>
      </p:nvGrpSpPr>
      <p:grpSpPr>
        <a:xfrm>
          <a:off x="0" y="0"/>
          <a:ext cx="0" cy="0"/>
          <a:chOff x="0" y="0"/>
          <a:chExt cx="0" cy="0"/>
        </a:xfrm>
      </p:grpSpPr>
      <p:grpSp>
        <p:nvGrpSpPr>
          <p:cNvPr id="4" name="object 4">
            <a:extLst>
              <a:ext uri="{FF2B5EF4-FFF2-40B4-BE49-F238E27FC236}">
                <a16:creationId xmlns:a16="http://schemas.microsoft.com/office/drawing/2014/main" id="{5B85F3CC-FC1E-D87E-2192-FB1D36C7DBD8}"/>
              </a:ext>
            </a:extLst>
          </p:cNvPr>
          <p:cNvGrpSpPr/>
          <p:nvPr/>
        </p:nvGrpSpPr>
        <p:grpSpPr>
          <a:xfrm>
            <a:off x="-24" y="-31590"/>
            <a:ext cx="5943600" cy="285750"/>
            <a:chOff x="0" y="0"/>
            <a:chExt cx="5838190" cy="536575"/>
          </a:xfrm>
        </p:grpSpPr>
        <p:pic>
          <p:nvPicPr>
            <p:cNvPr id="5" name="object 5">
              <a:extLst>
                <a:ext uri="{FF2B5EF4-FFF2-40B4-BE49-F238E27FC236}">
                  <a16:creationId xmlns:a16="http://schemas.microsoft.com/office/drawing/2014/main" id="{DBBEECDB-8AAE-726E-C93D-78006AABB608}"/>
                </a:ext>
              </a:extLst>
            </p:cNvPr>
            <p:cNvPicPr/>
            <p:nvPr/>
          </p:nvPicPr>
          <p:blipFill>
            <a:blip r:embed="rId2" cstate="print"/>
            <a:stretch>
              <a:fillRect/>
            </a:stretch>
          </p:blipFill>
          <p:spPr>
            <a:xfrm>
              <a:off x="0" y="0"/>
              <a:ext cx="5837899" cy="536049"/>
            </a:xfrm>
            <a:prstGeom prst="rect">
              <a:avLst/>
            </a:prstGeom>
          </p:spPr>
        </p:pic>
        <p:pic>
          <p:nvPicPr>
            <p:cNvPr id="6" name="object 6">
              <a:extLst>
                <a:ext uri="{FF2B5EF4-FFF2-40B4-BE49-F238E27FC236}">
                  <a16:creationId xmlns:a16="http://schemas.microsoft.com/office/drawing/2014/main" id="{062DEDD6-E294-2033-0CA5-9646BF99240E}"/>
                </a:ext>
              </a:extLst>
            </p:cNvPr>
            <p:cNvPicPr/>
            <p:nvPr/>
          </p:nvPicPr>
          <p:blipFill>
            <a:blip r:embed="rId3" cstate="print"/>
            <a:stretch>
              <a:fillRect/>
            </a:stretch>
          </p:blipFill>
          <p:spPr>
            <a:xfrm>
              <a:off x="265124" y="246605"/>
              <a:ext cx="1585464" cy="68999"/>
            </a:xfrm>
            <a:prstGeom prst="rect">
              <a:avLst/>
            </a:prstGeom>
          </p:spPr>
        </p:pic>
      </p:grpSp>
      <p:sp>
        <p:nvSpPr>
          <p:cNvPr id="8" name="object 8">
            <a:extLst>
              <a:ext uri="{FF2B5EF4-FFF2-40B4-BE49-F238E27FC236}">
                <a16:creationId xmlns:a16="http://schemas.microsoft.com/office/drawing/2014/main" id="{F99E0461-8045-B76D-C4AD-BAEE7003E2EB}"/>
              </a:ext>
            </a:extLst>
          </p:cNvPr>
          <p:cNvSpPr txBox="1">
            <a:spLocks noGrp="1"/>
          </p:cNvSpPr>
          <p:nvPr>
            <p:ph type="title"/>
          </p:nvPr>
        </p:nvSpPr>
        <p:spPr>
          <a:xfrm flipH="1">
            <a:off x="9175618" y="361950"/>
            <a:ext cx="196981" cy="223098"/>
          </a:xfrm>
          <a:prstGeom prst="rect">
            <a:avLst/>
          </a:prstGeom>
        </p:spPr>
        <p:txBody>
          <a:bodyPr vert="horz" wrap="square" lIns="0" tIns="351130" rIns="0" bIns="0" rtlCol="0">
            <a:spAutoFit/>
          </a:bodyPr>
          <a:lstStyle/>
          <a:p>
            <a:pPr marL="241300" algn="ctr">
              <a:lnSpc>
                <a:spcPct val="100000"/>
              </a:lnSpc>
              <a:spcBef>
                <a:spcPts val="100"/>
              </a:spcBef>
            </a:pPr>
            <a:endParaRPr sz="2000" spc="-275" dirty="0"/>
          </a:p>
        </p:txBody>
      </p:sp>
      <p:sp>
        <p:nvSpPr>
          <p:cNvPr id="9" name="object 9">
            <a:extLst>
              <a:ext uri="{FF2B5EF4-FFF2-40B4-BE49-F238E27FC236}">
                <a16:creationId xmlns:a16="http://schemas.microsoft.com/office/drawing/2014/main" id="{5CC23BE5-61AD-9E3A-25F6-E0CC671FFBA9}"/>
              </a:ext>
            </a:extLst>
          </p:cNvPr>
          <p:cNvSpPr txBox="1"/>
          <p:nvPr/>
        </p:nvSpPr>
        <p:spPr>
          <a:xfrm>
            <a:off x="70623" y="289649"/>
            <a:ext cx="9322420" cy="2734595"/>
          </a:xfrm>
          <a:prstGeom prst="rect">
            <a:avLst/>
          </a:prstGeom>
        </p:spPr>
        <p:txBody>
          <a:bodyPr vert="horz" wrap="square" lIns="0" tIns="12700" rIns="0" bIns="0" rtlCol="0">
            <a:spAutoFit/>
          </a:bodyPr>
          <a:lstStyle/>
          <a:p>
            <a:pPr marL="12700" marR="313055">
              <a:lnSpc>
                <a:spcPct val="150000"/>
              </a:lnSpc>
              <a:spcBef>
                <a:spcPts val="100"/>
              </a:spcBef>
            </a:pPr>
            <a:r>
              <a:rPr lang="en-US" sz="1600" b="1" i="1" u="sng" dirty="0">
                <a:latin typeface="Arial" panose="020B0604020202020204" pitchFamily="34" charset="0"/>
                <a:cs typeface="Arial" panose="020B0604020202020204" pitchFamily="34" charset="0"/>
              </a:rPr>
              <a:t>Development Tools:</a:t>
            </a:r>
          </a:p>
          <a:p>
            <a:pPr marL="298450" marR="313055" indent="-285750">
              <a:lnSpc>
                <a:spcPct val="150000"/>
              </a:lnSpc>
              <a:spcBef>
                <a:spcPts val="100"/>
              </a:spcBef>
              <a:buFont typeface="Wingdings" panose="05000000000000000000" pitchFamily="2" charset="2"/>
              <a:buChar char="q"/>
            </a:pPr>
            <a:r>
              <a:rPr lang="en-US" sz="1400" dirty="0">
                <a:latin typeface="Arial" panose="020B0604020202020204" pitchFamily="34" charset="0"/>
                <a:cs typeface="Arial" panose="020B0604020202020204" pitchFamily="34" charset="0"/>
              </a:rPr>
              <a:t>Visual Studio Code (VSCode) , IntelliJ IDEA</a:t>
            </a:r>
          </a:p>
          <a:p>
            <a:pPr marL="298450" marR="313055" indent="-285750">
              <a:lnSpc>
                <a:spcPct val="150000"/>
              </a:lnSpc>
              <a:spcBef>
                <a:spcPts val="100"/>
              </a:spcBef>
              <a:buFont typeface="Wingdings" panose="05000000000000000000" pitchFamily="2" charset="2"/>
              <a:buChar char="q"/>
            </a:pPr>
            <a:r>
              <a:rPr lang="en-US" sz="1400" dirty="0">
                <a:latin typeface="Arial" panose="020B0604020202020204" pitchFamily="34" charset="0"/>
                <a:cs typeface="Arial" panose="020B0604020202020204" pitchFamily="34" charset="0"/>
              </a:rPr>
              <a:t>MySQL Workbench</a:t>
            </a:r>
          </a:p>
          <a:p>
            <a:pPr marL="298450" marR="313055" indent="-285750">
              <a:lnSpc>
                <a:spcPct val="150000"/>
              </a:lnSpc>
              <a:spcBef>
                <a:spcPts val="100"/>
              </a:spcBef>
              <a:buFont typeface="Wingdings" panose="05000000000000000000" pitchFamily="2" charset="2"/>
              <a:buChar char="q"/>
            </a:pPr>
            <a:r>
              <a:rPr lang="en-US" sz="1400" dirty="0">
                <a:latin typeface="Arial" panose="020B0604020202020204" pitchFamily="34" charset="0"/>
                <a:cs typeface="Arial" panose="020B0604020202020204" pitchFamily="34" charset="0"/>
              </a:rPr>
              <a:t>Windows Subsystem for Linux (WSL) </a:t>
            </a:r>
          </a:p>
          <a:p>
            <a:pPr marL="298450" marR="313055" indent="-285750">
              <a:lnSpc>
                <a:spcPct val="150000"/>
              </a:lnSpc>
              <a:spcBef>
                <a:spcPts val="100"/>
              </a:spcBef>
              <a:buFont typeface="Wingdings" panose="05000000000000000000" pitchFamily="2" charset="2"/>
              <a:buChar char="q"/>
            </a:pPr>
            <a:r>
              <a:rPr lang="en-US" sz="1400" dirty="0">
                <a:latin typeface="Arial" panose="020B0604020202020204" pitchFamily="34" charset="0"/>
                <a:cs typeface="Arial" panose="020B0604020202020204" pitchFamily="34" charset="0"/>
              </a:rPr>
              <a:t>Postman</a:t>
            </a:r>
          </a:p>
          <a:p>
            <a:pPr marL="298450" marR="313055" indent="-285750">
              <a:lnSpc>
                <a:spcPct val="150000"/>
              </a:lnSpc>
              <a:spcBef>
                <a:spcPts val="100"/>
              </a:spcBef>
              <a:buFont typeface="Wingdings" panose="05000000000000000000" pitchFamily="2" charset="2"/>
              <a:buChar char="q"/>
            </a:pPr>
            <a:r>
              <a:rPr lang="en-US" sz="1400" dirty="0">
                <a:latin typeface="Arial" panose="020B0604020202020204" pitchFamily="34" charset="0"/>
                <a:cs typeface="Arial" panose="020B0604020202020204" pitchFamily="34" charset="0"/>
              </a:rPr>
              <a:t>GitHub Desktop , Google Chrome , </a:t>
            </a:r>
          </a:p>
          <a:p>
            <a:pPr marL="298450" marR="313055" indent="-285750">
              <a:lnSpc>
                <a:spcPct val="150000"/>
              </a:lnSpc>
              <a:spcBef>
                <a:spcPts val="100"/>
              </a:spcBef>
              <a:buFont typeface="Wingdings" panose="05000000000000000000" pitchFamily="2" charset="2"/>
              <a:buChar char="q"/>
            </a:pPr>
            <a:r>
              <a:rPr lang="en-US" sz="1400" dirty="0">
                <a:latin typeface="Arial" panose="020B0604020202020204" pitchFamily="34" charset="0"/>
                <a:cs typeface="Arial" panose="020B0604020202020204" pitchFamily="34" charset="0"/>
              </a:rPr>
              <a:t>Stripe (payment simulation)</a:t>
            </a:r>
            <a:endParaRPr lang="en-US" sz="1400" b="1" i="1" u="sng" dirty="0">
              <a:latin typeface="Arial" panose="020B0604020202020204" pitchFamily="34" charset="0"/>
              <a:cs typeface="Arial" panose="020B0604020202020204" pitchFamily="34" charset="0"/>
            </a:endParaRPr>
          </a:p>
          <a:p>
            <a:pPr marL="12700" marR="313055">
              <a:lnSpc>
                <a:spcPct val="150000"/>
              </a:lnSpc>
              <a:spcBef>
                <a:spcPts val="100"/>
              </a:spcBef>
            </a:pPr>
            <a:r>
              <a:rPr lang="en-US" sz="1600" b="1" i="1" u="sng" dirty="0">
                <a:latin typeface="Arial" panose="020B0604020202020204" pitchFamily="34" charset="0"/>
                <a:cs typeface="Arial" panose="020B0604020202020204" pitchFamily="34" charset="0"/>
              </a:rPr>
              <a:t>Server Deployment and Configuration:</a:t>
            </a:r>
          </a:p>
        </p:txBody>
      </p:sp>
      <p:graphicFrame>
        <p:nvGraphicFramePr>
          <p:cNvPr id="10" name="Table 9">
            <a:extLst>
              <a:ext uri="{FF2B5EF4-FFF2-40B4-BE49-F238E27FC236}">
                <a16:creationId xmlns:a16="http://schemas.microsoft.com/office/drawing/2014/main" id="{04554D6E-CA73-5DF0-8660-A3D02FAB4CF1}"/>
              </a:ext>
            </a:extLst>
          </p:cNvPr>
          <p:cNvGraphicFramePr>
            <a:graphicFrameLocks noGrp="1"/>
          </p:cNvGraphicFramePr>
          <p:nvPr>
            <p:extLst>
              <p:ext uri="{D42A27DB-BD31-4B8C-83A1-F6EECF244321}">
                <p14:modId xmlns:p14="http://schemas.microsoft.com/office/powerpoint/2010/main" val="1766298286"/>
              </p:ext>
            </p:extLst>
          </p:nvPr>
        </p:nvGraphicFramePr>
        <p:xfrm>
          <a:off x="457200" y="3218014"/>
          <a:ext cx="7391400" cy="1792136"/>
        </p:xfrm>
        <a:graphic>
          <a:graphicData uri="http://schemas.openxmlformats.org/drawingml/2006/table">
            <a:tbl>
              <a:tblPr firstRow="1" firstCol="1" bandRow="1">
                <a:tableStyleId>{5C22544A-7EE6-4342-B048-85BDC9FD1C3A}</a:tableStyleId>
              </a:tblPr>
              <a:tblGrid>
                <a:gridCol w="1847850">
                  <a:extLst>
                    <a:ext uri="{9D8B030D-6E8A-4147-A177-3AD203B41FA5}">
                      <a16:colId xmlns:a16="http://schemas.microsoft.com/office/drawing/2014/main" val="85649036"/>
                    </a:ext>
                  </a:extLst>
                </a:gridCol>
                <a:gridCol w="1847850">
                  <a:extLst>
                    <a:ext uri="{9D8B030D-6E8A-4147-A177-3AD203B41FA5}">
                      <a16:colId xmlns:a16="http://schemas.microsoft.com/office/drawing/2014/main" val="157007126"/>
                    </a:ext>
                  </a:extLst>
                </a:gridCol>
                <a:gridCol w="1847850">
                  <a:extLst>
                    <a:ext uri="{9D8B030D-6E8A-4147-A177-3AD203B41FA5}">
                      <a16:colId xmlns:a16="http://schemas.microsoft.com/office/drawing/2014/main" val="3005166910"/>
                    </a:ext>
                  </a:extLst>
                </a:gridCol>
                <a:gridCol w="1847850">
                  <a:extLst>
                    <a:ext uri="{9D8B030D-6E8A-4147-A177-3AD203B41FA5}">
                      <a16:colId xmlns:a16="http://schemas.microsoft.com/office/drawing/2014/main" val="679709760"/>
                    </a:ext>
                  </a:extLst>
                </a:gridCol>
              </a:tblGrid>
              <a:tr h="224017">
                <a:tc>
                  <a:txBody>
                    <a:bodyPr/>
                    <a:lstStyle/>
                    <a:p>
                      <a:pPr marL="0" marR="0" algn="ctr">
                        <a:buNone/>
                      </a:pPr>
                      <a:r>
                        <a:rPr lang="en-US" sz="1100" dirty="0">
                          <a:effectLst/>
                        </a:rPr>
                        <a:t>Component</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buNone/>
                      </a:pPr>
                      <a:r>
                        <a:rPr lang="en-US" sz="1100">
                          <a:effectLst/>
                        </a:rPr>
                        <a:t>Technology</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buNone/>
                      </a:pPr>
                      <a:r>
                        <a:rPr lang="en-US" sz="1100" dirty="0">
                          <a:effectLst/>
                        </a:rPr>
                        <a:t>Port</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buNone/>
                      </a:pPr>
                      <a:r>
                        <a:rPr lang="en-US" sz="1100">
                          <a:effectLst/>
                        </a:rPr>
                        <a:t>Role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33527305"/>
                  </a:ext>
                </a:extLst>
              </a:tr>
              <a:tr h="448034">
                <a:tc>
                  <a:txBody>
                    <a:bodyPr/>
                    <a:lstStyle/>
                    <a:p>
                      <a:pPr marL="0" marR="0">
                        <a:buNone/>
                      </a:pPr>
                      <a:r>
                        <a:rPr lang="en-US" sz="1100">
                          <a:effectLst/>
                        </a:rPr>
                        <a:t>Spring Boot Backend</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buNone/>
                      </a:pPr>
                      <a:r>
                        <a:rPr lang="en-US" sz="1100">
                          <a:effectLst/>
                        </a:rPr>
                        <a:t>Tomcat Server</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buNone/>
                      </a:pPr>
                      <a:r>
                        <a:rPr lang="en-US" sz="1100">
                          <a:effectLst/>
                        </a:rPr>
                        <a:t>9000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buNone/>
                      </a:pPr>
                      <a:r>
                        <a:rPr lang="en-US" sz="1100">
                          <a:effectLst/>
                        </a:rPr>
                        <a:t>Exposes PG and bed data via REST APIs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4703319"/>
                  </a:ext>
                </a:extLst>
              </a:tr>
              <a:tr h="448034">
                <a:tc>
                  <a:txBody>
                    <a:bodyPr/>
                    <a:lstStyle/>
                    <a:p>
                      <a:pPr marL="0" marR="0">
                        <a:buNone/>
                      </a:pPr>
                      <a:r>
                        <a:rPr lang="en-US" sz="1100">
                          <a:effectLst/>
                        </a:rPr>
                        <a:t>ML Recommendation API</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buNone/>
                      </a:pPr>
                      <a:r>
                        <a:rPr lang="en-US" sz="1100">
                          <a:effectLst/>
                        </a:rPr>
                        <a:t>Flask Server (WSL)</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buNone/>
                      </a:pPr>
                      <a:r>
                        <a:rPr lang="en-US" sz="1100" dirty="0">
                          <a:effectLst/>
                        </a:rPr>
                        <a:t>8000 , 7000</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buNone/>
                      </a:pPr>
                      <a:r>
                        <a:rPr lang="en-US" sz="1100">
                          <a:effectLst/>
                        </a:rPr>
                        <a:t>Processes search queries and returns recommendations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42105900"/>
                  </a:ext>
                </a:extLst>
              </a:tr>
              <a:tr h="224017">
                <a:tc>
                  <a:txBody>
                    <a:bodyPr/>
                    <a:lstStyle/>
                    <a:p>
                      <a:pPr marL="0" marR="0">
                        <a:buNone/>
                      </a:pPr>
                      <a:r>
                        <a:rPr lang="en-US" sz="1100">
                          <a:effectLst/>
                        </a:rPr>
                        <a:t>Database Server</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buNone/>
                      </a:pPr>
                      <a:r>
                        <a:rPr lang="en-US" sz="1100">
                          <a:effectLst/>
                        </a:rPr>
                        <a:t>MySQL Server</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buNone/>
                      </a:pPr>
                      <a:r>
                        <a:rPr lang="en-US" sz="1100" dirty="0">
                          <a:effectLst/>
                          <a:latin typeface="+mn-lt"/>
                          <a:ea typeface="+mn-ea"/>
                          <a:cs typeface="+mn-cs"/>
                        </a:rPr>
                        <a:t>3306</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buNone/>
                      </a:pPr>
                      <a:r>
                        <a:rPr lang="en-US" sz="1100" dirty="0">
                          <a:effectLst/>
                        </a:rPr>
                        <a:t>Manages structured PG data</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82435753"/>
                  </a:ext>
                </a:extLst>
              </a:tr>
              <a:tr h="448034">
                <a:tc>
                  <a:txBody>
                    <a:bodyPr/>
                    <a:lstStyle/>
                    <a:p>
                      <a:pPr marL="0" marR="0">
                        <a:buNone/>
                      </a:pPr>
                      <a:r>
                        <a:rPr lang="en-US" sz="1100" dirty="0">
                          <a:effectLst/>
                        </a:rPr>
                        <a:t>Frontend Client</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buNone/>
                      </a:pPr>
                      <a:r>
                        <a:rPr lang="en-US" sz="1100">
                          <a:effectLst/>
                        </a:rPr>
                        <a:t>Apache Web Server</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buNone/>
                      </a:pPr>
                      <a:r>
                        <a:rPr lang="en-US" sz="1100" dirty="0">
                          <a:effectLst/>
                        </a:rPr>
                        <a:t>5500</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buNone/>
                      </a:pPr>
                      <a:r>
                        <a:rPr lang="en-US" sz="1100" dirty="0">
                          <a:effectLst/>
                        </a:rPr>
                        <a:t>Delivers the web-based user interface</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08157600"/>
                  </a:ext>
                </a:extLst>
              </a:tr>
            </a:tbl>
          </a:graphicData>
        </a:graphic>
      </p:graphicFrame>
    </p:spTree>
    <p:extLst>
      <p:ext uri="{BB962C8B-B14F-4D97-AF65-F5344CB8AC3E}">
        <p14:creationId xmlns:p14="http://schemas.microsoft.com/office/powerpoint/2010/main" val="1359242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TERRANEST PPT</Template>
  <TotalTime>425</TotalTime>
  <Words>1791</Words>
  <Application>Microsoft Office PowerPoint</Application>
  <PresentationFormat>On-screen Show (16:9)</PresentationFormat>
  <Paragraphs>211</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Arial Black</vt:lpstr>
      <vt:lpstr>Calibri</vt:lpstr>
      <vt:lpstr>Cambria</vt:lpstr>
      <vt:lpstr>Lucida Sans Unicode</vt:lpstr>
      <vt:lpstr>Times New Roman</vt:lpstr>
      <vt:lpstr>Wingdings</vt:lpstr>
      <vt:lpstr>Office Theme</vt:lpstr>
      <vt:lpstr>TerraNest</vt:lpstr>
      <vt:lpstr>TABLE OF CONTENTS</vt:lpstr>
      <vt:lpstr>Introduction</vt:lpstr>
      <vt:lpstr>Real Problem &amp; Market Analysis</vt:lpstr>
      <vt:lpstr>Uniqueness &amp; Objectives of the Project </vt:lpstr>
      <vt:lpstr>Literature Survey</vt:lpstr>
      <vt:lpstr>PowerPoint Presentation</vt:lpstr>
      <vt:lpstr>Tools and Platform</vt:lpstr>
      <vt:lpstr>PowerPoint Presentation</vt:lpstr>
      <vt:lpstr>User Verification System</vt:lpstr>
      <vt:lpstr>Keyword Extraction model </vt:lpstr>
      <vt:lpstr>Working of the Keyword Extraction model </vt:lpstr>
      <vt:lpstr>Smart Recommendation model </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TerraNest</dc:title>
  <dc:creator>Aman kumar shah</dc:creator>
  <cp:lastModifiedBy>Aman kumar shah</cp:lastModifiedBy>
  <cp:revision>26</cp:revision>
  <dcterms:created xsi:type="dcterms:W3CDTF">2025-06-10T06:45:17Z</dcterms:created>
  <dcterms:modified xsi:type="dcterms:W3CDTF">2025-06-12T04:52:24Z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2024-12-17T00:00:00Z</vt:filetime>
  </property>
  <property fmtid="{D5CDD505-2E9C-101B-9397-08002B2CF9AE}" pid="3" name="Creator">
    <vt:lpwstr>PDFium</vt:lpwstr>
  </property>
  <property fmtid="{D5CDD505-2E9C-101B-9397-08002B2CF9AE}" pid="4" name="Producer">
    <vt:lpwstr>PDFium</vt:lpwstr>
  </property>
  <property fmtid="{D5CDD505-2E9C-101B-9397-08002B2CF9AE}" pid="5" name="LastSaved">
    <vt:filetime>2024-12-17T00:00:00Z</vt:filetime>
  </property>
</Properties>
</file>