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9217" y="3446881"/>
            <a:ext cx="15929565" cy="2439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0733" y="5499973"/>
            <a:ext cx="15026532" cy="1154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rgbClr val="09417D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chemeClr val="tx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rgbClr val="09417D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62B8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79518" y="2346888"/>
            <a:ext cx="12325349" cy="5591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rgbClr val="09417D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62B8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08477" y="-320632"/>
            <a:ext cx="12471045" cy="3065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0" i="0">
                <a:solidFill>
                  <a:srgbClr val="09417D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6500" y="3349346"/>
            <a:ext cx="16094998" cy="5069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chemeClr val="tx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0051" y="3344244"/>
            <a:ext cx="5753100" cy="1814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700" spc="-1845" dirty="0">
                <a:solidFill>
                  <a:srgbClr val="254B3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1700" spc="45" dirty="0">
                <a:solidFill>
                  <a:srgbClr val="254B3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1700" spc="-305" dirty="0">
                <a:solidFill>
                  <a:srgbClr val="254B3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1700" spc="40" dirty="0">
                <a:solidFill>
                  <a:srgbClr val="254B3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1700" spc="-415" dirty="0">
                <a:solidFill>
                  <a:srgbClr val="254B3C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1700" spc="-1730" dirty="0">
                <a:solidFill>
                  <a:srgbClr val="254B3C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0733" y="5499973"/>
            <a:ext cx="5720715" cy="115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7270" marR="5080" indent="-2275205">
              <a:lnSpc>
                <a:spcPct val="125000"/>
              </a:lnSpc>
              <a:spcBef>
                <a:spcPts val="100"/>
              </a:spcBef>
              <a:tabLst>
                <a:tab pos="1880870" algn="l"/>
              </a:tabLst>
            </a:pPr>
            <a:r>
              <a:rPr sz="2950" spc="155" dirty="0">
                <a:solidFill>
                  <a:srgbClr val="FFFFFF"/>
                </a:solidFill>
                <a:latin typeface="Gill Sans MT"/>
                <a:cs typeface="Gill Sans MT"/>
              </a:rPr>
              <a:t>We</a:t>
            </a:r>
            <a:r>
              <a:rPr sz="2950" spc="3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950" spc="265" dirty="0">
                <a:solidFill>
                  <a:srgbClr val="FFFFFF"/>
                </a:solidFill>
                <a:latin typeface="Gill Sans MT"/>
                <a:cs typeface="Gill Sans MT"/>
              </a:rPr>
              <a:t>kno</a:t>
            </a:r>
            <a:r>
              <a:rPr sz="2900" spc="2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	</a:t>
            </a:r>
            <a:r>
              <a:rPr sz="2950" spc="28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2900" spc="28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950" spc="285" dirty="0">
                <a:solidFill>
                  <a:srgbClr val="FFFFFF"/>
                </a:solidFill>
                <a:latin typeface="Gill Sans MT"/>
                <a:cs typeface="Gill Sans MT"/>
              </a:rPr>
              <a:t>onk</a:t>
            </a:r>
            <a:r>
              <a:rPr sz="2900" spc="28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750" spc="28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, </a:t>
            </a:r>
            <a:r>
              <a:rPr sz="2950" spc="275" dirty="0">
                <a:solidFill>
                  <a:srgbClr val="FFFFFF"/>
                </a:solidFill>
                <a:latin typeface="Gill Sans MT"/>
                <a:cs typeface="Gill Sans MT"/>
              </a:rPr>
              <a:t>Yo</a:t>
            </a:r>
            <a:r>
              <a:rPr sz="2900" spc="27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750" spc="27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'</a:t>
            </a:r>
            <a:r>
              <a:rPr sz="2950" spc="275" dirty="0">
                <a:solidFill>
                  <a:srgbClr val="FFFFFF"/>
                </a:solidFill>
                <a:latin typeface="Gill Sans MT"/>
                <a:cs typeface="Gill Sans MT"/>
              </a:rPr>
              <a:t>ll</a:t>
            </a:r>
            <a:r>
              <a:rPr sz="2950" spc="1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950" spc="295" dirty="0">
                <a:solidFill>
                  <a:srgbClr val="FFFFFF"/>
                </a:solidFill>
                <a:latin typeface="Gill Sans MT"/>
                <a:cs typeface="Gill Sans MT"/>
              </a:rPr>
              <a:t>Kno</a:t>
            </a:r>
            <a:r>
              <a:rPr sz="2900" spc="29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  </a:t>
            </a:r>
            <a:r>
              <a:rPr sz="2950" spc="200" dirty="0">
                <a:solidFill>
                  <a:srgbClr val="FFFFFF"/>
                </a:solidFill>
                <a:latin typeface="Gill Sans MT"/>
                <a:cs typeface="Gill Sans MT"/>
              </a:rPr>
              <a:t>Too</a:t>
            </a:r>
            <a:r>
              <a:rPr sz="2750" spc="20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!!!</a:t>
            </a:r>
            <a:endParaRPr sz="27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46144" y="1439853"/>
            <a:ext cx="8624885" cy="738641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6795" y="194660"/>
            <a:ext cx="7552690" cy="11252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200" spc="-475" dirty="0"/>
              <a:t>Day </a:t>
            </a:r>
            <a:r>
              <a:rPr sz="7200" spc="-795" dirty="0"/>
              <a:t>3</a:t>
            </a:r>
            <a:r>
              <a:rPr sz="7200" spc="-890" dirty="0"/>
              <a:t> </a:t>
            </a:r>
            <a:r>
              <a:rPr sz="7200" spc="-455" dirty="0"/>
              <a:t>Suggestions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7966214" y="2559048"/>
            <a:ext cx="185026" cy="18502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66214" y="4712758"/>
            <a:ext cx="185026" cy="185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366933" y="2204908"/>
            <a:ext cx="9470390" cy="3615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000"/>
              </a:lnSpc>
              <a:spcBef>
                <a:spcPts val="100"/>
              </a:spcBef>
            </a:pPr>
            <a:r>
              <a:rPr sz="4050" spc="-310" dirty="0">
                <a:latin typeface="Arial Black" panose="020B0A04020102020204"/>
                <a:cs typeface="Arial Black" panose="020B0A04020102020204"/>
              </a:rPr>
              <a:t>add </a:t>
            </a:r>
            <a:r>
              <a:rPr sz="4050" spc="-355" dirty="0">
                <a:latin typeface="Arial Black" panose="020B0A04020102020204"/>
                <a:cs typeface="Arial Black" panose="020B0A04020102020204"/>
              </a:rPr>
              <a:t>features </a:t>
            </a:r>
            <a:r>
              <a:rPr sz="4050" spc="-320" dirty="0">
                <a:latin typeface="Arial Black" panose="020B0A04020102020204"/>
                <a:cs typeface="Arial Black" panose="020B0A04020102020204"/>
              </a:rPr>
              <a:t>to </a:t>
            </a:r>
            <a:r>
              <a:rPr sz="4050" spc="-345" dirty="0">
                <a:latin typeface="Arial Black" panose="020B0A04020102020204"/>
                <a:cs typeface="Arial Black" panose="020B0A04020102020204"/>
              </a:rPr>
              <a:t>the </a:t>
            </a:r>
            <a:r>
              <a:rPr sz="4050" spc="-265" dirty="0">
                <a:latin typeface="Arial Black" panose="020B0A04020102020204"/>
                <a:cs typeface="Arial Black" panose="020B0A04020102020204"/>
              </a:rPr>
              <a:t>frontend </a:t>
            </a:r>
            <a:r>
              <a:rPr sz="4050" spc="-320" dirty="0">
                <a:latin typeface="Arial Black" panose="020B0A04020102020204"/>
                <a:cs typeface="Arial Black" panose="020B0A04020102020204"/>
              </a:rPr>
              <a:t>to </a:t>
            </a:r>
            <a:r>
              <a:rPr sz="4050" spc="-430" dirty="0">
                <a:latin typeface="Arial Black" panose="020B0A04020102020204"/>
                <a:cs typeface="Arial Black" panose="020B0A04020102020204"/>
              </a:rPr>
              <a:t>give </a:t>
            </a:r>
            <a:r>
              <a:rPr sz="4050" spc="-345" dirty="0">
                <a:latin typeface="Arial Black" panose="020B0A04020102020204"/>
                <a:cs typeface="Arial Black" panose="020B0A04020102020204"/>
              </a:rPr>
              <a:t>the  user </a:t>
            </a:r>
            <a:r>
              <a:rPr sz="4050" spc="-360" dirty="0">
                <a:latin typeface="Arial Black" panose="020B0A04020102020204"/>
                <a:cs typeface="Arial Black" panose="020B0A04020102020204"/>
              </a:rPr>
              <a:t>maximum</a:t>
            </a:r>
            <a:r>
              <a:rPr sz="4050" spc="-27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4050" spc="-335" dirty="0">
                <a:latin typeface="Arial Black" panose="020B0A04020102020204"/>
                <a:cs typeface="Arial Black" panose="020B0A04020102020204"/>
              </a:rPr>
              <a:t>control.</a:t>
            </a:r>
            <a:endParaRPr sz="4050">
              <a:latin typeface="Arial Black" panose="020B0A04020102020204"/>
              <a:cs typeface="Arial Black" panose="020B0A040201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0">
              <a:latin typeface="Arial Black" panose="020B0A04020102020204"/>
              <a:cs typeface="Arial Black" panose="020B0A04020102020204"/>
            </a:endParaRPr>
          </a:p>
          <a:p>
            <a:pPr marL="12700" marR="151130">
              <a:lnSpc>
                <a:spcPct val="116000"/>
              </a:lnSpc>
            </a:pPr>
            <a:r>
              <a:rPr sz="4050" spc="-300" dirty="0">
                <a:latin typeface="Arial Black" panose="020B0A04020102020204"/>
                <a:cs typeface="Arial Black" panose="020B0A04020102020204"/>
              </a:rPr>
              <a:t>refine </a:t>
            </a:r>
            <a:r>
              <a:rPr sz="4050" spc="-345" dirty="0">
                <a:latin typeface="Arial Black" panose="020B0A04020102020204"/>
                <a:cs typeface="Arial Black" panose="020B0A04020102020204"/>
              </a:rPr>
              <a:t>the </a:t>
            </a:r>
            <a:r>
              <a:rPr sz="4050" spc="-315" dirty="0">
                <a:latin typeface="Arial Black" panose="020B0A04020102020204"/>
                <a:cs typeface="Arial Black" panose="020B0A04020102020204"/>
              </a:rPr>
              <a:t>model </a:t>
            </a:r>
            <a:r>
              <a:rPr sz="4050" spc="-305" dirty="0">
                <a:latin typeface="Arial Black" panose="020B0A04020102020204"/>
                <a:cs typeface="Arial Black" panose="020B0A04020102020204"/>
              </a:rPr>
              <a:t>and </a:t>
            </a:r>
            <a:r>
              <a:rPr sz="4050" spc="-445" dirty="0">
                <a:latin typeface="Arial Black" panose="020B0A04020102020204"/>
                <a:cs typeface="Arial Black" panose="020B0A04020102020204"/>
              </a:rPr>
              <a:t>clean </a:t>
            </a:r>
            <a:r>
              <a:rPr sz="4050" spc="-215" dirty="0">
                <a:latin typeface="Arial Black" panose="020B0A04020102020204"/>
                <a:cs typeface="Arial Black" panose="020B0A04020102020204"/>
              </a:rPr>
              <a:t>our </a:t>
            </a:r>
            <a:r>
              <a:rPr sz="4050" spc="-430" dirty="0">
                <a:latin typeface="Arial Black" panose="020B0A04020102020204"/>
                <a:cs typeface="Arial Black" panose="020B0A04020102020204"/>
              </a:rPr>
              <a:t>code </a:t>
            </a:r>
            <a:r>
              <a:rPr sz="4050" spc="-320" dirty="0">
                <a:latin typeface="Arial Black" panose="020B0A04020102020204"/>
                <a:cs typeface="Arial Black" panose="020B0A04020102020204"/>
              </a:rPr>
              <a:t>to  </a:t>
            </a:r>
            <a:r>
              <a:rPr sz="4050" spc="-445" dirty="0">
                <a:latin typeface="Arial Black" panose="020B0A04020102020204"/>
                <a:cs typeface="Arial Black" panose="020B0A04020102020204"/>
              </a:rPr>
              <a:t>make </a:t>
            </a:r>
            <a:r>
              <a:rPr sz="4050" spc="-350" dirty="0">
                <a:latin typeface="Arial Black" panose="020B0A04020102020204"/>
                <a:cs typeface="Arial Black" panose="020B0A04020102020204"/>
              </a:rPr>
              <a:t>it </a:t>
            </a:r>
            <a:r>
              <a:rPr sz="4050" spc="-360" dirty="0">
                <a:latin typeface="Arial Black" panose="020B0A04020102020204"/>
                <a:cs typeface="Arial Black" panose="020B0A04020102020204"/>
              </a:rPr>
              <a:t>look</a:t>
            </a:r>
            <a:r>
              <a:rPr sz="4050" spc="-13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4050" spc="-345" dirty="0">
                <a:latin typeface="Arial Black" panose="020B0A04020102020204"/>
                <a:cs typeface="Arial Black" panose="020B0A04020102020204"/>
              </a:rPr>
              <a:t>presentable.</a:t>
            </a:r>
            <a:endParaRPr sz="40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1491" y="2391061"/>
            <a:ext cx="6123323" cy="5865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30950" y="1770452"/>
            <a:ext cx="162496" cy="1624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1683" y="0"/>
            <a:ext cx="9952990" cy="3051175"/>
          </a:xfrm>
          <a:prstGeom prst="rect">
            <a:avLst/>
          </a:prstGeom>
        </p:spPr>
        <p:txBody>
          <a:bodyPr vert="horz" wrap="square" lIns="0" tIns="528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60"/>
              </a:spcBef>
            </a:pPr>
            <a:r>
              <a:rPr spc="-409" dirty="0"/>
              <a:t>Day </a:t>
            </a:r>
            <a:r>
              <a:rPr spc="-730" dirty="0"/>
              <a:t>3</a:t>
            </a:r>
            <a:r>
              <a:rPr spc="-815" dirty="0"/>
              <a:t> </a:t>
            </a:r>
            <a:r>
              <a:rPr spc="-170" dirty="0"/>
              <a:t>Additions</a:t>
            </a:r>
            <a:endParaRPr spc="-170" dirty="0"/>
          </a:p>
          <a:p>
            <a:pPr marL="3392170" marR="5080">
              <a:lnSpc>
                <a:spcPct val="117000"/>
              </a:lnSpc>
              <a:spcBef>
                <a:spcPts val="1315"/>
              </a:spcBef>
            </a:pPr>
            <a:r>
              <a:rPr sz="3550" spc="-300" dirty="0">
                <a:solidFill>
                  <a:srgbClr val="000000"/>
                </a:solidFill>
                <a:latin typeface="Arial Black" panose="020B0A04020102020204"/>
                <a:cs typeface="Arial Black" panose="020B0A04020102020204"/>
              </a:rPr>
              <a:t>Added </a:t>
            </a:r>
            <a:r>
              <a:rPr sz="3550" spc="-395" dirty="0">
                <a:solidFill>
                  <a:srgbClr val="000000"/>
                </a:solidFill>
                <a:latin typeface="Arial Black" panose="020B0A04020102020204"/>
                <a:cs typeface="Arial Black" panose="020B0A04020102020204"/>
              </a:rPr>
              <a:t>a </a:t>
            </a:r>
            <a:r>
              <a:rPr sz="3550" spc="-365" dirty="0">
                <a:solidFill>
                  <a:srgbClr val="000000"/>
                </a:solidFill>
                <a:latin typeface="Arial Black" panose="020B0A04020102020204"/>
                <a:cs typeface="Arial Black" panose="020B0A04020102020204"/>
              </a:rPr>
              <a:t>"Request </a:t>
            </a:r>
            <a:r>
              <a:rPr sz="3550" spc="-395" dirty="0">
                <a:solidFill>
                  <a:srgbClr val="000000"/>
                </a:solidFill>
                <a:latin typeface="Arial Black" panose="020B0A04020102020204"/>
                <a:cs typeface="Arial Black" panose="020B0A04020102020204"/>
              </a:rPr>
              <a:t>a </a:t>
            </a:r>
            <a:r>
              <a:rPr sz="3550" spc="-300" dirty="0">
                <a:solidFill>
                  <a:srgbClr val="000000"/>
                </a:solidFill>
                <a:latin typeface="Arial Black" panose="020B0A04020102020204"/>
                <a:cs typeface="Arial Black" panose="020B0A04020102020204"/>
              </a:rPr>
              <a:t>prediction"  </a:t>
            </a:r>
            <a:r>
              <a:rPr sz="3550" spc="-280" dirty="0">
                <a:solidFill>
                  <a:srgbClr val="000000"/>
                </a:solidFill>
                <a:latin typeface="Arial Black" panose="020B0A04020102020204"/>
                <a:cs typeface="Arial Black" panose="020B0A04020102020204"/>
              </a:rPr>
              <a:t>feature.</a:t>
            </a:r>
            <a:endParaRPr sz="35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30950" y="3661910"/>
            <a:ext cx="162496" cy="1624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30950" y="5553369"/>
            <a:ext cx="162496" cy="1624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30950" y="7444827"/>
            <a:ext cx="162496" cy="1624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97240" marR="224155">
              <a:lnSpc>
                <a:spcPct val="117000"/>
              </a:lnSpc>
              <a:spcBef>
                <a:spcPts val="100"/>
              </a:spcBef>
            </a:pPr>
            <a:r>
              <a:rPr spc="-315" dirty="0"/>
              <a:t>Integrated </a:t>
            </a:r>
            <a:r>
              <a:rPr spc="-280" dirty="0"/>
              <a:t>multiple </a:t>
            </a:r>
            <a:r>
              <a:rPr spc="-305" dirty="0"/>
              <a:t>graphs </a:t>
            </a:r>
            <a:r>
              <a:rPr spc="-275" dirty="0"/>
              <a:t>to </a:t>
            </a:r>
            <a:r>
              <a:rPr spc="-375" dirty="0"/>
              <a:t>give </a:t>
            </a:r>
            <a:r>
              <a:rPr spc="-395" dirty="0"/>
              <a:t>a  </a:t>
            </a:r>
            <a:r>
              <a:rPr spc="-345" dirty="0"/>
              <a:t>holistic</a:t>
            </a:r>
            <a:r>
              <a:rPr spc="-270" dirty="0"/>
              <a:t> </a:t>
            </a:r>
            <a:r>
              <a:rPr spc="-380" dirty="0"/>
              <a:t>view.</a:t>
            </a:r>
            <a:endParaRPr spc="-380" dirty="0"/>
          </a:p>
          <a:p>
            <a:pPr marL="8384540">
              <a:lnSpc>
                <a:spcPct val="100000"/>
              </a:lnSpc>
              <a:spcBef>
                <a:spcPts val="30"/>
              </a:spcBef>
            </a:pPr>
            <a:endParaRPr sz="3500"/>
          </a:p>
          <a:p>
            <a:pPr marL="8397240" marR="5080">
              <a:lnSpc>
                <a:spcPct val="117000"/>
              </a:lnSpc>
            </a:pPr>
            <a:r>
              <a:rPr spc="-300" dirty="0"/>
              <a:t>Added </a:t>
            </a:r>
            <a:r>
              <a:rPr spc="-395" dirty="0"/>
              <a:t>a </a:t>
            </a:r>
            <a:r>
              <a:rPr spc="-330" dirty="0"/>
              <a:t>"Learn </a:t>
            </a:r>
            <a:r>
              <a:rPr spc="-250" dirty="0"/>
              <a:t>More" </a:t>
            </a:r>
            <a:r>
              <a:rPr spc="-245" dirty="0"/>
              <a:t>button </a:t>
            </a:r>
            <a:r>
              <a:rPr spc="-275" dirty="0"/>
              <a:t>to </a:t>
            </a:r>
            <a:r>
              <a:rPr spc="-375" dirty="0"/>
              <a:t>give  </a:t>
            </a:r>
            <a:r>
              <a:rPr spc="-280" dirty="0"/>
              <a:t>additional </a:t>
            </a:r>
            <a:r>
              <a:rPr spc="-250" dirty="0"/>
              <a:t>information </a:t>
            </a:r>
            <a:r>
              <a:rPr spc="-275" dirty="0"/>
              <a:t>to </a:t>
            </a:r>
            <a:r>
              <a:rPr spc="-300" dirty="0"/>
              <a:t>the</a:t>
            </a:r>
            <a:r>
              <a:rPr spc="-275" dirty="0"/>
              <a:t> </a:t>
            </a:r>
            <a:r>
              <a:rPr spc="-285" dirty="0"/>
              <a:t>user.</a:t>
            </a:r>
            <a:endParaRPr spc="-285" dirty="0"/>
          </a:p>
          <a:p>
            <a:pPr marL="8384540">
              <a:lnSpc>
                <a:spcPct val="100000"/>
              </a:lnSpc>
              <a:spcBef>
                <a:spcPts val="30"/>
              </a:spcBef>
            </a:pPr>
            <a:endParaRPr sz="3500"/>
          </a:p>
          <a:p>
            <a:pPr marL="8397240" marR="608965">
              <a:lnSpc>
                <a:spcPct val="117000"/>
              </a:lnSpc>
            </a:pPr>
            <a:r>
              <a:rPr spc="-340" dirty="0"/>
              <a:t>Cleaned </a:t>
            </a:r>
            <a:r>
              <a:rPr spc="-185" dirty="0"/>
              <a:t>our </a:t>
            </a:r>
            <a:r>
              <a:rPr spc="-375" dirty="0"/>
              <a:t>code </a:t>
            </a:r>
            <a:r>
              <a:rPr spc="-275" dirty="0"/>
              <a:t>to </a:t>
            </a:r>
            <a:r>
              <a:rPr spc="-290" dirty="0"/>
              <a:t>submit </a:t>
            </a:r>
            <a:r>
              <a:rPr spc="-305" dirty="0"/>
              <a:t>it </a:t>
            </a:r>
            <a:r>
              <a:rPr spc="-240" dirty="0"/>
              <a:t>in </a:t>
            </a:r>
            <a:r>
              <a:rPr spc="-395" dirty="0"/>
              <a:t>a  </a:t>
            </a:r>
            <a:r>
              <a:rPr spc="-305" dirty="0"/>
              <a:t>presentable</a:t>
            </a:r>
            <a:r>
              <a:rPr spc="-270" dirty="0"/>
              <a:t> </a:t>
            </a:r>
            <a:r>
              <a:rPr spc="-260" dirty="0"/>
              <a:t>manner.</a:t>
            </a:r>
            <a:endParaRPr spc="-260" dirty="0"/>
          </a:p>
        </p:txBody>
      </p:sp>
      <p:sp>
        <p:nvSpPr>
          <p:cNvPr id="8" name="object 8"/>
          <p:cNvSpPr/>
          <p:nvPr/>
        </p:nvSpPr>
        <p:spPr>
          <a:xfrm>
            <a:off x="1873361" y="2834512"/>
            <a:ext cx="5661971" cy="5320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8060" y="206675"/>
            <a:ext cx="5113655" cy="1110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00" dirty="0"/>
              <a:t>The</a:t>
            </a:r>
            <a:r>
              <a:rPr spc="-670" dirty="0"/>
              <a:t> </a:t>
            </a:r>
            <a:r>
              <a:rPr spc="-335" dirty="0"/>
              <a:t>Journey</a:t>
            </a:r>
            <a:endParaRPr spc="-335" dirty="0"/>
          </a:p>
        </p:txBody>
      </p:sp>
      <p:sp>
        <p:nvSpPr>
          <p:cNvPr id="3" name="object 3"/>
          <p:cNvSpPr/>
          <p:nvPr/>
        </p:nvSpPr>
        <p:spPr>
          <a:xfrm>
            <a:off x="534626" y="2346505"/>
            <a:ext cx="225106" cy="22510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4626" y="4119215"/>
            <a:ext cx="225106" cy="22510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4626" y="5891925"/>
            <a:ext cx="225106" cy="22510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4626" y="7664635"/>
            <a:ext cx="225106" cy="225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4626" y="9437345"/>
            <a:ext cx="225106" cy="225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71502" y="2033710"/>
            <a:ext cx="10752455" cy="78816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0" spc="204" dirty="0">
                <a:latin typeface="Calibri" panose="020F0502020204030204"/>
                <a:cs typeface="Calibri" panose="020F0502020204030204"/>
              </a:rPr>
              <a:t>Wanted </a:t>
            </a:r>
            <a:r>
              <a:rPr sz="5000" spc="150" dirty="0">
                <a:latin typeface="Calibri" panose="020F0502020204030204"/>
                <a:cs typeface="Calibri" panose="020F0502020204030204"/>
              </a:rPr>
              <a:t>to </a:t>
            </a:r>
            <a:r>
              <a:rPr sz="5000" spc="160" dirty="0">
                <a:latin typeface="Calibri" panose="020F0502020204030204"/>
                <a:cs typeface="Calibri" panose="020F0502020204030204"/>
              </a:rPr>
              <a:t>test </a:t>
            </a:r>
            <a:r>
              <a:rPr sz="5000" spc="165" dirty="0">
                <a:latin typeface="Calibri" panose="020F0502020204030204"/>
                <a:cs typeface="Calibri" panose="020F0502020204030204"/>
              </a:rPr>
              <a:t>multiple</a:t>
            </a:r>
            <a:r>
              <a:rPr sz="5000" spc="155" dirty="0">
                <a:latin typeface="Calibri" panose="020F0502020204030204"/>
                <a:cs typeface="Calibri" panose="020F0502020204030204"/>
              </a:rPr>
              <a:t> </a:t>
            </a:r>
            <a:r>
              <a:rPr sz="5000" spc="235" dirty="0">
                <a:latin typeface="Calibri" panose="020F0502020204030204"/>
                <a:cs typeface="Calibri" panose="020F0502020204030204"/>
              </a:rPr>
              <a:t>models.</a:t>
            </a:r>
            <a:endParaRPr sz="50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233000"/>
              </a:lnSpc>
              <a:spcBef>
                <a:spcPts val="5"/>
              </a:spcBef>
            </a:pPr>
            <a:r>
              <a:rPr sz="5000" spc="250" dirty="0">
                <a:latin typeface="Calibri" panose="020F0502020204030204"/>
                <a:cs typeface="Calibri" panose="020F0502020204030204"/>
              </a:rPr>
              <a:t>Frontend </a:t>
            </a:r>
            <a:r>
              <a:rPr sz="5000" spc="229" dirty="0">
                <a:latin typeface="Calibri" panose="020F0502020204030204"/>
                <a:cs typeface="Calibri" panose="020F0502020204030204"/>
              </a:rPr>
              <a:t>was </a:t>
            </a:r>
            <a:r>
              <a:rPr sz="5000" spc="175" dirty="0">
                <a:latin typeface="Calibri" panose="020F0502020204030204"/>
                <a:cs typeface="Calibri" panose="020F0502020204030204"/>
              </a:rPr>
              <a:t>given </a:t>
            </a:r>
            <a:r>
              <a:rPr sz="5000" spc="135" dirty="0">
                <a:latin typeface="Calibri" panose="020F0502020204030204"/>
                <a:cs typeface="Calibri" panose="020F0502020204030204"/>
              </a:rPr>
              <a:t>priority </a:t>
            </a:r>
            <a:r>
              <a:rPr sz="5000" spc="320" dirty="0">
                <a:latin typeface="Calibri" panose="020F0502020204030204"/>
                <a:cs typeface="Calibri" panose="020F0502020204030204"/>
              </a:rPr>
              <a:t>as </a:t>
            </a:r>
            <a:r>
              <a:rPr sz="5000" spc="40" dirty="0">
                <a:latin typeface="Calibri" panose="020F0502020204030204"/>
                <a:cs typeface="Calibri" panose="020F0502020204030204"/>
              </a:rPr>
              <a:t>well.  </a:t>
            </a:r>
            <a:r>
              <a:rPr sz="5000" spc="75" dirty="0">
                <a:latin typeface="Calibri" panose="020F0502020204030204"/>
                <a:cs typeface="Calibri" panose="020F0502020204030204"/>
              </a:rPr>
              <a:t>Initial </a:t>
            </a:r>
            <a:r>
              <a:rPr sz="5000" spc="285" dirty="0">
                <a:latin typeface="Calibri" panose="020F0502020204030204"/>
                <a:cs typeface="Calibri" panose="020F0502020204030204"/>
              </a:rPr>
              <a:t>models </a:t>
            </a:r>
            <a:r>
              <a:rPr sz="5000" spc="55" dirty="0">
                <a:latin typeface="Calibri" panose="020F0502020204030204"/>
                <a:cs typeface="Calibri" panose="020F0502020204030204"/>
              </a:rPr>
              <a:t>left </a:t>
            </a:r>
            <a:r>
              <a:rPr sz="5000" spc="355" dirty="0">
                <a:latin typeface="Calibri" panose="020F0502020204030204"/>
                <a:cs typeface="Calibri" panose="020F0502020204030204"/>
              </a:rPr>
              <a:t>us </a:t>
            </a:r>
            <a:r>
              <a:rPr sz="5000" spc="175" dirty="0">
                <a:latin typeface="Calibri" panose="020F0502020204030204"/>
                <a:cs typeface="Calibri" panose="020F0502020204030204"/>
              </a:rPr>
              <a:t>wanting </a:t>
            </a:r>
            <a:r>
              <a:rPr sz="5000" spc="225" dirty="0">
                <a:latin typeface="Calibri" panose="020F0502020204030204"/>
                <a:cs typeface="Calibri" panose="020F0502020204030204"/>
              </a:rPr>
              <a:t>more.  </a:t>
            </a:r>
            <a:r>
              <a:rPr sz="5000" spc="210" dirty="0">
                <a:latin typeface="Calibri" panose="020F0502020204030204"/>
                <a:cs typeface="Calibri" panose="020F0502020204030204"/>
              </a:rPr>
              <a:t>Received </a:t>
            </a:r>
            <a:r>
              <a:rPr sz="5000" spc="260" dirty="0">
                <a:latin typeface="Calibri" panose="020F0502020204030204"/>
                <a:cs typeface="Calibri" panose="020F0502020204030204"/>
              </a:rPr>
              <a:t>ample </a:t>
            </a:r>
            <a:r>
              <a:rPr sz="5000" spc="235" dirty="0">
                <a:latin typeface="Calibri" panose="020F0502020204030204"/>
                <a:cs typeface="Calibri" panose="020F0502020204030204"/>
              </a:rPr>
              <a:t>help </a:t>
            </a:r>
            <a:r>
              <a:rPr sz="5000" spc="229" dirty="0">
                <a:latin typeface="Calibri" panose="020F0502020204030204"/>
                <a:cs typeface="Calibri" panose="020F0502020204030204"/>
              </a:rPr>
              <a:t>from mentors.  </a:t>
            </a:r>
            <a:r>
              <a:rPr sz="5000" spc="335" dirty="0">
                <a:latin typeface="Calibri" panose="020F0502020204030204"/>
                <a:cs typeface="Calibri" panose="020F0502020204030204"/>
              </a:rPr>
              <a:t>End </a:t>
            </a:r>
            <a:r>
              <a:rPr sz="5000" spc="195" dirty="0">
                <a:latin typeface="Calibri" panose="020F0502020204030204"/>
                <a:cs typeface="Calibri" panose="020F0502020204030204"/>
              </a:rPr>
              <a:t>result </a:t>
            </a:r>
            <a:r>
              <a:rPr sz="5000" spc="229" dirty="0">
                <a:latin typeface="Calibri" panose="020F0502020204030204"/>
                <a:cs typeface="Calibri" panose="020F0502020204030204"/>
              </a:rPr>
              <a:t>was </a:t>
            </a:r>
            <a:r>
              <a:rPr sz="5000" spc="195" dirty="0">
                <a:latin typeface="Calibri" panose="020F0502020204030204"/>
                <a:cs typeface="Calibri" panose="020F0502020204030204"/>
              </a:rPr>
              <a:t>extremely</a:t>
            </a:r>
            <a:r>
              <a:rPr sz="50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5000" spc="150" dirty="0">
                <a:latin typeface="Calibri" panose="020F0502020204030204"/>
                <a:cs typeface="Calibri" panose="020F0502020204030204"/>
              </a:rPr>
              <a:t>satisfactory.</a:t>
            </a:r>
            <a:endParaRPr sz="5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512" rIns="0" bIns="0" rtlCol="0">
            <a:spAutoFit/>
          </a:bodyPr>
          <a:lstStyle/>
          <a:p>
            <a:pPr marL="2730500" marR="5080" indent="-1608455">
              <a:lnSpc>
                <a:spcPts val="8760"/>
              </a:lnSpc>
              <a:spcBef>
                <a:spcPts val="210"/>
              </a:spcBef>
            </a:pPr>
            <a:r>
              <a:rPr spc="-200" dirty="0"/>
              <a:t>The </a:t>
            </a:r>
            <a:r>
              <a:rPr spc="-515" dirty="0"/>
              <a:t>Issues </a:t>
            </a:r>
            <a:r>
              <a:rPr spc="-370" dirty="0"/>
              <a:t>We Faced</a:t>
            </a:r>
            <a:r>
              <a:rPr spc="-1375" dirty="0"/>
              <a:t> </a:t>
            </a:r>
            <a:r>
              <a:rPr spc="-145" dirty="0"/>
              <a:t>with  </a:t>
            </a:r>
            <a:r>
              <a:rPr spc="-195" dirty="0"/>
              <a:t>Linear</a:t>
            </a:r>
            <a:r>
              <a:rPr spc="-620" dirty="0"/>
              <a:t> </a:t>
            </a:r>
            <a:r>
              <a:rPr spc="-330" dirty="0"/>
              <a:t>Regression</a:t>
            </a:r>
            <a:endParaRPr spc="-330" dirty="0"/>
          </a:p>
        </p:txBody>
      </p:sp>
      <p:sp>
        <p:nvSpPr>
          <p:cNvPr id="3" name="object 3"/>
          <p:cNvSpPr/>
          <p:nvPr/>
        </p:nvSpPr>
        <p:spPr>
          <a:xfrm>
            <a:off x="1886429" y="3402148"/>
            <a:ext cx="161138" cy="16113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86429" y="6574555"/>
            <a:ext cx="161138" cy="16113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67133" y="3087978"/>
            <a:ext cx="9300845" cy="573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000"/>
              </a:lnSpc>
              <a:spcBef>
                <a:spcPts val="100"/>
              </a:spcBef>
              <a:tabLst>
                <a:tab pos="4742815" algn="l"/>
              </a:tabLst>
            </a:pPr>
            <a:r>
              <a:rPr sz="3600" spc="75" dirty="0">
                <a:latin typeface="Calibri" panose="020F0502020204030204"/>
                <a:cs typeface="Calibri" panose="020F0502020204030204"/>
              </a:rPr>
              <a:t>While </a:t>
            </a:r>
            <a:r>
              <a:rPr sz="3600" spc="114" dirty="0">
                <a:latin typeface="Calibri" panose="020F0502020204030204"/>
                <a:cs typeface="Calibri" panose="020F0502020204030204"/>
              </a:rPr>
              <a:t>linear </a:t>
            </a:r>
            <a:r>
              <a:rPr sz="3600" spc="175" dirty="0">
                <a:latin typeface="Calibri" panose="020F0502020204030204"/>
                <a:cs typeface="Calibri" panose="020F0502020204030204"/>
              </a:rPr>
              <a:t>regression </a:t>
            </a:r>
            <a:r>
              <a:rPr sz="3600" spc="125" dirty="0">
                <a:latin typeface="Calibri" panose="020F0502020204030204"/>
                <a:cs typeface="Calibri" panose="020F0502020204030204"/>
              </a:rPr>
              <a:t>is </a:t>
            </a:r>
            <a:r>
              <a:rPr sz="3600" spc="130" dirty="0">
                <a:latin typeface="Calibri" panose="020F0502020204030204"/>
                <a:cs typeface="Calibri" panose="020F0502020204030204"/>
              </a:rPr>
              <a:t>the </a:t>
            </a:r>
            <a:r>
              <a:rPr sz="3600" spc="180" dirty="0">
                <a:latin typeface="Calibri" panose="020F0502020204030204"/>
                <a:cs typeface="Calibri" panose="020F0502020204030204"/>
              </a:rPr>
              <a:t>standard</a:t>
            </a:r>
            <a:r>
              <a:rPr sz="36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spc="180" dirty="0">
                <a:latin typeface="Calibri" panose="020F0502020204030204"/>
                <a:cs typeface="Calibri" panose="020F0502020204030204"/>
              </a:rPr>
              <a:t>model  </a:t>
            </a:r>
            <a:r>
              <a:rPr sz="3600" spc="105" dirty="0">
                <a:latin typeface="Calibri" panose="020F0502020204030204"/>
                <a:cs typeface="Calibri" panose="020F0502020204030204"/>
              </a:rPr>
              <a:t>for </a:t>
            </a:r>
            <a:r>
              <a:rPr sz="3600" spc="175" dirty="0">
                <a:latin typeface="Calibri" panose="020F0502020204030204"/>
                <a:cs typeface="Calibri" panose="020F0502020204030204"/>
              </a:rPr>
              <a:t>regression</a:t>
            </a:r>
            <a:r>
              <a:rPr sz="3600" spc="135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spc="110" dirty="0">
                <a:latin typeface="Calibri" panose="020F0502020204030204"/>
                <a:cs typeface="Calibri" panose="020F0502020204030204"/>
              </a:rPr>
              <a:t>tasks,</a:t>
            </a:r>
            <a:r>
              <a:rPr sz="3600" spc="120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spc="-10" dirty="0">
                <a:latin typeface="Calibri" panose="020F0502020204030204"/>
                <a:cs typeface="Calibri" panose="020F0502020204030204"/>
              </a:rPr>
              <a:t>it	</a:t>
            </a:r>
            <a:r>
              <a:rPr sz="3600" spc="220" dirty="0">
                <a:latin typeface="Calibri" panose="020F0502020204030204"/>
                <a:cs typeface="Calibri" panose="020F0502020204030204"/>
              </a:rPr>
              <a:t>does </a:t>
            </a:r>
            <a:r>
              <a:rPr sz="3600" spc="140" dirty="0">
                <a:latin typeface="Calibri" panose="020F0502020204030204"/>
                <a:cs typeface="Calibri" panose="020F0502020204030204"/>
              </a:rPr>
              <a:t>not </a:t>
            </a:r>
            <a:r>
              <a:rPr sz="3600" spc="110" dirty="0">
                <a:latin typeface="Calibri" panose="020F0502020204030204"/>
                <a:cs typeface="Calibri" panose="020F0502020204030204"/>
              </a:rPr>
              <a:t>take </a:t>
            </a:r>
            <a:r>
              <a:rPr sz="3600" spc="100" dirty="0">
                <a:latin typeface="Calibri" panose="020F0502020204030204"/>
                <a:cs typeface="Calibri" panose="020F0502020204030204"/>
              </a:rPr>
              <a:t>into  </a:t>
            </a:r>
            <a:r>
              <a:rPr sz="3600" spc="165" dirty="0">
                <a:latin typeface="Calibri" panose="020F0502020204030204"/>
                <a:cs typeface="Calibri" panose="020F0502020204030204"/>
              </a:rPr>
              <a:t>account </a:t>
            </a:r>
            <a:r>
              <a:rPr sz="3600" spc="130" dirty="0">
                <a:latin typeface="Calibri" panose="020F0502020204030204"/>
                <a:cs typeface="Calibri" panose="020F0502020204030204"/>
              </a:rPr>
              <a:t>the </a:t>
            </a:r>
            <a:r>
              <a:rPr sz="3600" spc="150" dirty="0">
                <a:latin typeface="Calibri" panose="020F0502020204030204"/>
                <a:cs typeface="Calibri" panose="020F0502020204030204"/>
              </a:rPr>
              <a:t>temporal </a:t>
            </a:r>
            <a:r>
              <a:rPr sz="3600" spc="204" dirty="0">
                <a:latin typeface="Calibri" panose="020F0502020204030204"/>
                <a:cs typeface="Calibri" panose="020F0502020204030204"/>
              </a:rPr>
              <a:t>sequence </a:t>
            </a:r>
            <a:r>
              <a:rPr sz="3600" spc="110" dirty="0">
                <a:latin typeface="Calibri" panose="020F0502020204030204"/>
                <a:cs typeface="Calibri" panose="020F0502020204030204"/>
              </a:rPr>
              <a:t>relation  </a:t>
            </a:r>
            <a:r>
              <a:rPr sz="3600" spc="145" dirty="0">
                <a:latin typeface="Calibri" panose="020F0502020204030204"/>
                <a:cs typeface="Calibri" panose="020F0502020204030204"/>
              </a:rPr>
              <a:t>between </a:t>
            </a:r>
            <a:r>
              <a:rPr sz="3600" spc="130" dirty="0">
                <a:latin typeface="Calibri" panose="020F0502020204030204"/>
                <a:cs typeface="Calibri" panose="020F0502020204030204"/>
              </a:rPr>
              <a:t>the</a:t>
            </a:r>
            <a:r>
              <a:rPr sz="360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spc="105" dirty="0">
                <a:latin typeface="Calibri" panose="020F0502020204030204"/>
                <a:cs typeface="Calibri" panose="020F0502020204030204"/>
              </a:rPr>
              <a:t>data.</a:t>
            </a:r>
            <a:endParaRPr sz="36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50">
              <a:latin typeface="Calibri" panose="020F0502020204030204"/>
              <a:cs typeface="Calibri" panose="020F0502020204030204"/>
            </a:endParaRPr>
          </a:p>
          <a:p>
            <a:pPr marL="12700" marR="294640">
              <a:lnSpc>
                <a:spcPct val="116000"/>
              </a:lnSpc>
            </a:pPr>
            <a:r>
              <a:rPr sz="3600" spc="-5" dirty="0">
                <a:latin typeface="Calibri" panose="020F0502020204030204"/>
                <a:cs typeface="Calibri" panose="020F0502020204030204"/>
              </a:rPr>
              <a:t>It </a:t>
            </a:r>
            <a:r>
              <a:rPr sz="3600" spc="220" dirty="0">
                <a:latin typeface="Calibri" panose="020F0502020204030204"/>
                <a:cs typeface="Calibri" panose="020F0502020204030204"/>
              </a:rPr>
              <a:t>does </a:t>
            </a:r>
            <a:r>
              <a:rPr sz="3600" spc="140" dirty="0">
                <a:latin typeface="Calibri" panose="020F0502020204030204"/>
                <a:cs typeface="Calibri" panose="020F0502020204030204"/>
              </a:rPr>
              <a:t>not </a:t>
            </a:r>
            <a:r>
              <a:rPr sz="3600" spc="60" dirty="0">
                <a:latin typeface="Calibri" panose="020F0502020204030204"/>
                <a:cs typeface="Calibri" panose="020F0502020204030204"/>
              </a:rPr>
              <a:t>follow </a:t>
            </a:r>
            <a:r>
              <a:rPr sz="3600" spc="200" dirty="0">
                <a:latin typeface="Calibri" panose="020F0502020204030204"/>
                <a:cs typeface="Calibri" panose="020F0502020204030204"/>
              </a:rPr>
              <a:t>an </a:t>
            </a:r>
            <a:r>
              <a:rPr sz="3600" spc="140" dirty="0">
                <a:latin typeface="Calibri" panose="020F0502020204030204"/>
                <a:cs typeface="Calibri" panose="020F0502020204030204"/>
              </a:rPr>
              <a:t>incremental </a:t>
            </a:r>
            <a:r>
              <a:rPr sz="3600" spc="195" dirty="0">
                <a:latin typeface="Calibri" panose="020F0502020204030204"/>
                <a:cs typeface="Calibri" panose="020F0502020204030204"/>
              </a:rPr>
              <a:t>approach  </a:t>
            </a:r>
            <a:r>
              <a:rPr sz="3600" spc="215" dirty="0">
                <a:latin typeface="Calibri" panose="020F0502020204030204"/>
                <a:cs typeface="Calibri" panose="020F0502020204030204"/>
              </a:rPr>
              <a:t>and </a:t>
            </a:r>
            <a:r>
              <a:rPr sz="3600" spc="110" dirty="0">
                <a:latin typeface="Calibri" panose="020F0502020204030204"/>
                <a:cs typeface="Calibri" panose="020F0502020204030204"/>
              </a:rPr>
              <a:t>tries </a:t>
            </a:r>
            <a:r>
              <a:rPr sz="3600" spc="100" dirty="0">
                <a:latin typeface="Calibri" panose="020F0502020204030204"/>
                <a:cs typeface="Calibri" panose="020F0502020204030204"/>
              </a:rPr>
              <a:t>to </a:t>
            </a:r>
            <a:r>
              <a:rPr sz="3600" spc="-15" dirty="0">
                <a:latin typeface="Calibri" panose="020F0502020204030204"/>
                <a:cs typeface="Calibri" panose="020F0502020204030204"/>
              </a:rPr>
              <a:t>fit </a:t>
            </a:r>
            <a:r>
              <a:rPr sz="3600" spc="130" dirty="0">
                <a:latin typeface="Calibri" panose="020F0502020204030204"/>
                <a:cs typeface="Calibri" panose="020F0502020204030204"/>
              </a:rPr>
              <a:t>the </a:t>
            </a:r>
            <a:r>
              <a:rPr sz="3600" spc="145" dirty="0">
                <a:latin typeface="Calibri" panose="020F0502020204030204"/>
                <a:cs typeface="Calibri" panose="020F0502020204030204"/>
              </a:rPr>
              <a:t>data </a:t>
            </a:r>
            <a:r>
              <a:rPr sz="3600" spc="220" dirty="0">
                <a:latin typeface="Calibri" panose="020F0502020204030204"/>
                <a:cs typeface="Calibri" panose="020F0502020204030204"/>
              </a:rPr>
              <a:t>as </a:t>
            </a:r>
            <a:r>
              <a:rPr sz="3600" spc="125" dirty="0">
                <a:latin typeface="Calibri" panose="020F0502020204030204"/>
                <a:cs typeface="Calibri" panose="020F0502020204030204"/>
              </a:rPr>
              <a:t>is </a:t>
            </a:r>
            <a:r>
              <a:rPr sz="3600" spc="150" dirty="0">
                <a:latin typeface="Calibri" panose="020F0502020204030204"/>
                <a:cs typeface="Calibri" panose="020F0502020204030204"/>
              </a:rPr>
              <a:t>instead </a:t>
            </a:r>
            <a:r>
              <a:rPr sz="3600" spc="90" dirty="0">
                <a:latin typeface="Calibri" panose="020F0502020204030204"/>
                <a:cs typeface="Calibri" panose="020F0502020204030204"/>
              </a:rPr>
              <a:t>of  </a:t>
            </a:r>
            <a:r>
              <a:rPr sz="3600" spc="175" dirty="0">
                <a:latin typeface="Calibri" panose="020F0502020204030204"/>
                <a:cs typeface="Calibri" panose="020F0502020204030204"/>
              </a:rPr>
              <a:t>understanding </a:t>
            </a:r>
            <a:r>
              <a:rPr sz="3600" spc="150" dirty="0">
                <a:latin typeface="Calibri" panose="020F0502020204030204"/>
                <a:cs typeface="Calibri" panose="020F0502020204030204"/>
              </a:rPr>
              <a:t>how </a:t>
            </a:r>
            <a:r>
              <a:rPr sz="3600" spc="165" dirty="0">
                <a:latin typeface="Calibri" panose="020F0502020204030204"/>
                <a:cs typeface="Calibri" panose="020F0502020204030204"/>
              </a:rPr>
              <a:t>past </a:t>
            </a:r>
            <a:r>
              <a:rPr sz="3600" spc="140" dirty="0">
                <a:latin typeface="Calibri" panose="020F0502020204030204"/>
                <a:cs typeface="Calibri" panose="020F0502020204030204"/>
              </a:rPr>
              <a:t>events </a:t>
            </a:r>
            <a:r>
              <a:rPr sz="3600" spc="135" dirty="0">
                <a:latin typeface="Calibri" panose="020F0502020204030204"/>
                <a:cs typeface="Calibri" panose="020F0502020204030204"/>
              </a:rPr>
              <a:t>might</a:t>
            </a:r>
            <a:r>
              <a:rPr sz="36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spc="80" dirty="0">
                <a:latin typeface="Calibri" panose="020F0502020204030204"/>
                <a:cs typeface="Calibri" panose="020F0502020204030204"/>
              </a:rPr>
              <a:t>affect  </a:t>
            </a:r>
            <a:r>
              <a:rPr sz="3600" spc="130" dirty="0">
                <a:latin typeface="Calibri" panose="020F0502020204030204"/>
                <a:cs typeface="Calibri" panose="020F0502020204030204"/>
              </a:rPr>
              <a:t>the</a:t>
            </a:r>
            <a:r>
              <a:rPr sz="3600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spc="95" dirty="0">
                <a:latin typeface="Calibri" panose="020F0502020204030204"/>
                <a:cs typeface="Calibri" panose="020F0502020204030204"/>
              </a:rPr>
              <a:t>future.</a:t>
            </a:r>
            <a:endParaRPr sz="3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34327" y="4081175"/>
            <a:ext cx="5169745" cy="3269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511" rIns="0" bIns="0" rtlCol="0">
            <a:spAutoFit/>
          </a:bodyPr>
          <a:lstStyle/>
          <a:p>
            <a:pPr marL="4003040" marR="5080" indent="-1842135">
              <a:lnSpc>
                <a:spcPts val="8760"/>
              </a:lnSpc>
              <a:spcBef>
                <a:spcPts val="210"/>
              </a:spcBef>
            </a:pPr>
            <a:r>
              <a:rPr spc="-200" dirty="0"/>
              <a:t>The </a:t>
            </a:r>
            <a:r>
              <a:rPr spc="-515" dirty="0"/>
              <a:t>Issues </a:t>
            </a:r>
            <a:r>
              <a:rPr spc="-370" dirty="0"/>
              <a:t>We</a:t>
            </a:r>
            <a:r>
              <a:rPr spc="-1140" dirty="0"/>
              <a:t> </a:t>
            </a:r>
            <a:r>
              <a:rPr spc="-370" dirty="0"/>
              <a:t>Faced  </a:t>
            </a:r>
            <a:r>
              <a:rPr spc="-145" dirty="0"/>
              <a:t>with</a:t>
            </a:r>
            <a:r>
              <a:rPr spc="-620" dirty="0"/>
              <a:t> </a:t>
            </a:r>
            <a:r>
              <a:rPr spc="-185" dirty="0"/>
              <a:t>LSTMs</a:t>
            </a:r>
            <a:endParaRPr spc="-185" dirty="0"/>
          </a:p>
        </p:txBody>
      </p:sp>
      <p:sp>
        <p:nvSpPr>
          <p:cNvPr id="3" name="object 3"/>
          <p:cNvSpPr/>
          <p:nvPr/>
        </p:nvSpPr>
        <p:spPr>
          <a:xfrm>
            <a:off x="1662797" y="4286270"/>
            <a:ext cx="161138" cy="16113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62797" y="6824196"/>
            <a:ext cx="161138" cy="16113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43500" y="3972101"/>
            <a:ext cx="9182735" cy="446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000"/>
              </a:lnSpc>
              <a:spcBef>
                <a:spcPts val="100"/>
              </a:spcBef>
            </a:pPr>
            <a:r>
              <a:rPr sz="3600" spc="235" dirty="0">
                <a:latin typeface="Calibri" panose="020F0502020204030204"/>
                <a:cs typeface="Calibri" panose="020F0502020204030204"/>
              </a:rPr>
              <a:t>Depends </a:t>
            </a:r>
            <a:r>
              <a:rPr sz="3600" spc="215" dirty="0">
                <a:latin typeface="Calibri" panose="020F0502020204030204"/>
                <a:cs typeface="Calibri" panose="020F0502020204030204"/>
              </a:rPr>
              <a:t>on </a:t>
            </a:r>
            <a:r>
              <a:rPr sz="3600" spc="155" dirty="0">
                <a:latin typeface="Calibri" panose="020F0502020204030204"/>
                <a:cs typeface="Calibri" panose="020F0502020204030204"/>
              </a:rPr>
              <a:t>recognising </a:t>
            </a:r>
            <a:r>
              <a:rPr sz="3600" spc="150" dirty="0">
                <a:latin typeface="Calibri" panose="020F0502020204030204"/>
                <a:cs typeface="Calibri" panose="020F0502020204030204"/>
              </a:rPr>
              <a:t>patterns </a:t>
            </a:r>
            <a:r>
              <a:rPr sz="3600" spc="155" dirty="0">
                <a:latin typeface="Calibri" panose="020F0502020204030204"/>
                <a:cs typeface="Calibri" panose="020F0502020204030204"/>
              </a:rPr>
              <a:t>but </a:t>
            </a:r>
            <a:r>
              <a:rPr sz="3600" spc="75" dirty="0">
                <a:latin typeface="Calibri" panose="020F0502020204030204"/>
                <a:cs typeface="Calibri" panose="020F0502020204030204"/>
              </a:rPr>
              <a:t>fails  </a:t>
            </a:r>
            <a:r>
              <a:rPr sz="3600" spc="180" dirty="0">
                <a:latin typeface="Calibri" panose="020F0502020204030204"/>
                <a:cs typeface="Calibri" panose="020F0502020204030204"/>
              </a:rPr>
              <a:t>here </a:t>
            </a:r>
            <a:r>
              <a:rPr sz="3600" spc="165" dirty="0">
                <a:latin typeface="Calibri" panose="020F0502020204030204"/>
                <a:cs typeface="Calibri" panose="020F0502020204030204"/>
              </a:rPr>
              <a:t>since </a:t>
            </a:r>
            <a:r>
              <a:rPr sz="3600" spc="145" dirty="0">
                <a:latin typeface="Calibri" panose="020F0502020204030204"/>
                <a:cs typeface="Calibri" panose="020F0502020204030204"/>
              </a:rPr>
              <a:t>stock market data </a:t>
            </a:r>
            <a:r>
              <a:rPr sz="3600" spc="220" dirty="0">
                <a:latin typeface="Calibri" panose="020F0502020204030204"/>
                <a:cs typeface="Calibri" panose="020F0502020204030204"/>
              </a:rPr>
              <a:t>does </a:t>
            </a:r>
            <a:r>
              <a:rPr sz="3600" spc="140" dirty="0">
                <a:latin typeface="Calibri" panose="020F0502020204030204"/>
                <a:cs typeface="Calibri" panose="020F0502020204030204"/>
              </a:rPr>
              <a:t>not</a:t>
            </a:r>
            <a:r>
              <a:rPr sz="3600" spc="-204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spc="60" dirty="0">
                <a:latin typeface="Calibri" panose="020F0502020204030204"/>
                <a:cs typeface="Calibri" panose="020F0502020204030204"/>
              </a:rPr>
              <a:t>follow  </a:t>
            </a:r>
            <a:r>
              <a:rPr sz="3600" spc="135" dirty="0">
                <a:latin typeface="Calibri" panose="020F0502020204030204"/>
                <a:cs typeface="Calibri" panose="020F0502020204030204"/>
              </a:rPr>
              <a:t>any </a:t>
            </a:r>
            <a:r>
              <a:rPr sz="3600" spc="145" dirty="0">
                <a:latin typeface="Calibri" panose="020F0502020204030204"/>
                <a:cs typeface="Calibri" panose="020F0502020204030204"/>
              </a:rPr>
              <a:t>recursive</a:t>
            </a:r>
            <a:r>
              <a:rPr sz="36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spc="120" dirty="0">
                <a:latin typeface="Calibri" panose="020F0502020204030204"/>
                <a:cs typeface="Calibri" panose="020F0502020204030204"/>
              </a:rPr>
              <a:t>trend.</a:t>
            </a:r>
            <a:endParaRPr sz="36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50">
              <a:latin typeface="Calibri" panose="020F0502020204030204"/>
              <a:cs typeface="Calibri" panose="020F0502020204030204"/>
            </a:endParaRPr>
          </a:p>
          <a:p>
            <a:pPr marL="12700" marR="392430" algn="just">
              <a:lnSpc>
                <a:spcPct val="116000"/>
              </a:lnSpc>
            </a:pPr>
            <a:r>
              <a:rPr sz="3600" spc="75" dirty="0">
                <a:latin typeface="Calibri" panose="020F0502020204030204"/>
                <a:cs typeface="Calibri" panose="020F0502020204030204"/>
              </a:rPr>
              <a:t>While </a:t>
            </a:r>
            <a:r>
              <a:rPr sz="3600" spc="-10" dirty="0">
                <a:latin typeface="Calibri" panose="020F0502020204030204"/>
                <a:cs typeface="Calibri" panose="020F0502020204030204"/>
              </a:rPr>
              <a:t>it </a:t>
            </a:r>
            <a:r>
              <a:rPr sz="3600" spc="150" dirty="0">
                <a:latin typeface="Calibri" panose="020F0502020204030204"/>
                <a:cs typeface="Calibri" panose="020F0502020204030204"/>
              </a:rPr>
              <a:t>was </a:t>
            </a:r>
            <a:r>
              <a:rPr sz="3600" spc="145" dirty="0">
                <a:latin typeface="Calibri" panose="020F0502020204030204"/>
                <a:cs typeface="Calibri" panose="020F0502020204030204"/>
              </a:rPr>
              <a:t>able </a:t>
            </a:r>
            <a:r>
              <a:rPr sz="3600" spc="100" dirty="0">
                <a:latin typeface="Calibri" panose="020F0502020204030204"/>
                <a:cs typeface="Calibri" panose="020F0502020204030204"/>
              </a:rPr>
              <a:t>to </a:t>
            </a:r>
            <a:r>
              <a:rPr sz="3600" spc="-15" dirty="0">
                <a:latin typeface="Calibri" panose="020F0502020204030204"/>
                <a:cs typeface="Calibri" panose="020F0502020204030204"/>
              </a:rPr>
              <a:t>fit </a:t>
            </a:r>
            <a:r>
              <a:rPr sz="3600" spc="145" dirty="0">
                <a:latin typeface="Calibri" panose="020F0502020204030204"/>
                <a:cs typeface="Calibri" panose="020F0502020204030204"/>
              </a:rPr>
              <a:t>data </a:t>
            </a:r>
            <a:r>
              <a:rPr sz="3600" spc="120" dirty="0">
                <a:latin typeface="Calibri" panose="020F0502020204030204"/>
                <a:cs typeface="Calibri" panose="020F0502020204030204"/>
              </a:rPr>
              <a:t>better </a:t>
            </a:r>
            <a:r>
              <a:rPr sz="3600" spc="155" dirty="0">
                <a:latin typeface="Calibri" panose="020F0502020204030204"/>
                <a:cs typeface="Calibri" panose="020F0502020204030204"/>
              </a:rPr>
              <a:t>than </a:t>
            </a:r>
            <a:r>
              <a:rPr sz="3600" spc="130" dirty="0">
                <a:latin typeface="Calibri" panose="020F0502020204030204"/>
                <a:cs typeface="Calibri" panose="020F0502020204030204"/>
              </a:rPr>
              <a:t>the  </a:t>
            </a:r>
            <a:r>
              <a:rPr sz="3600" spc="190" dirty="0">
                <a:latin typeface="Calibri" panose="020F0502020204030204"/>
                <a:cs typeface="Calibri" panose="020F0502020204030204"/>
              </a:rPr>
              <a:t>LSTM </a:t>
            </a:r>
            <a:r>
              <a:rPr sz="3600" spc="125" dirty="0">
                <a:latin typeface="Calibri" panose="020F0502020204030204"/>
                <a:cs typeface="Calibri" panose="020F0502020204030204"/>
              </a:rPr>
              <a:t>model, </a:t>
            </a:r>
            <a:r>
              <a:rPr sz="3600" spc="-10" dirty="0">
                <a:latin typeface="Calibri" panose="020F0502020204030204"/>
                <a:cs typeface="Calibri" panose="020F0502020204030204"/>
              </a:rPr>
              <a:t>it </a:t>
            </a:r>
            <a:r>
              <a:rPr sz="3600" spc="200" dirty="0">
                <a:latin typeface="Calibri" panose="020F0502020204030204"/>
                <a:cs typeface="Calibri" panose="020F0502020204030204"/>
              </a:rPr>
              <a:t>shared </a:t>
            </a:r>
            <a:r>
              <a:rPr sz="3600" spc="130" dirty="0">
                <a:latin typeface="Calibri" panose="020F0502020204030204"/>
                <a:cs typeface="Calibri" panose="020F0502020204030204"/>
              </a:rPr>
              <a:t>the </a:t>
            </a:r>
            <a:r>
              <a:rPr sz="3600" spc="175" dirty="0">
                <a:latin typeface="Calibri" panose="020F0502020204030204"/>
                <a:cs typeface="Calibri" panose="020F0502020204030204"/>
              </a:rPr>
              <a:t>shortcomings </a:t>
            </a:r>
            <a:r>
              <a:rPr sz="3600" spc="90" dirty="0">
                <a:latin typeface="Calibri" panose="020F0502020204030204"/>
                <a:cs typeface="Calibri" panose="020F0502020204030204"/>
              </a:rPr>
              <a:t>of  </a:t>
            </a:r>
            <a:r>
              <a:rPr sz="3600" spc="130" dirty="0">
                <a:latin typeface="Calibri" panose="020F0502020204030204"/>
                <a:cs typeface="Calibri" panose="020F0502020204030204"/>
              </a:rPr>
              <a:t>the </a:t>
            </a:r>
            <a:r>
              <a:rPr sz="3600" spc="190" dirty="0">
                <a:latin typeface="Calibri" panose="020F0502020204030204"/>
                <a:cs typeface="Calibri" panose="020F0502020204030204"/>
              </a:rPr>
              <a:t>LSTM</a:t>
            </a:r>
            <a:r>
              <a:rPr sz="3600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spc="140" dirty="0">
                <a:latin typeface="Calibri" panose="020F0502020204030204"/>
                <a:cs typeface="Calibri" panose="020F0502020204030204"/>
              </a:rPr>
              <a:t>model.</a:t>
            </a:r>
            <a:endParaRPr sz="3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34327" y="4081174"/>
            <a:ext cx="5169745" cy="3269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99809" y="3543910"/>
            <a:ext cx="3068955" cy="3187065"/>
          </a:xfrm>
          <a:custGeom>
            <a:avLst/>
            <a:gdLst/>
            <a:ahLst/>
            <a:cxnLst/>
            <a:rect l="l" t="t" r="r" b="b"/>
            <a:pathLst>
              <a:path w="3068954" h="3187065">
                <a:moveTo>
                  <a:pt x="1002691" y="3186451"/>
                </a:moveTo>
                <a:lnTo>
                  <a:pt x="953341" y="3185041"/>
                </a:lnTo>
                <a:lnTo>
                  <a:pt x="904026" y="3182002"/>
                </a:lnTo>
                <a:lnTo>
                  <a:pt x="854777" y="3177289"/>
                </a:lnTo>
                <a:lnTo>
                  <a:pt x="805625" y="3170858"/>
                </a:lnTo>
                <a:lnTo>
                  <a:pt x="756600" y="3162661"/>
                </a:lnTo>
                <a:lnTo>
                  <a:pt x="706941" y="3152202"/>
                </a:lnTo>
                <a:lnTo>
                  <a:pt x="657915" y="3139682"/>
                </a:lnTo>
                <a:lnTo>
                  <a:pt x="609653" y="3125088"/>
                </a:lnTo>
                <a:lnTo>
                  <a:pt x="562287" y="3108405"/>
                </a:lnTo>
                <a:lnTo>
                  <a:pt x="515951" y="3089621"/>
                </a:lnTo>
                <a:lnTo>
                  <a:pt x="470777" y="3068722"/>
                </a:lnTo>
                <a:lnTo>
                  <a:pt x="426896" y="3045696"/>
                </a:lnTo>
                <a:lnTo>
                  <a:pt x="384441" y="3020529"/>
                </a:lnTo>
                <a:lnTo>
                  <a:pt x="343544" y="2993207"/>
                </a:lnTo>
                <a:lnTo>
                  <a:pt x="304338" y="2963718"/>
                </a:lnTo>
                <a:lnTo>
                  <a:pt x="266955" y="2932049"/>
                </a:lnTo>
                <a:lnTo>
                  <a:pt x="231527" y="2898185"/>
                </a:lnTo>
                <a:lnTo>
                  <a:pt x="198186" y="2862115"/>
                </a:lnTo>
                <a:lnTo>
                  <a:pt x="167066" y="2823824"/>
                </a:lnTo>
                <a:lnTo>
                  <a:pt x="138296" y="2783299"/>
                </a:lnTo>
                <a:lnTo>
                  <a:pt x="112012" y="2740528"/>
                </a:lnTo>
                <a:lnTo>
                  <a:pt x="88343" y="2695496"/>
                </a:lnTo>
                <a:lnTo>
                  <a:pt x="67424" y="2648192"/>
                </a:lnTo>
                <a:lnTo>
                  <a:pt x="49621" y="2599816"/>
                </a:lnTo>
                <a:lnTo>
                  <a:pt x="34716" y="2550990"/>
                </a:lnTo>
                <a:lnTo>
                  <a:pt x="22605" y="2501777"/>
                </a:lnTo>
                <a:lnTo>
                  <a:pt x="13182" y="2452240"/>
                </a:lnTo>
                <a:lnTo>
                  <a:pt x="6343" y="2402442"/>
                </a:lnTo>
                <a:lnTo>
                  <a:pt x="1984" y="2352446"/>
                </a:lnTo>
                <a:lnTo>
                  <a:pt x="0" y="2302314"/>
                </a:lnTo>
                <a:lnTo>
                  <a:pt x="285" y="2252111"/>
                </a:lnTo>
                <a:lnTo>
                  <a:pt x="2737" y="2201899"/>
                </a:lnTo>
                <a:lnTo>
                  <a:pt x="7250" y="2151741"/>
                </a:lnTo>
                <a:lnTo>
                  <a:pt x="13719" y="2101700"/>
                </a:lnTo>
                <a:lnTo>
                  <a:pt x="22040" y="2051839"/>
                </a:lnTo>
                <a:lnTo>
                  <a:pt x="32109" y="2002221"/>
                </a:lnTo>
                <a:lnTo>
                  <a:pt x="43820" y="1952909"/>
                </a:lnTo>
                <a:lnTo>
                  <a:pt x="57069" y="1903966"/>
                </a:lnTo>
                <a:lnTo>
                  <a:pt x="71752" y="1855455"/>
                </a:lnTo>
                <a:lnTo>
                  <a:pt x="87764" y="1807439"/>
                </a:lnTo>
                <a:lnTo>
                  <a:pt x="105000" y="1759981"/>
                </a:lnTo>
                <a:lnTo>
                  <a:pt x="123355" y="1713144"/>
                </a:lnTo>
                <a:lnTo>
                  <a:pt x="143091" y="1665785"/>
                </a:lnTo>
                <a:lnTo>
                  <a:pt x="163663" y="1618853"/>
                </a:lnTo>
                <a:lnTo>
                  <a:pt x="184983" y="1572303"/>
                </a:lnTo>
                <a:lnTo>
                  <a:pt x="206959" y="1526091"/>
                </a:lnTo>
                <a:lnTo>
                  <a:pt x="229504" y="1480171"/>
                </a:lnTo>
                <a:lnTo>
                  <a:pt x="252525" y="1434499"/>
                </a:lnTo>
                <a:lnTo>
                  <a:pt x="275934" y="1389029"/>
                </a:lnTo>
                <a:lnTo>
                  <a:pt x="299640" y="1343717"/>
                </a:lnTo>
                <a:lnTo>
                  <a:pt x="323554" y="1298517"/>
                </a:lnTo>
                <a:lnTo>
                  <a:pt x="395640" y="1163143"/>
                </a:lnTo>
                <a:lnTo>
                  <a:pt x="419484" y="1117943"/>
                </a:lnTo>
                <a:lnTo>
                  <a:pt x="443085" y="1072631"/>
                </a:lnTo>
                <a:lnTo>
                  <a:pt x="466354" y="1027161"/>
                </a:lnTo>
                <a:lnTo>
                  <a:pt x="489200" y="981489"/>
                </a:lnTo>
                <a:lnTo>
                  <a:pt x="511535" y="935569"/>
                </a:lnTo>
                <a:lnTo>
                  <a:pt x="533267" y="889357"/>
                </a:lnTo>
                <a:lnTo>
                  <a:pt x="554306" y="842807"/>
                </a:lnTo>
                <a:lnTo>
                  <a:pt x="574564" y="795875"/>
                </a:lnTo>
                <a:lnTo>
                  <a:pt x="593949" y="748515"/>
                </a:lnTo>
                <a:lnTo>
                  <a:pt x="613419" y="699606"/>
                </a:lnTo>
                <a:lnTo>
                  <a:pt x="633085" y="650777"/>
                </a:lnTo>
                <a:lnTo>
                  <a:pt x="653333" y="602249"/>
                </a:lnTo>
                <a:lnTo>
                  <a:pt x="674549" y="554245"/>
                </a:lnTo>
                <a:lnTo>
                  <a:pt x="697120" y="506988"/>
                </a:lnTo>
                <a:lnTo>
                  <a:pt x="721432" y="460699"/>
                </a:lnTo>
                <a:lnTo>
                  <a:pt x="747870" y="415600"/>
                </a:lnTo>
                <a:lnTo>
                  <a:pt x="776822" y="371916"/>
                </a:lnTo>
                <a:lnTo>
                  <a:pt x="808674" y="329866"/>
                </a:lnTo>
                <a:lnTo>
                  <a:pt x="843053" y="289913"/>
                </a:lnTo>
                <a:lnTo>
                  <a:pt x="879994" y="252123"/>
                </a:lnTo>
                <a:lnTo>
                  <a:pt x="919286" y="216609"/>
                </a:lnTo>
                <a:lnTo>
                  <a:pt x="960717" y="183484"/>
                </a:lnTo>
                <a:lnTo>
                  <a:pt x="1004077" y="152861"/>
                </a:lnTo>
                <a:lnTo>
                  <a:pt x="1049154" y="124852"/>
                </a:lnTo>
                <a:lnTo>
                  <a:pt x="1095739" y="99572"/>
                </a:lnTo>
                <a:lnTo>
                  <a:pt x="1143619" y="77133"/>
                </a:lnTo>
                <a:lnTo>
                  <a:pt x="1191928" y="57493"/>
                </a:lnTo>
                <a:lnTo>
                  <a:pt x="1241277" y="40588"/>
                </a:lnTo>
                <a:lnTo>
                  <a:pt x="1291500" y="26502"/>
                </a:lnTo>
                <a:lnTo>
                  <a:pt x="1342432" y="15317"/>
                </a:lnTo>
                <a:lnTo>
                  <a:pt x="1393905" y="7116"/>
                </a:lnTo>
                <a:lnTo>
                  <a:pt x="1445756" y="1983"/>
                </a:lnTo>
                <a:lnTo>
                  <a:pt x="1497817" y="0"/>
                </a:lnTo>
                <a:lnTo>
                  <a:pt x="1549924" y="1249"/>
                </a:lnTo>
                <a:lnTo>
                  <a:pt x="1602265" y="6320"/>
                </a:lnTo>
                <a:lnTo>
                  <a:pt x="1654524" y="15407"/>
                </a:lnTo>
                <a:lnTo>
                  <a:pt x="1706496" y="28006"/>
                </a:lnTo>
                <a:lnTo>
                  <a:pt x="1757979" y="43613"/>
                </a:lnTo>
                <a:lnTo>
                  <a:pt x="1808768" y="61721"/>
                </a:lnTo>
                <a:lnTo>
                  <a:pt x="1858661" y="81826"/>
                </a:lnTo>
                <a:lnTo>
                  <a:pt x="1907454" y="103423"/>
                </a:lnTo>
                <a:lnTo>
                  <a:pt x="1954943" y="126008"/>
                </a:lnTo>
                <a:lnTo>
                  <a:pt x="1999979" y="148875"/>
                </a:lnTo>
                <a:lnTo>
                  <a:pt x="2044107" y="173179"/>
                </a:lnTo>
                <a:lnTo>
                  <a:pt x="2087341" y="198858"/>
                </a:lnTo>
                <a:lnTo>
                  <a:pt x="2129693" y="225853"/>
                </a:lnTo>
                <a:lnTo>
                  <a:pt x="2171179" y="254105"/>
                </a:lnTo>
                <a:lnTo>
                  <a:pt x="2211810" y="283554"/>
                </a:lnTo>
                <a:lnTo>
                  <a:pt x="2251600" y="314140"/>
                </a:lnTo>
                <a:lnTo>
                  <a:pt x="2290562" y="345803"/>
                </a:lnTo>
                <a:lnTo>
                  <a:pt x="2328711" y="378485"/>
                </a:lnTo>
                <a:lnTo>
                  <a:pt x="2366058" y="412124"/>
                </a:lnTo>
                <a:lnTo>
                  <a:pt x="2402618" y="446662"/>
                </a:lnTo>
                <a:lnTo>
                  <a:pt x="2438404" y="482039"/>
                </a:lnTo>
                <a:lnTo>
                  <a:pt x="2473429" y="518195"/>
                </a:lnTo>
                <a:lnTo>
                  <a:pt x="2507707" y="555070"/>
                </a:lnTo>
                <a:lnTo>
                  <a:pt x="2541251" y="592605"/>
                </a:lnTo>
                <a:lnTo>
                  <a:pt x="2574074" y="630740"/>
                </a:lnTo>
                <a:lnTo>
                  <a:pt x="2606189" y="669416"/>
                </a:lnTo>
                <a:lnTo>
                  <a:pt x="2638140" y="709178"/>
                </a:lnTo>
                <a:lnTo>
                  <a:pt x="2669584" y="749470"/>
                </a:lnTo>
                <a:lnTo>
                  <a:pt x="2700441" y="790300"/>
                </a:lnTo>
                <a:lnTo>
                  <a:pt x="2730631" y="831674"/>
                </a:lnTo>
                <a:lnTo>
                  <a:pt x="2760074" y="873598"/>
                </a:lnTo>
                <a:lnTo>
                  <a:pt x="2788690" y="916080"/>
                </a:lnTo>
                <a:lnTo>
                  <a:pt x="2816400" y="959126"/>
                </a:lnTo>
                <a:lnTo>
                  <a:pt x="2843124" y="1002743"/>
                </a:lnTo>
                <a:lnTo>
                  <a:pt x="2868781" y="1046938"/>
                </a:lnTo>
                <a:lnTo>
                  <a:pt x="2893292" y="1091718"/>
                </a:lnTo>
                <a:lnTo>
                  <a:pt x="2916577" y="1137088"/>
                </a:lnTo>
                <a:lnTo>
                  <a:pt x="2938556" y="1183057"/>
                </a:lnTo>
                <a:lnTo>
                  <a:pt x="2959149" y="1229630"/>
                </a:lnTo>
                <a:lnTo>
                  <a:pt x="2978277" y="1276815"/>
                </a:lnTo>
                <a:lnTo>
                  <a:pt x="2995860" y="1324618"/>
                </a:lnTo>
                <a:lnTo>
                  <a:pt x="3011817" y="1373046"/>
                </a:lnTo>
                <a:lnTo>
                  <a:pt x="3026069" y="1422106"/>
                </a:lnTo>
                <a:lnTo>
                  <a:pt x="3038537" y="1471804"/>
                </a:lnTo>
                <a:lnTo>
                  <a:pt x="3049139" y="1522148"/>
                </a:lnTo>
                <a:lnTo>
                  <a:pt x="3057396" y="1575554"/>
                </a:lnTo>
                <a:lnTo>
                  <a:pt x="3063604" y="1629624"/>
                </a:lnTo>
                <a:lnTo>
                  <a:pt x="3067401" y="1684296"/>
                </a:lnTo>
                <a:lnTo>
                  <a:pt x="3068425" y="1739511"/>
                </a:lnTo>
                <a:lnTo>
                  <a:pt x="3066873" y="1789030"/>
                </a:lnTo>
                <a:lnTo>
                  <a:pt x="3063050" y="1838458"/>
                </a:lnTo>
                <a:lnTo>
                  <a:pt x="3056925" y="1887659"/>
                </a:lnTo>
                <a:lnTo>
                  <a:pt x="3048467" y="1936495"/>
                </a:lnTo>
                <a:lnTo>
                  <a:pt x="3037644" y="1984828"/>
                </a:lnTo>
                <a:lnTo>
                  <a:pt x="3024423" y="2032520"/>
                </a:lnTo>
                <a:lnTo>
                  <a:pt x="3008775" y="2079434"/>
                </a:lnTo>
                <a:lnTo>
                  <a:pt x="2990665" y="2125433"/>
                </a:lnTo>
                <a:lnTo>
                  <a:pt x="2970064" y="2170379"/>
                </a:lnTo>
                <a:lnTo>
                  <a:pt x="2945668" y="2215963"/>
                </a:lnTo>
                <a:lnTo>
                  <a:pt x="2918479" y="2259335"/>
                </a:lnTo>
                <a:lnTo>
                  <a:pt x="2888703" y="2300616"/>
                </a:lnTo>
                <a:lnTo>
                  <a:pt x="2856545" y="2339928"/>
                </a:lnTo>
                <a:lnTo>
                  <a:pt x="2822213" y="2377392"/>
                </a:lnTo>
                <a:lnTo>
                  <a:pt x="2785912" y="2413132"/>
                </a:lnTo>
                <a:lnTo>
                  <a:pt x="2747849" y="2447267"/>
                </a:lnTo>
                <a:lnTo>
                  <a:pt x="2708231" y="2479921"/>
                </a:lnTo>
                <a:lnTo>
                  <a:pt x="2667263" y="2511214"/>
                </a:lnTo>
                <a:lnTo>
                  <a:pt x="2625692" y="2541340"/>
                </a:lnTo>
                <a:lnTo>
                  <a:pt x="2583570" y="2570795"/>
                </a:lnTo>
                <a:lnTo>
                  <a:pt x="2540961" y="2599640"/>
                </a:lnTo>
                <a:lnTo>
                  <a:pt x="2497932" y="2627937"/>
                </a:lnTo>
                <a:lnTo>
                  <a:pt x="2454548" y="2655748"/>
                </a:lnTo>
                <a:lnTo>
                  <a:pt x="2410874" y="2683134"/>
                </a:lnTo>
                <a:lnTo>
                  <a:pt x="2366977" y="2710158"/>
                </a:lnTo>
                <a:lnTo>
                  <a:pt x="2322922" y="2736881"/>
                </a:lnTo>
                <a:lnTo>
                  <a:pt x="2278774" y="2763364"/>
                </a:lnTo>
                <a:lnTo>
                  <a:pt x="2234600" y="2789671"/>
                </a:lnTo>
                <a:lnTo>
                  <a:pt x="2189736" y="2815899"/>
                </a:lnTo>
                <a:lnTo>
                  <a:pt x="2144621" y="2841683"/>
                </a:lnTo>
                <a:lnTo>
                  <a:pt x="2099236" y="2866966"/>
                </a:lnTo>
                <a:lnTo>
                  <a:pt x="2053562" y="2891690"/>
                </a:lnTo>
                <a:lnTo>
                  <a:pt x="2007580" y="2915796"/>
                </a:lnTo>
                <a:lnTo>
                  <a:pt x="1961269" y="2939227"/>
                </a:lnTo>
                <a:lnTo>
                  <a:pt x="1914612" y="2961924"/>
                </a:lnTo>
                <a:lnTo>
                  <a:pt x="1867588" y="2983831"/>
                </a:lnTo>
                <a:lnTo>
                  <a:pt x="1820178" y="3004889"/>
                </a:lnTo>
                <a:lnTo>
                  <a:pt x="1772363" y="3025040"/>
                </a:lnTo>
                <a:lnTo>
                  <a:pt x="1726575" y="3043441"/>
                </a:lnTo>
                <a:lnTo>
                  <a:pt x="1680335" y="3060948"/>
                </a:lnTo>
                <a:lnTo>
                  <a:pt x="1633676" y="3077514"/>
                </a:lnTo>
                <a:lnTo>
                  <a:pt x="1586626" y="3093095"/>
                </a:lnTo>
                <a:lnTo>
                  <a:pt x="1539217" y="3107643"/>
                </a:lnTo>
                <a:lnTo>
                  <a:pt x="1491479" y="3121113"/>
                </a:lnTo>
                <a:lnTo>
                  <a:pt x="1443443" y="3133460"/>
                </a:lnTo>
                <a:lnTo>
                  <a:pt x="1395138" y="3144637"/>
                </a:lnTo>
                <a:lnTo>
                  <a:pt x="1346595" y="3154599"/>
                </a:lnTo>
                <a:lnTo>
                  <a:pt x="1297845" y="3163299"/>
                </a:lnTo>
                <a:lnTo>
                  <a:pt x="1248918" y="3170693"/>
                </a:lnTo>
                <a:lnTo>
                  <a:pt x="1199844" y="3176733"/>
                </a:lnTo>
                <a:lnTo>
                  <a:pt x="1150654" y="3181376"/>
                </a:lnTo>
                <a:lnTo>
                  <a:pt x="1101379" y="3184573"/>
                </a:lnTo>
                <a:lnTo>
                  <a:pt x="1052047" y="3186280"/>
                </a:lnTo>
                <a:lnTo>
                  <a:pt x="1002691" y="31864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59733" y="3468145"/>
            <a:ext cx="2984500" cy="3524885"/>
          </a:xfrm>
          <a:custGeom>
            <a:avLst/>
            <a:gdLst/>
            <a:ahLst/>
            <a:cxnLst/>
            <a:rect l="l" t="t" r="r" b="b"/>
            <a:pathLst>
              <a:path w="2984500" h="3524884">
                <a:moveTo>
                  <a:pt x="2354741" y="340164"/>
                </a:moveTo>
                <a:lnTo>
                  <a:pt x="2384681" y="370090"/>
                </a:lnTo>
                <a:lnTo>
                  <a:pt x="2412402" y="400360"/>
                </a:lnTo>
                <a:lnTo>
                  <a:pt x="2437991" y="430959"/>
                </a:lnTo>
                <a:lnTo>
                  <a:pt x="2461538" y="461875"/>
                </a:lnTo>
                <a:lnTo>
                  <a:pt x="2502860" y="524609"/>
                </a:lnTo>
                <a:lnTo>
                  <a:pt x="2537075" y="588459"/>
                </a:lnTo>
                <a:lnTo>
                  <a:pt x="2564890" y="653323"/>
                </a:lnTo>
                <a:lnTo>
                  <a:pt x="2587014" y="719100"/>
                </a:lnTo>
                <a:lnTo>
                  <a:pt x="2604155" y="785686"/>
                </a:lnTo>
                <a:lnTo>
                  <a:pt x="2617020" y="852981"/>
                </a:lnTo>
                <a:lnTo>
                  <a:pt x="2626318" y="920882"/>
                </a:lnTo>
                <a:lnTo>
                  <a:pt x="2632757" y="989288"/>
                </a:lnTo>
                <a:lnTo>
                  <a:pt x="2637045" y="1058095"/>
                </a:lnTo>
                <a:lnTo>
                  <a:pt x="2639890" y="1127203"/>
                </a:lnTo>
                <a:lnTo>
                  <a:pt x="2644081" y="1265911"/>
                </a:lnTo>
                <a:lnTo>
                  <a:pt x="2645333" y="1300616"/>
                </a:lnTo>
                <a:lnTo>
                  <a:pt x="2648702" y="1369971"/>
                </a:lnTo>
                <a:lnTo>
                  <a:pt x="2653814" y="1439168"/>
                </a:lnTo>
                <a:lnTo>
                  <a:pt x="2661376" y="1508103"/>
                </a:lnTo>
                <a:lnTo>
                  <a:pt x="2672097" y="1576676"/>
                </a:lnTo>
                <a:lnTo>
                  <a:pt x="2686685" y="1644785"/>
                </a:lnTo>
                <a:lnTo>
                  <a:pt x="2705847" y="1712326"/>
                </a:lnTo>
                <a:lnTo>
                  <a:pt x="2730293" y="1779199"/>
                </a:lnTo>
                <a:lnTo>
                  <a:pt x="2760729" y="1845301"/>
                </a:lnTo>
                <a:lnTo>
                  <a:pt x="2797864" y="1910530"/>
                </a:lnTo>
                <a:lnTo>
                  <a:pt x="2848373" y="1987240"/>
                </a:lnTo>
                <a:lnTo>
                  <a:pt x="2874513" y="2031580"/>
                </a:lnTo>
                <a:lnTo>
                  <a:pt x="2897660" y="2075759"/>
                </a:lnTo>
                <a:lnTo>
                  <a:pt x="2917889" y="2119731"/>
                </a:lnTo>
                <a:lnTo>
                  <a:pt x="2935272" y="2163452"/>
                </a:lnTo>
                <a:lnTo>
                  <a:pt x="2949884" y="2206875"/>
                </a:lnTo>
                <a:lnTo>
                  <a:pt x="2961799" y="2249955"/>
                </a:lnTo>
                <a:lnTo>
                  <a:pt x="2971092" y="2292646"/>
                </a:lnTo>
                <a:lnTo>
                  <a:pt x="2977835" y="2334902"/>
                </a:lnTo>
                <a:lnTo>
                  <a:pt x="2982104" y="2376678"/>
                </a:lnTo>
                <a:lnTo>
                  <a:pt x="2983973" y="2417929"/>
                </a:lnTo>
                <a:lnTo>
                  <a:pt x="2983514" y="2458608"/>
                </a:lnTo>
                <a:lnTo>
                  <a:pt x="2980804" y="2498669"/>
                </a:lnTo>
                <a:lnTo>
                  <a:pt x="2975915" y="2538068"/>
                </a:lnTo>
                <a:lnTo>
                  <a:pt x="2968922" y="2576759"/>
                </a:lnTo>
                <a:lnTo>
                  <a:pt x="2959898" y="2614695"/>
                </a:lnTo>
                <a:lnTo>
                  <a:pt x="2948919" y="2651832"/>
                </a:lnTo>
                <a:lnTo>
                  <a:pt x="2936057" y="2688124"/>
                </a:lnTo>
                <a:lnTo>
                  <a:pt x="2921388" y="2723524"/>
                </a:lnTo>
                <a:lnTo>
                  <a:pt x="2904984" y="2757988"/>
                </a:lnTo>
                <a:lnTo>
                  <a:pt x="2867272" y="2823923"/>
                </a:lnTo>
                <a:lnTo>
                  <a:pt x="2823513" y="2885564"/>
                </a:lnTo>
                <a:lnTo>
                  <a:pt x="2774300" y="2942546"/>
                </a:lnTo>
                <a:lnTo>
                  <a:pt x="2720225" y="2994503"/>
                </a:lnTo>
                <a:lnTo>
                  <a:pt x="2661882" y="3041070"/>
                </a:lnTo>
                <a:lnTo>
                  <a:pt x="2599863" y="3081882"/>
                </a:lnTo>
                <a:lnTo>
                  <a:pt x="2534760" y="3116575"/>
                </a:lnTo>
                <a:lnTo>
                  <a:pt x="2467166" y="3144782"/>
                </a:lnTo>
                <a:lnTo>
                  <a:pt x="2397673" y="3166139"/>
                </a:lnTo>
                <a:lnTo>
                  <a:pt x="2326875" y="3180281"/>
                </a:lnTo>
                <a:lnTo>
                  <a:pt x="2255364" y="3186842"/>
                </a:lnTo>
                <a:lnTo>
                  <a:pt x="2219527" y="3187166"/>
                </a:lnTo>
                <a:lnTo>
                  <a:pt x="2183733" y="3185457"/>
                </a:lnTo>
                <a:lnTo>
                  <a:pt x="2112573" y="3175762"/>
                </a:lnTo>
                <a:lnTo>
                  <a:pt x="2042479" y="3157390"/>
                </a:lnTo>
                <a:lnTo>
                  <a:pt x="1955885" y="3124754"/>
                </a:lnTo>
                <a:lnTo>
                  <a:pt x="1905934" y="3107026"/>
                </a:lnTo>
                <a:lnTo>
                  <a:pt x="1858096" y="3091578"/>
                </a:lnTo>
                <a:lnTo>
                  <a:pt x="1812309" y="3078331"/>
                </a:lnTo>
                <a:lnTo>
                  <a:pt x="1768508" y="3067209"/>
                </a:lnTo>
                <a:lnTo>
                  <a:pt x="1726628" y="3058135"/>
                </a:lnTo>
                <a:lnTo>
                  <a:pt x="1686605" y="3051032"/>
                </a:lnTo>
                <a:lnTo>
                  <a:pt x="1648375" y="3045823"/>
                </a:lnTo>
                <a:lnTo>
                  <a:pt x="1577034" y="3040779"/>
                </a:lnTo>
                <a:lnTo>
                  <a:pt x="1543796" y="3040791"/>
                </a:lnTo>
                <a:lnTo>
                  <a:pt x="1481859" y="3045496"/>
                </a:lnTo>
                <a:lnTo>
                  <a:pt x="1425548" y="3055931"/>
                </a:lnTo>
                <a:lnTo>
                  <a:pt x="1374347" y="3071480"/>
                </a:lnTo>
                <a:lnTo>
                  <a:pt x="1327741" y="3091528"/>
                </a:lnTo>
                <a:lnTo>
                  <a:pt x="1285216" y="3115460"/>
                </a:lnTo>
                <a:lnTo>
                  <a:pt x="1246255" y="3142660"/>
                </a:lnTo>
                <a:lnTo>
                  <a:pt x="1210345" y="3172512"/>
                </a:lnTo>
                <a:lnTo>
                  <a:pt x="1176970" y="3204402"/>
                </a:lnTo>
                <a:lnTo>
                  <a:pt x="1145615" y="3237714"/>
                </a:lnTo>
                <a:lnTo>
                  <a:pt x="1115765" y="3271831"/>
                </a:lnTo>
                <a:lnTo>
                  <a:pt x="1058520" y="3340024"/>
                </a:lnTo>
                <a:lnTo>
                  <a:pt x="1044344" y="3356615"/>
                </a:lnTo>
                <a:lnTo>
                  <a:pt x="1015705" y="3388708"/>
                </a:lnTo>
                <a:lnTo>
                  <a:pt x="986254" y="3418838"/>
                </a:lnTo>
                <a:lnTo>
                  <a:pt x="955475" y="3446390"/>
                </a:lnTo>
                <a:lnTo>
                  <a:pt x="922853" y="3470747"/>
                </a:lnTo>
                <a:lnTo>
                  <a:pt x="887873" y="3491295"/>
                </a:lnTo>
                <a:lnTo>
                  <a:pt x="850020" y="3507418"/>
                </a:lnTo>
                <a:lnTo>
                  <a:pt x="808779" y="3518501"/>
                </a:lnTo>
                <a:lnTo>
                  <a:pt x="763635" y="3523927"/>
                </a:lnTo>
                <a:lnTo>
                  <a:pt x="739439" y="3524327"/>
                </a:lnTo>
                <a:lnTo>
                  <a:pt x="714073" y="3523083"/>
                </a:lnTo>
                <a:lnTo>
                  <a:pt x="659578" y="3515352"/>
                </a:lnTo>
                <a:lnTo>
                  <a:pt x="599635" y="3500118"/>
                </a:lnTo>
                <a:lnTo>
                  <a:pt x="533728" y="3476767"/>
                </a:lnTo>
                <a:lnTo>
                  <a:pt x="498378" y="3461855"/>
                </a:lnTo>
                <a:lnTo>
                  <a:pt x="456872" y="3442427"/>
                </a:lnTo>
                <a:lnTo>
                  <a:pt x="417236" y="3421774"/>
                </a:lnTo>
                <a:lnTo>
                  <a:pt x="379461" y="3399936"/>
                </a:lnTo>
                <a:lnTo>
                  <a:pt x="343538" y="3376952"/>
                </a:lnTo>
                <a:lnTo>
                  <a:pt x="309457" y="3352859"/>
                </a:lnTo>
                <a:lnTo>
                  <a:pt x="277210" y="3327696"/>
                </a:lnTo>
                <a:lnTo>
                  <a:pt x="246788" y="3301502"/>
                </a:lnTo>
                <a:lnTo>
                  <a:pt x="218181" y="3274316"/>
                </a:lnTo>
                <a:lnTo>
                  <a:pt x="191381" y="3246176"/>
                </a:lnTo>
                <a:lnTo>
                  <a:pt x="166378" y="3217121"/>
                </a:lnTo>
                <a:lnTo>
                  <a:pt x="121728" y="3156420"/>
                </a:lnTo>
                <a:lnTo>
                  <a:pt x="84160" y="3092521"/>
                </a:lnTo>
                <a:lnTo>
                  <a:pt x="53600" y="3025734"/>
                </a:lnTo>
                <a:lnTo>
                  <a:pt x="29977" y="2956368"/>
                </a:lnTo>
                <a:lnTo>
                  <a:pt x="13217" y="2884731"/>
                </a:lnTo>
                <a:lnTo>
                  <a:pt x="3249" y="2811133"/>
                </a:lnTo>
                <a:lnTo>
                  <a:pt x="0" y="2735882"/>
                </a:lnTo>
                <a:lnTo>
                  <a:pt x="872" y="2697733"/>
                </a:lnTo>
                <a:lnTo>
                  <a:pt x="3397" y="2659287"/>
                </a:lnTo>
                <a:lnTo>
                  <a:pt x="7565" y="2620582"/>
                </a:lnTo>
                <a:lnTo>
                  <a:pt x="13368" y="2581657"/>
                </a:lnTo>
                <a:lnTo>
                  <a:pt x="20796" y="2542551"/>
                </a:lnTo>
                <a:lnTo>
                  <a:pt x="29840" y="2503302"/>
                </a:lnTo>
                <a:lnTo>
                  <a:pt x="40492" y="2463948"/>
                </a:lnTo>
                <a:lnTo>
                  <a:pt x="52742" y="2424529"/>
                </a:lnTo>
                <a:lnTo>
                  <a:pt x="66581" y="2385083"/>
                </a:lnTo>
                <a:lnTo>
                  <a:pt x="82000" y="2345649"/>
                </a:lnTo>
                <a:lnTo>
                  <a:pt x="98990" y="2306264"/>
                </a:lnTo>
                <a:lnTo>
                  <a:pt x="117543" y="2266969"/>
                </a:lnTo>
                <a:lnTo>
                  <a:pt x="137648" y="2227801"/>
                </a:lnTo>
                <a:lnTo>
                  <a:pt x="159297" y="2188799"/>
                </a:lnTo>
                <a:lnTo>
                  <a:pt x="182481" y="2150002"/>
                </a:lnTo>
                <a:lnTo>
                  <a:pt x="207191" y="2111448"/>
                </a:lnTo>
                <a:lnTo>
                  <a:pt x="233417" y="2073176"/>
                </a:lnTo>
                <a:lnTo>
                  <a:pt x="261151" y="2035225"/>
                </a:lnTo>
                <a:lnTo>
                  <a:pt x="290384" y="1997632"/>
                </a:lnTo>
                <a:lnTo>
                  <a:pt x="321106" y="1960438"/>
                </a:lnTo>
                <a:lnTo>
                  <a:pt x="353309" y="1923679"/>
                </a:lnTo>
                <a:lnTo>
                  <a:pt x="386983" y="1887396"/>
                </a:lnTo>
                <a:lnTo>
                  <a:pt x="422120" y="1851627"/>
                </a:lnTo>
                <a:lnTo>
                  <a:pt x="458710" y="1816409"/>
                </a:lnTo>
                <a:lnTo>
                  <a:pt x="496744" y="1781783"/>
                </a:lnTo>
                <a:lnTo>
                  <a:pt x="536213" y="1747786"/>
                </a:lnTo>
                <a:lnTo>
                  <a:pt x="577109" y="1714457"/>
                </a:lnTo>
                <a:lnTo>
                  <a:pt x="619422" y="1681834"/>
                </a:lnTo>
                <a:lnTo>
                  <a:pt x="640255" y="1665066"/>
                </a:lnTo>
                <a:lnTo>
                  <a:pt x="679494" y="1626665"/>
                </a:lnTo>
                <a:lnTo>
                  <a:pt x="715728" y="1582214"/>
                </a:lnTo>
                <a:lnTo>
                  <a:pt x="749239" y="1532234"/>
                </a:lnTo>
                <a:lnTo>
                  <a:pt x="780307" y="1477248"/>
                </a:lnTo>
                <a:lnTo>
                  <a:pt x="809215" y="1417777"/>
                </a:lnTo>
                <a:lnTo>
                  <a:pt x="836242" y="1354343"/>
                </a:lnTo>
                <a:lnTo>
                  <a:pt x="861670" y="1287468"/>
                </a:lnTo>
                <a:lnTo>
                  <a:pt x="885780" y="1217674"/>
                </a:lnTo>
                <a:lnTo>
                  <a:pt x="908854" y="1145483"/>
                </a:lnTo>
                <a:lnTo>
                  <a:pt x="920090" y="1108652"/>
                </a:lnTo>
                <a:lnTo>
                  <a:pt x="931171" y="1071418"/>
                </a:lnTo>
                <a:lnTo>
                  <a:pt x="942135" y="1033845"/>
                </a:lnTo>
                <a:lnTo>
                  <a:pt x="996400" y="843189"/>
                </a:lnTo>
                <a:lnTo>
                  <a:pt x="1007389" y="804957"/>
                </a:lnTo>
                <a:lnTo>
                  <a:pt x="1018505" y="766843"/>
                </a:lnTo>
                <a:lnTo>
                  <a:pt x="1029783" y="728912"/>
                </a:lnTo>
                <a:lnTo>
                  <a:pt x="1041259" y="691231"/>
                </a:lnTo>
                <a:lnTo>
                  <a:pt x="1052967" y="653863"/>
                </a:lnTo>
                <a:lnTo>
                  <a:pt x="1064944" y="616875"/>
                </a:lnTo>
                <a:lnTo>
                  <a:pt x="1077223" y="580332"/>
                </a:lnTo>
                <a:lnTo>
                  <a:pt x="1089840" y="544298"/>
                </a:lnTo>
                <a:lnTo>
                  <a:pt x="1116230" y="474022"/>
                </a:lnTo>
                <a:lnTo>
                  <a:pt x="1144393" y="406568"/>
                </a:lnTo>
                <a:lnTo>
                  <a:pt x="1174610" y="342458"/>
                </a:lnTo>
                <a:lnTo>
                  <a:pt x="1207164" y="282214"/>
                </a:lnTo>
                <a:lnTo>
                  <a:pt x="1242335" y="226359"/>
                </a:lnTo>
                <a:lnTo>
                  <a:pt x="1280403" y="175414"/>
                </a:lnTo>
                <a:lnTo>
                  <a:pt x="1321651" y="129900"/>
                </a:lnTo>
                <a:lnTo>
                  <a:pt x="1366359" y="90341"/>
                </a:lnTo>
                <a:lnTo>
                  <a:pt x="1414808" y="57258"/>
                </a:lnTo>
                <a:lnTo>
                  <a:pt x="1467279" y="31172"/>
                </a:lnTo>
                <a:lnTo>
                  <a:pt x="1524054" y="12607"/>
                </a:lnTo>
                <a:lnTo>
                  <a:pt x="1585413" y="2083"/>
                </a:lnTo>
                <a:lnTo>
                  <a:pt x="1617900" y="0"/>
                </a:lnTo>
                <a:lnTo>
                  <a:pt x="1651638" y="122"/>
                </a:lnTo>
                <a:lnTo>
                  <a:pt x="1723009" y="7248"/>
                </a:lnTo>
                <a:lnTo>
                  <a:pt x="1760712" y="14381"/>
                </a:lnTo>
                <a:lnTo>
                  <a:pt x="1799808" y="23981"/>
                </a:lnTo>
                <a:lnTo>
                  <a:pt x="1840330" y="36113"/>
                </a:lnTo>
                <a:lnTo>
                  <a:pt x="1882315" y="50843"/>
                </a:lnTo>
                <a:lnTo>
                  <a:pt x="1925797" y="68236"/>
                </a:lnTo>
                <a:lnTo>
                  <a:pt x="1970812" y="88357"/>
                </a:lnTo>
                <a:lnTo>
                  <a:pt x="2024708" y="114624"/>
                </a:lnTo>
                <a:lnTo>
                  <a:pt x="2075588" y="141349"/>
                </a:lnTo>
                <a:lnTo>
                  <a:pt x="2123541" y="168519"/>
                </a:lnTo>
                <a:lnTo>
                  <a:pt x="2168655" y="196121"/>
                </a:lnTo>
                <a:lnTo>
                  <a:pt x="2211019" y="224142"/>
                </a:lnTo>
                <a:lnTo>
                  <a:pt x="2250721" y="252569"/>
                </a:lnTo>
                <a:lnTo>
                  <a:pt x="2287850" y="281391"/>
                </a:lnTo>
                <a:lnTo>
                  <a:pt x="2322494" y="310593"/>
                </a:lnTo>
                <a:lnTo>
                  <a:pt x="2354741" y="340164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021388" y="3694712"/>
            <a:ext cx="3097530" cy="3033395"/>
            <a:chOff x="1021388" y="3694712"/>
            <a:chExt cx="3097530" cy="3033395"/>
          </a:xfrm>
        </p:grpSpPr>
        <p:sp>
          <p:nvSpPr>
            <p:cNvPr id="5" name="object 5"/>
            <p:cNvSpPr/>
            <p:nvPr/>
          </p:nvSpPr>
          <p:spPr>
            <a:xfrm>
              <a:off x="1021388" y="3694712"/>
              <a:ext cx="3097530" cy="3033395"/>
            </a:xfrm>
            <a:custGeom>
              <a:avLst/>
              <a:gdLst/>
              <a:ahLst/>
              <a:cxnLst/>
              <a:rect l="l" t="t" r="r" b="b"/>
              <a:pathLst>
                <a:path w="3097529" h="3033395">
                  <a:moveTo>
                    <a:pt x="2501855" y="2962532"/>
                  </a:moveTo>
                  <a:lnTo>
                    <a:pt x="2463357" y="2978528"/>
                  </a:lnTo>
                  <a:lnTo>
                    <a:pt x="2425354" y="2992258"/>
                  </a:lnTo>
                  <a:lnTo>
                    <a:pt x="2387824" y="3003817"/>
                  </a:lnTo>
                  <a:lnTo>
                    <a:pt x="2350746" y="3013303"/>
                  </a:lnTo>
                  <a:lnTo>
                    <a:pt x="2277852" y="3026445"/>
                  </a:lnTo>
                  <a:lnTo>
                    <a:pt x="2206494" y="3032462"/>
                  </a:lnTo>
                  <a:lnTo>
                    <a:pt x="2171335" y="3033042"/>
                  </a:lnTo>
                  <a:lnTo>
                    <a:pt x="2136494" y="3032132"/>
                  </a:lnTo>
                  <a:lnTo>
                    <a:pt x="2067672" y="3026232"/>
                  </a:lnTo>
                  <a:lnTo>
                    <a:pt x="1999852" y="3015540"/>
                  </a:lnTo>
                  <a:lnTo>
                    <a:pt x="1932853" y="3000835"/>
                  </a:lnTo>
                  <a:lnTo>
                    <a:pt x="1866497" y="2982893"/>
                  </a:lnTo>
                  <a:lnTo>
                    <a:pt x="1800607" y="2962493"/>
                  </a:lnTo>
                  <a:lnTo>
                    <a:pt x="1735003" y="2940413"/>
                  </a:lnTo>
                  <a:lnTo>
                    <a:pt x="1603941" y="2894322"/>
                  </a:lnTo>
                  <a:lnTo>
                    <a:pt x="1571076" y="2882964"/>
                  </a:lnTo>
                  <a:lnTo>
                    <a:pt x="1505070" y="2861127"/>
                  </a:lnTo>
                  <a:lnTo>
                    <a:pt x="1438547" y="2841110"/>
                  </a:lnTo>
                  <a:lnTo>
                    <a:pt x="1371329" y="2823690"/>
                  </a:lnTo>
                  <a:lnTo>
                    <a:pt x="1303237" y="2809645"/>
                  </a:lnTo>
                  <a:lnTo>
                    <a:pt x="1234093" y="2799753"/>
                  </a:lnTo>
                  <a:lnTo>
                    <a:pt x="1163719" y="2794792"/>
                  </a:lnTo>
                  <a:lnTo>
                    <a:pt x="1128015" y="2794404"/>
                  </a:lnTo>
                  <a:lnTo>
                    <a:pt x="1091936" y="2795540"/>
                  </a:lnTo>
                  <a:lnTo>
                    <a:pt x="1055460" y="2798298"/>
                  </a:lnTo>
                  <a:lnTo>
                    <a:pt x="1018565" y="2802774"/>
                  </a:lnTo>
                  <a:lnTo>
                    <a:pt x="981229" y="2809067"/>
                  </a:lnTo>
                  <a:lnTo>
                    <a:pt x="892035" y="2828315"/>
                  </a:lnTo>
                  <a:lnTo>
                    <a:pt x="841893" y="2836454"/>
                  </a:lnTo>
                  <a:lnTo>
                    <a:pt x="793018" y="2841782"/>
                  </a:lnTo>
                  <a:lnTo>
                    <a:pt x="745429" y="2844389"/>
                  </a:lnTo>
                  <a:lnTo>
                    <a:pt x="699142" y="2844369"/>
                  </a:lnTo>
                  <a:lnTo>
                    <a:pt x="654174" y="2841814"/>
                  </a:lnTo>
                  <a:lnTo>
                    <a:pt x="610542" y="2836814"/>
                  </a:lnTo>
                  <a:lnTo>
                    <a:pt x="568264" y="2829463"/>
                  </a:lnTo>
                  <a:lnTo>
                    <a:pt x="527357" y="2819852"/>
                  </a:lnTo>
                  <a:lnTo>
                    <a:pt x="487836" y="2808073"/>
                  </a:lnTo>
                  <a:lnTo>
                    <a:pt x="449721" y="2794219"/>
                  </a:lnTo>
                  <a:lnTo>
                    <a:pt x="413027" y="2778380"/>
                  </a:lnTo>
                  <a:lnTo>
                    <a:pt x="377772" y="2760649"/>
                  </a:lnTo>
                  <a:lnTo>
                    <a:pt x="343972" y="2741119"/>
                  </a:lnTo>
                  <a:lnTo>
                    <a:pt x="311646" y="2719880"/>
                  </a:lnTo>
                  <a:lnTo>
                    <a:pt x="280809" y="2697025"/>
                  </a:lnTo>
                  <a:lnTo>
                    <a:pt x="251480" y="2672646"/>
                  </a:lnTo>
                  <a:lnTo>
                    <a:pt x="197410" y="2619683"/>
                  </a:lnTo>
                  <a:lnTo>
                    <a:pt x="149574" y="2561726"/>
                  </a:lnTo>
                  <a:lnTo>
                    <a:pt x="108107" y="2499512"/>
                  </a:lnTo>
                  <a:lnTo>
                    <a:pt x="73146" y="2433777"/>
                  </a:lnTo>
                  <a:lnTo>
                    <a:pt x="44828" y="2365255"/>
                  </a:lnTo>
                  <a:lnTo>
                    <a:pt x="23290" y="2294682"/>
                  </a:lnTo>
                  <a:lnTo>
                    <a:pt x="8667" y="2222795"/>
                  </a:lnTo>
                  <a:lnTo>
                    <a:pt x="1097" y="2150328"/>
                  </a:lnTo>
                  <a:lnTo>
                    <a:pt x="0" y="2114107"/>
                  </a:lnTo>
                  <a:lnTo>
                    <a:pt x="716" y="2078017"/>
                  </a:lnTo>
                  <a:lnTo>
                    <a:pt x="7661" y="2006599"/>
                  </a:lnTo>
                  <a:lnTo>
                    <a:pt x="22068" y="1936808"/>
                  </a:lnTo>
                  <a:lnTo>
                    <a:pt x="44074" y="1869381"/>
                  </a:lnTo>
                  <a:lnTo>
                    <a:pt x="73816" y="1805052"/>
                  </a:lnTo>
                  <a:lnTo>
                    <a:pt x="111430" y="1744558"/>
                  </a:lnTo>
                  <a:lnTo>
                    <a:pt x="157052" y="1688635"/>
                  </a:lnTo>
                  <a:lnTo>
                    <a:pt x="194405" y="1647371"/>
                  </a:lnTo>
                  <a:lnTo>
                    <a:pt x="228634" y="1607348"/>
                  </a:lnTo>
                  <a:lnTo>
                    <a:pt x="259843" y="1568529"/>
                  </a:lnTo>
                  <a:lnTo>
                    <a:pt x="288138" y="1530879"/>
                  </a:lnTo>
                  <a:lnTo>
                    <a:pt x="313622" y="1494362"/>
                  </a:lnTo>
                  <a:lnTo>
                    <a:pt x="336402" y="1458943"/>
                  </a:lnTo>
                  <a:lnTo>
                    <a:pt x="356581" y="1424586"/>
                  </a:lnTo>
                  <a:lnTo>
                    <a:pt x="389558" y="1358913"/>
                  </a:lnTo>
                  <a:lnTo>
                    <a:pt x="413390" y="1297060"/>
                  </a:lnTo>
                  <a:lnTo>
                    <a:pt x="428918" y="1238741"/>
                  </a:lnTo>
                  <a:lnTo>
                    <a:pt x="436978" y="1183670"/>
                  </a:lnTo>
                  <a:lnTo>
                    <a:pt x="438470" y="1157263"/>
                  </a:lnTo>
                  <a:lnTo>
                    <a:pt x="438410" y="1131561"/>
                  </a:lnTo>
                  <a:lnTo>
                    <a:pt x="434051" y="1082130"/>
                  </a:lnTo>
                  <a:lnTo>
                    <a:pt x="424740" y="1035091"/>
                  </a:lnTo>
                  <a:lnTo>
                    <a:pt x="411315" y="990158"/>
                  </a:lnTo>
                  <a:lnTo>
                    <a:pt x="394615" y="947046"/>
                  </a:lnTo>
                  <a:lnTo>
                    <a:pt x="375478" y="905469"/>
                  </a:lnTo>
                  <a:lnTo>
                    <a:pt x="354742" y="865143"/>
                  </a:lnTo>
                  <a:lnTo>
                    <a:pt x="311828" y="787098"/>
                  </a:lnTo>
                  <a:lnTo>
                    <a:pt x="301410" y="767922"/>
                  </a:lnTo>
                  <a:lnTo>
                    <a:pt x="281681" y="729723"/>
                  </a:lnTo>
                  <a:lnTo>
                    <a:pt x="264125" y="691489"/>
                  </a:lnTo>
                  <a:lnTo>
                    <a:pt x="249581" y="652936"/>
                  </a:lnTo>
                  <a:lnTo>
                    <a:pt x="238888" y="613777"/>
                  </a:lnTo>
                  <a:lnTo>
                    <a:pt x="232884" y="573727"/>
                  </a:lnTo>
                  <a:lnTo>
                    <a:pt x="231902" y="553278"/>
                  </a:lnTo>
                  <a:lnTo>
                    <a:pt x="232407" y="532500"/>
                  </a:lnTo>
                  <a:lnTo>
                    <a:pt x="238296" y="489812"/>
                  </a:lnTo>
                  <a:lnTo>
                    <a:pt x="251388" y="445377"/>
                  </a:lnTo>
                  <a:lnTo>
                    <a:pt x="272522" y="398909"/>
                  </a:lnTo>
                  <a:lnTo>
                    <a:pt x="302537" y="350124"/>
                  </a:lnTo>
                  <a:lnTo>
                    <a:pt x="342271" y="298734"/>
                  </a:lnTo>
                  <a:lnTo>
                    <a:pt x="392562" y="244456"/>
                  </a:lnTo>
                  <a:lnTo>
                    <a:pt x="425877" y="212595"/>
                  </a:lnTo>
                  <a:lnTo>
                    <a:pt x="459690" y="183068"/>
                  </a:lnTo>
                  <a:lnTo>
                    <a:pt x="493963" y="155849"/>
                  </a:lnTo>
                  <a:lnTo>
                    <a:pt x="528660" y="130912"/>
                  </a:lnTo>
                  <a:lnTo>
                    <a:pt x="563744" y="108233"/>
                  </a:lnTo>
                  <a:lnTo>
                    <a:pt x="599177" y="87785"/>
                  </a:lnTo>
                  <a:lnTo>
                    <a:pt x="634922" y="69543"/>
                  </a:lnTo>
                  <a:lnTo>
                    <a:pt x="670942" y="53483"/>
                  </a:lnTo>
                  <a:lnTo>
                    <a:pt x="707200" y="39578"/>
                  </a:lnTo>
                  <a:lnTo>
                    <a:pt x="743658" y="27804"/>
                  </a:lnTo>
                  <a:lnTo>
                    <a:pt x="817029" y="10545"/>
                  </a:lnTo>
                  <a:lnTo>
                    <a:pt x="890758" y="1502"/>
                  </a:lnTo>
                  <a:lnTo>
                    <a:pt x="927663" y="0"/>
                  </a:lnTo>
                  <a:lnTo>
                    <a:pt x="964547" y="475"/>
                  </a:lnTo>
                  <a:lnTo>
                    <a:pt x="1038099" y="7258"/>
                  </a:lnTo>
                  <a:lnTo>
                    <a:pt x="1111117" y="21651"/>
                  </a:lnTo>
                  <a:lnTo>
                    <a:pt x="1183304" y="43449"/>
                  </a:lnTo>
                  <a:lnTo>
                    <a:pt x="1218993" y="57062"/>
                  </a:lnTo>
                  <a:lnTo>
                    <a:pt x="1254363" y="72450"/>
                  </a:lnTo>
                  <a:lnTo>
                    <a:pt x="1289377" y="89589"/>
                  </a:lnTo>
                  <a:lnTo>
                    <a:pt x="1323997" y="108452"/>
                  </a:lnTo>
                  <a:lnTo>
                    <a:pt x="1358186" y="129014"/>
                  </a:lnTo>
                  <a:lnTo>
                    <a:pt x="1391908" y="151251"/>
                  </a:lnTo>
                  <a:lnTo>
                    <a:pt x="1425125" y="175136"/>
                  </a:lnTo>
                  <a:lnTo>
                    <a:pt x="1457800" y="200644"/>
                  </a:lnTo>
                  <a:lnTo>
                    <a:pt x="1489896" y="227751"/>
                  </a:lnTo>
                  <a:lnTo>
                    <a:pt x="1521376" y="256430"/>
                  </a:lnTo>
                  <a:lnTo>
                    <a:pt x="1552202" y="286656"/>
                  </a:lnTo>
                  <a:lnTo>
                    <a:pt x="1582337" y="318404"/>
                  </a:lnTo>
                  <a:lnTo>
                    <a:pt x="1611745" y="351649"/>
                  </a:lnTo>
                  <a:lnTo>
                    <a:pt x="1640388" y="386364"/>
                  </a:lnTo>
                  <a:lnTo>
                    <a:pt x="1668230" y="422526"/>
                  </a:lnTo>
                  <a:lnTo>
                    <a:pt x="1695232" y="460108"/>
                  </a:lnTo>
                  <a:lnTo>
                    <a:pt x="1721358" y="499085"/>
                  </a:lnTo>
                  <a:lnTo>
                    <a:pt x="1746570" y="539432"/>
                  </a:lnTo>
                  <a:lnTo>
                    <a:pt x="1770832" y="581124"/>
                  </a:lnTo>
                  <a:lnTo>
                    <a:pt x="1794106" y="624134"/>
                  </a:lnTo>
                  <a:lnTo>
                    <a:pt x="1816356" y="668438"/>
                  </a:lnTo>
                  <a:lnTo>
                    <a:pt x="1837543" y="714011"/>
                  </a:lnTo>
                  <a:lnTo>
                    <a:pt x="1857632" y="760826"/>
                  </a:lnTo>
                  <a:lnTo>
                    <a:pt x="1876584" y="808860"/>
                  </a:lnTo>
                  <a:lnTo>
                    <a:pt x="1894363" y="858085"/>
                  </a:lnTo>
                  <a:lnTo>
                    <a:pt x="1910932" y="908478"/>
                  </a:lnTo>
                  <a:lnTo>
                    <a:pt x="1926253" y="960012"/>
                  </a:lnTo>
                  <a:lnTo>
                    <a:pt x="1934501" y="985660"/>
                  </a:lnTo>
                  <a:lnTo>
                    <a:pt x="1956764" y="1036411"/>
                  </a:lnTo>
                  <a:lnTo>
                    <a:pt x="1986159" y="1086504"/>
                  </a:lnTo>
                  <a:lnTo>
                    <a:pt x="2022019" y="1136023"/>
                  </a:lnTo>
                  <a:lnTo>
                    <a:pt x="2063677" y="1185052"/>
                  </a:lnTo>
                  <a:lnTo>
                    <a:pt x="2110465" y="1233676"/>
                  </a:lnTo>
                  <a:lnTo>
                    <a:pt x="2161716" y="1281979"/>
                  </a:lnTo>
                  <a:lnTo>
                    <a:pt x="2216762" y="1330044"/>
                  </a:lnTo>
                  <a:lnTo>
                    <a:pt x="2274936" y="1377956"/>
                  </a:lnTo>
                  <a:lnTo>
                    <a:pt x="2304987" y="1401881"/>
                  </a:lnTo>
                  <a:lnTo>
                    <a:pt x="2335570" y="1425799"/>
                  </a:lnTo>
                  <a:lnTo>
                    <a:pt x="2366602" y="1449721"/>
                  </a:lnTo>
                  <a:lnTo>
                    <a:pt x="2397998" y="1473657"/>
                  </a:lnTo>
                  <a:lnTo>
                    <a:pt x="2557533" y="1593918"/>
                  </a:lnTo>
                  <a:lnTo>
                    <a:pt x="2589367" y="1618160"/>
                  </a:lnTo>
                  <a:lnTo>
                    <a:pt x="2620982" y="1642490"/>
                  </a:lnTo>
                  <a:lnTo>
                    <a:pt x="2652294" y="1666918"/>
                  </a:lnTo>
                  <a:lnTo>
                    <a:pt x="2683220" y="1691455"/>
                  </a:lnTo>
                  <a:lnTo>
                    <a:pt x="2713677" y="1716111"/>
                  </a:lnTo>
                  <a:lnTo>
                    <a:pt x="2743582" y="1740898"/>
                  </a:lnTo>
                  <a:lnTo>
                    <a:pt x="2772850" y="1765824"/>
                  </a:lnTo>
                  <a:lnTo>
                    <a:pt x="2829143" y="1816141"/>
                  </a:lnTo>
                  <a:lnTo>
                    <a:pt x="2881891" y="1867145"/>
                  </a:lnTo>
                  <a:lnTo>
                    <a:pt x="2930426" y="1918920"/>
                  </a:lnTo>
                  <a:lnTo>
                    <a:pt x="2974080" y="1971552"/>
                  </a:lnTo>
                  <a:lnTo>
                    <a:pt x="3012187" y="2025123"/>
                  </a:lnTo>
                  <a:lnTo>
                    <a:pt x="3044078" y="2079718"/>
                  </a:lnTo>
                  <a:lnTo>
                    <a:pt x="3069086" y="2135421"/>
                  </a:lnTo>
                  <a:lnTo>
                    <a:pt x="3086544" y="2192317"/>
                  </a:lnTo>
                  <a:lnTo>
                    <a:pt x="3095784" y="2250488"/>
                  </a:lnTo>
                  <a:lnTo>
                    <a:pt x="3097115" y="2280079"/>
                  </a:lnTo>
                  <a:lnTo>
                    <a:pt x="3096140" y="2310020"/>
                  </a:lnTo>
                  <a:lnTo>
                    <a:pt x="3086944" y="2370996"/>
                  </a:lnTo>
                  <a:lnTo>
                    <a:pt x="3067528" y="2433501"/>
                  </a:lnTo>
                  <a:lnTo>
                    <a:pt x="3037225" y="2497618"/>
                  </a:lnTo>
                  <a:lnTo>
                    <a:pt x="2995367" y="2563431"/>
                  </a:lnTo>
                  <a:lnTo>
                    <a:pt x="2969897" y="2597001"/>
                  </a:lnTo>
                  <a:lnTo>
                    <a:pt x="2941288" y="2631026"/>
                  </a:lnTo>
                  <a:lnTo>
                    <a:pt x="2909456" y="2665517"/>
                  </a:lnTo>
                  <a:lnTo>
                    <a:pt x="2874319" y="2700485"/>
                  </a:lnTo>
                  <a:lnTo>
                    <a:pt x="2830357" y="2741264"/>
                  </a:lnTo>
                  <a:lnTo>
                    <a:pt x="2787092" y="2778900"/>
                  </a:lnTo>
                  <a:lnTo>
                    <a:pt x="2744500" y="2813491"/>
                  </a:lnTo>
                  <a:lnTo>
                    <a:pt x="2702560" y="2845134"/>
                  </a:lnTo>
                  <a:lnTo>
                    <a:pt x="2661249" y="2873926"/>
                  </a:lnTo>
                  <a:lnTo>
                    <a:pt x="2620546" y="2899965"/>
                  </a:lnTo>
                  <a:lnTo>
                    <a:pt x="2580427" y="2923347"/>
                  </a:lnTo>
                  <a:lnTo>
                    <a:pt x="2540871" y="2944170"/>
                  </a:lnTo>
                  <a:lnTo>
                    <a:pt x="2501855" y="2962532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67356" y="4138317"/>
              <a:ext cx="2638409" cy="2505728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5178479" y="4027980"/>
            <a:ext cx="2754654" cy="2616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612229" y="4144788"/>
            <a:ext cx="2631590" cy="24992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13614134" y="3844042"/>
            <a:ext cx="3129280" cy="2655570"/>
            <a:chOff x="13614134" y="3844042"/>
            <a:chExt cx="3129280" cy="2655570"/>
          </a:xfrm>
        </p:grpSpPr>
        <p:sp>
          <p:nvSpPr>
            <p:cNvPr id="10" name="object 10"/>
            <p:cNvSpPr/>
            <p:nvPr/>
          </p:nvSpPr>
          <p:spPr>
            <a:xfrm>
              <a:off x="13614134" y="3844042"/>
              <a:ext cx="3129280" cy="2655570"/>
            </a:xfrm>
            <a:custGeom>
              <a:avLst/>
              <a:gdLst/>
              <a:ahLst/>
              <a:cxnLst/>
              <a:rect l="l" t="t" r="r" b="b"/>
              <a:pathLst>
                <a:path w="3129280" h="2655570">
                  <a:moveTo>
                    <a:pt x="106341" y="1339495"/>
                  </a:moveTo>
                  <a:lnTo>
                    <a:pt x="87505" y="1293946"/>
                  </a:lnTo>
                  <a:lnTo>
                    <a:pt x="70234" y="1247745"/>
                  </a:lnTo>
                  <a:lnTo>
                    <a:pt x="54587" y="1200902"/>
                  </a:lnTo>
                  <a:lnTo>
                    <a:pt x="40623" y="1153428"/>
                  </a:lnTo>
                  <a:lnTo>
                    <a:pt x="28403" y="1105332"/>
                  </a:lnTo>
                  <a:lnTo>
                    <a:pt x="18529" y="1058098"/>
                  </a:lnTo>
                  <a:lnTo>
                    <a:pt x="10690" y="1010629"/>
                  </a:lnTo>
                  <a:lnTo>
                    <a:pt x="4947" y="963033"/>
                  </a:lnTo>
                  <a:lnTo>
                    <a:pt x="1363" y="915422"/>
                  </a:lnTo>
                  <a:lnTo>
                    <a:pt x="0" y="867905"/>
                  </a:lnTo>
                  <a:lnTo>
                    <a:pt x="919" y="820594"/>
                  </a:lnTo>
                  <a:lnTo>
                    <a:pt x="4182" y="773597"/>
                  </a:lnTo>
                  <a:lnTo>
                    <a:pt x="9853" y="727025"/>
                  </a:lnTo>
                  <a:lnTo>
                    <a:pt x="17992" y="680988"/>
                  </a:lnTo>
                  <a:lnTo>
                    <a:pt x="28662" y="635597"/>
                  </a:lnTo>
                  <a:lnTo>
                    <a:pt x="41924" y="590961"/>
                  </a:lnTo>
                  <a:lnTo>
                    <a:pt x="57842" y="547190"/>
                  </a:lnTo>
                  <a:lnTo>
                    <a:pt x="76477" y="504396"/>
                  </a:lnTo>
                  <a:lnTo>
                    <a:pt x="97890" y="462687"/>
                  </a:lnTo>
                  <a:lnTo>
                    <a:pt x="122145" y="422174"/>
                  </a:lnTo>
                  <a:lnTo>
                    <a:pt x="149302" y="382968"/>
                  </a:lnTo>
                  <a:lnTo>
                    <a:pt x="179425" y="345177"/>
                  </a:lnTo>
                  <a:lnTo>
                    <a:pt x="212574" y="308914"/>
                  </a:lnTo>
                  <a:lnTo>
                    <a:pt x="249850" y="273138"/>
                  </a:lnTo>
                  <a:lnTo>
                    <a:pt x="288790" y="239979"/>
                  </a:lnTo>
                  <a:lnTo>
                    <a:pt x="329282" y="209357"/>
                  </a:lnTo>
                  <a:lnTo>
                    <a:pt x="371215" y="181194"/>
                  </a:lnTo>
                  <a:lnTo>
                    <a:pt x="414477" y="155411"/>
                  </a:lnTo>
                  <a:lnTo>
                    <a:pt x="458957" y="131928"/>
                  </a:lnTo>
                  <a:lnTo>
                    <a:pt x="504543" y="110668"/>
                  </a:lnTo>
                  <a:lnTo>
                    <a:pt x="551124" y="91551"/>
                  </a:lnTo>
                  <a:lnTo>
                    <a:pt x="598589" y="74498"/>
                  </a:lnTo>
                  <a:lnTo>
                    <a:pt x="646826" y="59430"/>
                  </a:lnTo>
                  <a:lnTo>
                    <a:pt x="695724" y="46269"/>
                  </a:lnTo>
                  <a:lnTo>
                    <a:pt x="745171" y="34936"/>
                  </a:lnTo>
                  <a:lnTo>
                    <a:pt x="795055" y="25351"/>
                  </a:lnTo>
                  <a:lnTo>
                    <a:pt x="845266" y="17437"/>
                  </a:lnTo>
                  <a:lnTo>
                    <a:pt x="895692" y="11113"/>
                  </a:lnTo>
                  <a:lnTo>
                    <a:pt x="946222" y="6302"/>
                  </a:lnTo>
                  <a:lnTo>
                    <a:pt x="996743" y="2924"/>
                  </a:lnTo>
                  <a:lnTo>
                    <a:pt x="1047146" y="901"/>
                  </a:lnTo>
                  <a:lnTo>
                    <a:pt x="1098308" y="0"/>
                  </a:lnTo>
                  <a:lnTo>
                    <a:pt x="1149413" y="76"/>
                  </a:lnTo>
                  <a:lnTo>
                    <a:pt x="1200466" y="1021"/>
                  </a:lnTo>
                  <a:lnTo>
                    <a:pt x="1251474" y="2722"/>
                  </a:lnTo>
                  <a:lnTo>
                    <a:pt x="1302441" y="5070"/>
                  </a:lnTo>
                  <a:lnTo>
                    <a:pt x="1353373" y="7955"/>
                  </a:lnTo>
                  <a:lnTo>
                    <a:pt x="1404276" y="11264"/>
                  </a:lnTo>
                  <a:lnTo>
                    <a:pt x="1455154" y="14889"/>
                  </a:lnTo>
                  <a:lnTo>
                    <a:pt x="1607702" y="26547"/>
                  </a:lnTo>
                  <a:lnTo>
                    <a:pt x="1658540" y="30325"/>
                  </a:lnTo>
                  <a:lnTo>
                    <a:pt x="1709382" y="33866"/>
                  </a:lnTo>
                  <a:lnTo>
                    <a:pt x="1760233" y="37058"/>
                  </a:lnTo>
                  <a:lnTo>
                    <a:pt x="1811099" y="39791"/>
                  </a:lnTo>
                  <a:lnTo>
                    <a:pt x="1861985" y="41955"/>
                  </a:lnTo>
                  <a:lnTo>
                    <a:pt x="1912897" y="43438"/>
                  </a:lnTo>
                  <a:lnTo>
                    <a:pt x="1963840" y="44130"/>
                  </a:lnTo>
                  <a:lnTo>
                    <a:pt x="2014820" y="43922"/>
                  </a:lnTo>
                  <a:lnTo>
                    <a:pt x="2065842" y="42701"/>
                  </a:lnTo>
                  <a:lnTo>
                    <a:pt x="2115815" y="40997"/>
                  </a:lnTo>
                  <a:lnTo>
                    <a:pt x="2165794" y="39494"/>
                  </a:lnTo>
                  <a:lnTo>
                    <a:pt x="2215733" y="38613"/>
                  </a:lnTo>
                  <a:lnTo>
                    <a:pt x="2265587" y="38775"/>
                  </a:lnTo>
                  <a:lnTo>
                    <a:pt x="2315308" y="40402"/>
                  </a:lnTo>
                  <a:lnTo>
                    <a:pt x="2364852" y="43914"/>
                  </a:lnTo>
                  <a:lnTo>
                    <a:pt x="2414173" y="49732"/>
                  </a:lnTo>
                  <a:lnTo>
                    <a:pt x="2463225" y="58279"/>
                  </a:lnTo>
                  <a:lnTo>
                    <a:pt x="2511962" y="69974"/>
                  </a:lnTo>
                  <a:lnTo>
                    <a:pt x="2559842" y="84670"/>
                  </a:lnTo>
                  <a:lnTo>
                    <a:pt x="2606819" y="102423"/>
                  </a:lnTo>
                  <a:lnTo>
                    <a:pt x="2652714" y="123090"/>
                  </a:lnTo>
                  <a:lnTo>
                    <a:pt x="2697350" y="146532"/>
                  </a:lnTo>
                  <a:lnTo>
                    <a:pt x="2740546" y="172608"/>
                  </a:lnTo>
                  <a:lnTo>
                    <a:pt x="2782123" y="201177"/>
                  </a:lnTo>
                  <a:lnTo>
                    <a:pt x="2821904" y="232100"/>
                  </a:lnTo>
                  <a:lnTo>
                    <a:pt x="2859709" y="265234"/>
                  </a:lnTo>
                  <a:lnTo>
                    <a:pt x="2895244" y="299810"/>
                  </a:lnTo>
                  <a:lnTo>
                    <a:pt x="2928797" y="336336"/>
                  </a:lnTo>
                  <a:lnTo>
                    <a:pt x="2960233" y="374697"/>
                  </a:lnTo>
                  <a:lnTo>
                    <a:pt x="2989416" y="414782"/>
                  </a:lnTo>
                  <a:lnTo>
                    <a:pt x="3016211" y="456478"/>
                  </a:lnTo>
                  <a:lnTo>
                    <a:pt x="3040481" y="499672"/>
                  </a:lnTo>
                  <a:lnTo>
                    <a:pt x="3062093" y="544252"/>
                  </a:lnTo>
                  <a:lnTo>
                    <a:pt x="3080911" y="590104"/>
                  </a:lnTo>
                  <a:lnTo>
                    <a:pt x="3096495" y="637619"/>
                  </a:lnTo>
                  <a:lnTo>
                    <a:pt x="3108554" y="686593"/>
                  </a:lnTo>
                  <a:lnTo>
                    <a:pt x="3117450" y="736659"/>
                  </a:lnTo>
                  <a:lnTo>
                    <a:pt x="3123543" y="787444"/>
                  </a:lnTo>
                  <a:lnTo>
                    <a:pt x="3127196" y="838581"/>
                  </a:lnTo>
                  <a:lnTo>
                    <a:pt x="3128769" y="889699"/>
                  </a:lnTo>
                  <a:lnTo>
                    <a:pt x="3128624" y="940429"/>
                  </a:lnTo>
                  <a:lnTo>
                    <a:pt x="3127123" y="990400"/>
                  </a:lnTo>
                  <a:lnTo>
                    <a:pt x="3124217" y="1041330"/>
                  </a:lnTo>
                  <a:lnTo>
                    <a:pt x="3119515" y="1091985"/>
                  </a:lnTo>
                  <a:lnTo>
                    <a:pt x="3113083" y="1142353"/>
                  </a:lnTo>
                  <a:lnTo>
                    <a:pt x="3104992" y="1192419"/>
                  </a:lnTo>
                  <a:lnTo>
                    <a:pt x="3095309" y="1242170"/>
                  </a:lnTo>
                  <a:lnTo>
                    <a:pt x="3084102" y="1291593"/>
                  </a:lnTo>
                  <a:lnTo>
                    <a:pt x="3071441" y="1340674"/>
                  </a:lnTo>
                  <a:lnTo>
                    <a:pt x="3057393" y="1389400"/>
                  </a:lnTo>
                  <a:lnTo>
                    <a:pt x="3042026" y="1437758"/>
                  </a:lnTo>
                  <a:lnTo>
                    <a:pt x="3025410" y="1485735"/>
                  </a:lnTo>
                  <a:lnTo>
                    <a:pt x="3007612" y="1533316"/>
                  </a:lnTo>
                  <a:lnTo>
                    <a:pt x="2988702" y="1580489"/>
                  </a:lnTo>
                  <a:lnTo>
                    <a:pt x="2968746" y="1627240"/>
                  </a:lnTo>
                  <a:lnTo>
                    <a:pt x="2947814" y="1673555"/>
                  </a:lnTo>
                  <a:lnTo>
                    <a:pt x="2925974" y="1719423"/>
                  </a:lnTo>
                  <a:lnTo>
                    <a:pt x="2903295" y="1764828"/>
                  </a:lnTo>
                  <a:lnTo>
                    <a:pt x="2879657" y="1810203"/>
                  </a:lnTo>
                  <a:lnTo>
                    <a:pt x="2855287" y="1855307"/>
                  </a:lnTo>
                  <a:lnTo>
                    <a:pt x="2830143" y="1900062"/>
                  </a:lnTo>
                  <a:lnTo>
                    <a:pt x="2804180" y="1944388"/>
                  </a:lnTo>
                  <a:lnTo>
                    <a:pt x="2777357" y="1988207"/>
                  </a:lnTo>
                  <a:lnTo>
                    <a:pt x="2749630" y="2031440"/>
                  </a:lnTo>
                  <a:lnTo>
                    <a:pt x="2720958" y="2074009"/>
                  </a:lnTo>
                  <a:lnTo>
                    <a:pt x="2691296" y="2115834"/>
                  </a:lnTo>
                  <a:lnTo>
                    <a:pt x="2660603" y="2156838"/>
                  </a:lnTo>
                  <a:lnTo>
                    <a:pt x="2628836" y="2196940"/>
                  </a:lnTo>
                  <a:lnTo>
                    <a:pt x="2595951" y="2236062"/>
                  </a:lnTo>
                  <a:lnTo>
                    <a:pt x="2561906" y="2274127"/>
                  </a:lnTo>
                  <a:lnTo>
                    <a:pt x="2526659" y="2311054"/>
                  </a:lnTo>
                  <a:lnTo>
                    <a:pt x="2490165" y="2346765"/>
                  </a:lnTo>
                  <a:lnTo>
                    <a:pt x="2452384" y="2381181"/>
                  </a:lnTo>
                  <a:lnTo>
                    <a:pt x="2413271" y="2414224"/>
                  </a:lnTo>
                  <a:lnTo>
                    <a:pt x="2372785" y="2445814"/>
                  </a:lnTo>
                  <a:lnTo>
                    <a:pt x="2330881" y="2475874"/>
                  </a:lnTo>
                  <a:lnTo>
                    <a:pt x="2287588" y="2503439"/>
                  </a:lnTo>
                  <a:lnTo>
                    <a:pt x="2242936" y="2529472"/>
                  </a:lnTo>
                  <a:lnTo>
                    <a:pt x="2196838" y="2553636"/>
                  </a:lnTo>
                  <a:lnTo>
                    <a:pt x="2149209" y="2575593"/>
                  </a:lnTo>
                  <a:lnTo>
                    <a:pt x="2100035" y="2595184"/>
                  </a:lnTo>
                  <a:lnTo>
                    <a:pt x="2049879" y="2612218"/>
                  </a:lnTo>
                  <a:lnTo>
                    <a:pt x="1998895" y="2626579"/>
                  </a:lnTo>
                  <a:lnTo>
                    <a:pt x="1947236" y="2638155"/>
                  </a:lnTo>
                  <a:lnTo>
                    <a:pt x="1895055" y="2646830"/>
                  </a:lnTo>
                  <a:lnTo>
                    <a:pt x="1842506" y="2652490"/>
                  </a:lnTo>
                  <a:lnTo>
                    <a:pt x="1789740" y="2655023"/>
                  </a:lnTo>
                  <a:lnTo>
                    <a:pt x="1736912" y="2654312"/>
                  </a:lnTo>
                  <a:lnTo>
                    <a:pt x="1687949" y="2650458"/>
                  </a:lnTo>
                  <a:lnTo>
                    <a:pt x="1639843" y="2643328"/>
                  </a:lnTo>
                  <a:lnTo>
                    <a:pt x="1592566" y="2633146"/>
                  </a:lnTo>
                  <a:lnTo>
                    <a:pt x="1546093" y="2620140"/>
                  </a:lnTo>
                  <a:lnTo>
                    <a:pt x="1500395" y="2604535"/>
                  </a:lnTo>
                  <a:lnTo>
                    <a:pt x="1455446" y="2586559"/>
                  </a:lnTo>
                  <a:lnTo>
                    <a:pt x="1411219" y="2566435"/>
                  </a:lnTo>
                  <a:lnTo>
                    <a:pt x="1367687" y="2544392"/>
                  </a:lnTo>
                  <a:lnTo>
                    <a:pt x="1324822" y="2520655"/>
                  </a:lnTo>
                  <a:lnTo>
                    <a:pt x="1282741" y="2495947"/>
                  </a:lnTo>
                  <a:lnTo>
                    <a:pt x="1241034" y="2470503"/>
                  </a:lnTo>
                  <a:lnTo>
                    <a:pt x="1199672" y="2444402"/>
                  </a:lnTo>
                  <a:lnTo>
                    <a:pt x="1158625" y="2417727"/>
                  </a:lnTo>
                  <a:lnTo>
                    <a:pt x="1117866" y="2390557"/>
                  </a:lnTo>
                  <a:lnTo>
                    <a:pt x="1077365" y="2362973"/>
                  </a:lnTo>
                  <a:lnTo>
                    <a:pt x="1037094" y="2335056"/>
                  </a:lnTo>
                  <a:lnTo>
                    <a:pt x="997025" y="2306886"/>
                  </a:lnTo>
                  <a:lnTo>
                    <a:pt x="957128" y="2278545"/>
                  </a:lnTo>
                  <a:lnTo>
                    <a:pt x="917375" y="2250112"/>
                  </a:lnTo>
                  <a:lnTo>
                    <a:pt x="877427" y="2221050"/>
                  </a:lnTo>
                  <a:lnTo>
                    <a:pt x="837769" y="2191600"/>
                  </a:lnTo>
                  <a:lnTo>
                    <a:pt x="798444" y="2161723"/>
                  </a:lnTo>
                  <a:lnTo>
                    <a:pt x="759495" y="2131381"/>
                  </a:lnTo>
                  <a:lnTo>
                    <a:pt x="720965" y="2100535"/>
                  </a:lnTo>
                  <a:lnTo>
                    <a:pt x="682897" y="2069146"/>
                  </a:lnTo>
                  <a:lnTo>
                    <a:pt x="645334" y="2037174"/>
                  </a:lnTo>
                  <a:lnTo>
                    <a:pt x="608319" y="2004582"/>
                  </a:lnTo>
                  <a:lnTo>
                    <a:pt x="571895" y="1971330"/>
                  </a:lnTo>
                  <a:lnTo>
                    <a:pt x="536105" y="1937380"/>
                  </a:lnTo>
                  <a:lnTo>
                    <a:pt x="500951" y="1902864"/>
                  </a:lnTo>
                  <a:lnTo>
                    <a:pt x="466468" y="1867540"/>
                  </a:lnTo>
                  <a:lnTo>
                    <a:pt x="432716" y="1831417"/>
                  </a:lnTo>
                  <a:lnTo>
                    <a:pt x="399753" y="1794508"/>
                  </a:lnTo>
                  <a:lnTo>
                    <a:pt x="367640" y="1756821"/>
                  </a:lnTo>
                  <a:lnTo>
                    <a:pt x="336436" y="1718367"/>
                  </a:lnTo>
                  <a:lnTo>
                    <a:pt x="306201" y="1679157"/>
                  </a:lnTo>
                  <a:lnTo>
                    <a:pt x="276993" y="1639200"/>
                  </a:lnTo>
                  <a:lnTo>
                    <a:pt x="248874" y="1598509"/>
                  </a:lnTo>
                  <a:lnTo>
                    <a:pt x="221902" y="1557092"/>
                  </a:lnTo>
                  <a:lnTo>
                    <a:pt x="196138" y="1514961"/>
                  </a:lnTo>
                  <a:lnTo>
                    <a:pt x="171640" y="1472125"/>
                  </a:lnTo>
                  <a:lnTo>
                    <a:pt x="148468" y="1428595"/>
                  </a:lnTo>
                  <a:lnTo>
                    <a:pt x="126682" y="1384382"/>
                  </a:lnTo>
                  <a:lnTo>
                    <a:pt x="106341" y="13394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975002" y="3867948"/>
              <a:ext cx="2687800" cy="25526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055400" y="7361925"/>
            <a:ext cx="2505075" cy="89090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0"/>
              </a:spcBef>
            </a:pPr>
            <a:r>
              <a:rPr sz="2550" spc="-120" dirty="0">
                <a:solidFill>
                  <a:srgbClr val="254B3C"/>
                </a:solidFill>
                <a:latin typeface="Verdana" panose="020B0604030504040204"/>
                <a:cs typeface="Verdana" panose="020B0604030504040204"/>
              </a:rPr>
              <a:t>Karan</a:t>
            </a:r>
            <a:r>
              <a:rPr sz="2550" spc="-265" dirty="0">
                <a:solidFill>
                  <a:srgbClr val="254B3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50" spc="-95" dirty="0">
                <a:solidFill>
                  <a:srgbClr val="254B3C"/>
                </a:solidFill>
                <a:latin typeface="Verdana" panose="020B0604030504040204"/>
                <a:cs typeface="Verdana" panose="020B0604030504040204"/>
              </a:rPr>
              <a:t>Nandwani</a:t>
            </a:r>
            <a:endParaRPr sz="255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1700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Leade</a:t>
            </a:r>
            <a:r>
              <a:rPr sz="1650" spc="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650" spc="1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Sama</a:t>
            </a:r>
            <a:endParaRPr sz="1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88068" y="7361925"/>
            <a:ext cx="2034539" cy="89090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0"/>
              </a:spcBef>
            </a:pPr>
            <a:r>
              <a:rPr sz="2550" spc="-40" dirty="0">
                <a:solidFill>
                  <a:srgbClr val="254B3C"/>
                </a:solidFill>
                <a:latin typeface="Verdana" panose="020B0604030504040204"/>
                <a:cs typeface="Verdana" panose="020B0604030504040204"/>
              </a:rPr>
              <a:t>Arshit</a:t>
            </a:r>
            <a:r>
              <a:rPr sz="2550" spc="-280" dirty="0">
                <a:solidFill>
                  <a:srgbClr val="254B3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50" spc="-130" dirty="0">
                <a:solidFill>
                  <a:srgbClr val="254B3C"/>
                </a:solidFill>
                <a:latin typeface="Verdana" panose="020B0604030504040204"/>
                <a:cs typeface="Verdana" panose="020B0604030504040204"/>
              </a:rPr>
              <a:t>Kumar</a:t>
            </a:r>
            <a:endParaRPr sz="255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1700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Senpai</a:t>
            </a:r>
            <a:r>
              <a:rPr sz="1700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De</a:t>
            </a:r>
            <a:r>
              <a:rPr sz="1650" spc="1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su</a:t>
            </a:r>
            <a:endParaRPr sz="16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86039" y="7361925"/>
            <a:ext cx="1713230" cy="89090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0"/>
              </a:spcBef>
            </a:pPr>
            <a:r>
              <a:rPr sz="2550" spc="-90" dirty="0">
                <a:solidFill>
                  <a:srgbClr val="254B3C"/>
                </a:solidFill>
                <a:latin typeface="Verdana" panose="020B0604030504040204"/>
                <a:cs typeface="Verdana" panose="020B0604030504040204"/>
              </a:rPr>
              <a:t>Shobit</a:t>
            </a:r>
            <a:r>
              <a:rPr sz="2550" spc="-275" dirty="0">
                <a:solidFill>
                  <a:srgbClr val="254B3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50" spc="-15" dirty="0">
                <a:solidFill>
                  <a:srgbClr val="254B3C"/>
                </a:solidFill>
                <a:latin typeface="Verdana" panose="020B0604030504040204"/>
                <a:cs typeface="Verdana" panose="020B0604030504040204"/>
              </a:rPr>
              <a:t>Puri</a:t>
            </a:r>
            <a:endParaRPr sz="255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1700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1700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650" spc="10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700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ppo</a:t>
            </a:r>
            <a:r>
              <a:rPr sz="1650" spc="10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rt</a:t>
            </a:r>
            <a:endParaRPr sz="16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885936" y="251837"/>
            <a:ext cx="8411845" cy="1309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400" spc="-240" dirty="0">
                <a:solidFill>
                  <a:srgbClr val="FFFFFF"/>
                </a:solidFill>
              </a:rPr>
              <a:t>The </a:t>
            </a:r>
            <a:r>
              <a:rPr sz="8400" spc="-560" dirty="0">
                <a:solidFill>
                  <a:srgbClr val="FFFFFF"/>
                </a:solidFill>
              </a:rPr>
              <a:t>Dream</a:t>
            </a:r>
            <a:r>
              <a:rPr sz="8400" spc="-1245" dirty="0">
                <a:solidFill>
                  <a:srgbClr val="FFFFFF"/>
                </a:solidFill>
              </a:rPr>
              <a:t> </a:t>
            </a:r>
            <a:r>
              <a:rPr sz="8400" spc="-545" dirty="0">
                <a:solidFill>
                  <a:srgbClr val="FFFFFF"/>
                </a:solidFill>
              </a:rPr>
              <a:t>Team</a:t>
            </a:r>
            <a:endParaRPr sz="8400"/>
          </a:p>
        </p:txBody>
      </p:sp>
      <p:sp>
        <p:nvSpPr>
          <p:cNvPr id="16" name="object 16"/>
          <p:cNvSpPr txBox="1"/>
          <p:nvPr/>
        </p:nvSpPr>
        <p:spPr>
          <a:xfrm>
            <a:off x="14360208" y="7235007"/>
            <a:ext cx="1691639" cy="89090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550" spc="-150" dirty="0">
                <a:solidFill>
                  <a:srgbClr val="254B3C"/>
                </a:solidFill>
                <a:latin typeface="Verdana" panose="020B0604030504040204"/>
                <a:cs typeface="Verdana" panose="020B0604030504040204"/>
              </a:rPr>
              <a:t>Aman</a:t>
            </a:r>
            <a:r>
              <a:rPr sz="2550" spc="-290" dirty="0">
                <a:solidFill>
                  <a:srgbClr val="254B3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50" spc="-105" dirty="0">
                <a:solidFill>
                  <a:srgbClr val="254B3C"/>
                </a:solidFill>
                <a:latin typeface="Verdana" panose="020B0604030504040204"/>
                <a:cs typeface="Verdana" panose="020B0604030504040204"/>
              </a:rPr>
              <a:t>Ojha</a:t>
            </a:r>
            <a:endParaRPr sz="2550">
              <a:latin typeface="Verdana" panose="020B0604030504040204"/>
              <a:cs typeface="Verdana" panose="020B0604030504040204"/>
            </a:endParaRPr>
          </a:p>
          <a:p>
            <a:pPr marL="29845">
              <a:lnSpc>
                <a:spcPct val="100000"/>
              </a:lnSpc>
              <a:spcBef>
                <a:spcPts val="670"/>
              </a:spcBef>
            </a:pPr>
            <a:r>
              <a:rPr sz="1700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7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</a:t>
            </a:r>
            <a:r>
              <a:rPr sz="1650" spc="114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urt</a:t>
            </a:r>
            <a:r>
              <a:rPr sz="17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700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650" spc="1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uy</a:t>
            </a:r>
            <a:endParaRPr sz="16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6965" y="3537680"/>
            <a:ext cx="4978400" cy="1326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0" spc="-375" dirty="0">
                <a:solidFill>
                  <a:srgbClr val="FFFFFF"/>
                </a:solidFill>
              </a:rPr>
              <a:t>Problem</a:t>
            </a:r>
            <a:r>
              <a:rPr sz="8500" spc="-844" dirty="0">
                <a:solidFill>
                  <a:srgbClr val="FFFFFF"/>
                </a:solidFill>
              </a:rPr>
              <a:t> </a:t>
            </a:r>
            <a:r>
              <a:rPr sz="8500" spc="-925" dirty="0">
                <a:solidFill>
                  <a:srgbClr val="FFFFFF"/>
                </a:solidFill>
              </a:rPr>
              <a:t>5</a:t>
            </a:r>
            <a:endParaRPr sz="8500"/>
          </a:p>
        </p:txBody>
      </p:sp>
      <p:sp>
        <p:nvSpPr>
          <p:cNvPr id="3" name="object 3"/>
          <p:cNvSpPr/>
          <p:nvPr/>
        </p:nvSpPr>
        <p:spPr>
          <a:xfrm>
            <a:off x="1565809" y="1296649"/>
            <a:ext cx="7852704" cy="744964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706965" y="5019516"/>
            <a:ext cx="5680075" cy="150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7000"/>
              </a:lnSpc>
              <a:spcBef>
                <a:spcPts val="90"/>
              </a:spcBef>
            </a:pPr>
            <a:r>
              <a:rPr sz="2550" spc="170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2550" spc="1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550" spc="170" dirty="0">
                <a:solidFill>
                  <a:srgbClr val="FFFFFF"/>
                </a:solidFill>
                <a:latin typeface="Gill Sans MT"/>
                <a:cs typeface="Gill Sans MT"/>
              </a:rPr>
              <a:t>ock </a:t>
            </a:r>
            <a:r>
              <a:rPr sz="2550" spc="210" dirty="0">
                <a:solidFill>
                  <a:srgbClr val="FFFFFF"/>
                </a:solidFill>
                <a:latin typeface="Gill Sans MT"/>
                <a:cs typeface="Gill Sans MT"/>
              </a:rPr>
              <a:t>Ma</a:t>
            </a:r>
            <a:r>
              <a:rPr sz="2550" spc="2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550" spc="210" dirty="0">
                <a:solidFill>
                  <a:srgbClr val="FFFFFF"/>
                </a:solidFill>
                <a:latin typeface="Gill Sans MT"/>
                <a:cs typeface="Gill Sans MT"/>
              </a:rPr>
              <a:t>ke</a:t>
            </a:r>
            <a:r>
              <a:rPr sz="2550" spc="2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 </a:t>
            </a:r>
            <a:r>
              <a:rPr sz="2550" spc="18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2550" spc="18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550" spc="180" dirty="0">
                <a:solidFill>
                  <a:srgbClr val="FFFFFF"/>
                </a:solidFill>
                <a:latin typeface="Gill Sans MT"/>
                <a:cs typeface="Gill Sans MT"/>
              </a:rPr>
              <a:t>ice </a:t>
            </a:r>
            <a:r>
              <a:rPr sz="2550" spc="16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2550" spc="1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550" spc="160" dirty="0">
                <a:solidFill>
                  <a:srgbClr val="FFFFFF"/>
                </a:solidFill>
                <a:latin typeface="Gill Sans MT"/>
                <a:cs typeface="Gill Sans MT"/>
              </a:rPr>
              <a:t>edic</a:t>
            </a:r>
            <a:r>
              <a:rPr sz="2550" spc="1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550" spc="160" dirty="0">
                <a:solidFill>
                  <a:srgbClr val="FFFFFF"/>
                </a:solidFill>
                <a:latin typeface="Gill Sans MT"/>
                <a:cs typeface="Gill Sans MT"/>
              </a:rPr>
              <a:t>ion </a:t>
            </a:r>
            <a:r>
              <a:rPr sz="2550" spc="195" dirty="0">
                <a:solidFill>
                  <a:srgbClr val="FFFFFF"/>
                </a:solidFill>
                <a:latin typeface="Gill Sans MT"/>
                <a:cs typeface="Gill Sans MT"/>
              </a:rPr>
              <a:t>fo</a:t>
            </a:r>
            <a:r>
              <a:rPr sz="2550" spc="19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550" spc="-2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1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550" spc="150" dirty="0">
                <a:solidFill>
                  <a:srgbClr val="FFFFFF"/>
                </a:solidFill>
                <a:latin typeface="Gill Sans MT"/>
                <a:cs typeface="Gill Sans MT"/>
              </a:rPr>
              <a:t>he  </a:t>
            </a:r>
            <a:r>
              <a:rPr sz="2550" spc="140" dirty="0">
                <a:solidFill>
                  <a:srgbClr val="FFFFFF"/>
                </a:solidFill>
                <a:latin typeface="Gill Sans MT"/>
                <a:cs typeface="Gill Sans MT"/>
              </a:rPr>
              <a:t>ne</a:t>
            </a:r>
            <a:r>
              <a:rPr sz="2550" spc="1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xt </a:t>
            </a:r>
            <a:r>
              <a:rPr sz="2550" spc="2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 </a:t>
            </a:r>
            <a:r>
              <a:rPr sz="2550" spc="210" dirty="0">
                <a:solidFill>
                  <a:srgbClr val="FFFFFF"/>
                </a:solidFill>
                <a:latin typeface="Gill Sans MT"/>
                <a:cs typeface="Gill Sans MT"/>
              </a:rPr>
              <a:t>da</a:t>
            </a:r>
            <a:r>
              <a:rPr sz="2550" spc="2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ys </a:t>
            </a:r>
            <a:r>
              <a:rPr sz="2550" spc="19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us</a:t>
            </a:r>
            <a:r>
              <a:rPr sz="2550" spc="190" dirty="0">
                <a:solidFill>
                  <a:srgbClr val="FFFFFF"/>
                </a:solidFill>
                <a:latin typeface="Gill Sans MT"/>
                <a:cs typeface="Gill Sans MT"/>
              </a:rPr>
              <a:t>ing</a:t>
            </a:r>
            <a:r>
              <a:rPr sz="2550" spc="-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550" spc="225" dirty="0">
                <a:solidFill>
                  <a:srgbClr val="FFFFFF"/>
                </a:solidFill>
                <a:latin typeface="Gill Sans MT"/>
                <a:cs typeface="Gill Sans MT"/>
              </a:rPr>
              <a:t>machine</a:t>
            </a:r>
            <a:endParaRPr sz="25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550" spc="204" dirty="0">
                <a:solidFill>
                  <a:srgbClr val="FFFFFF"/>
                </a:solidFill>
                <a:latin typeface="Gill Sans MT"/>
                <a:cs typeface="Gill Sans MT"/>
              </a:rPr>
              <a:t>lea</a:t>
            </a:r>
            <a:r>
              <a:rPr sz="2550" spc="204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550" spc="204" dirty="0">
                <a:solidFill>
                  <a:srgbClr val="FFFFFF"/>
                </a:solidFill>
                <a:latin typeface="Gill Sans MT"/>
                <a:cs typeface="Gill Sans MT"/>
              </a:rPr>
              <a:t>ning</a:t>
            </a:r>
            <a:endParaRPr sz="25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27617" y="3446881"/>
            <a:ext cx="6781165" cy="2439670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2134235" marR="5080" indent="-2122170">
              <a:lnSpc>
                <a:spcPts val="8760"/>
              </a:lnSpc>
              <a:spcBef>
                <a:spcPts val="1625"/>
              </a:spcBef>
            </a:pPr>
            <a:r>
              <a:rPr sz="8500" spc="-1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8500" spc="-7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500" spc="-7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8500" spc="-10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8500" spc="-7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500" spc="-3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85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85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85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8500" spc="3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8500" spc="-2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85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85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Fault</a:t>
            </a:r>
            <a:endParaRPr sz="8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6223" y="1285213"/>
            <a:ext cx="7852290" cy="746004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979782" y="6141008"/>
            <a:ext cx="5484495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spc="254" dirty="0">
                <a:solidFill>
                  <a:srgbClr val="FFFFFF"/>
                </a:solidFill>
                <a:latin typeface="Gill Sans MT"/>
                <a:cs typeface="Gill Sans MT"/>
              </a:rPr>
              <a:t>Team </a:t>
            </a:r>
            <a:r>
              <a:rPr sz="2950" spc="240" dirty="0">
                <a:solidFill>
                  <a:srgbClr val="FFFFFF"/>
                </a:solidFill>
                <a:latin typeface="Gill Sans MT"/>
                <a:cs typeface="Gill Sans MT"/>
              </a:rPr>
              <a:t>Leade</a:t>
            </a:r>
            <a:r>
              <a:rPr sz="2900" spc="2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750" spc="24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- </a:t>
            </a:r>
            <a:r>
              <a:rPr sz="2950" spc="285" dirty="0">
                <a:solidFill>
                  <a:srgbClr val="FFFFFF"/>
                </a:solidFill>
                <a:latin typeface="Gill Sans MT"/>
                <a:cs typeface="Gill Sans MT"/>
              </a:rPr>
              <a:t>Ka</a:t>
            </a:r>
            <a:r>
              <a:rPr sz="2900" spc="28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950" spc="285" dirty="0">
                <a:solidFill>
                  <a:srgbClr val="FFFFFF"/>
                </a:solidFill>
                <a:latin typeface="Gill Sans MT"/>
                <a:cs typeface="Gill Sans MT"/>
              </a:rPr>
              <a:t>an</a:t>
            </a:r>
            <a:r>
              <a:rPr sz="2950" spc="-50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950" spc="185" dirty="0">
                <a:solidFill>
                  <a:srgbClr val="FFFFFF"/>
                </a:solidFill>
                <a:latin typeface="Gill Sans MT"/>
                <a:cs typeface="Gill Sans MT"/>
              </a:rPr>
              <a:t>Nand</a:t>
            </a:r>
            <a:r>
              <a:rPr sz="2900" spc="18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2950" spc="185" dirty="0">
                <a:solidFill>
                  <a:srgbClr val="FFFFFF"/>
                </a:solidFill>
                <a:latin typeface="Gill Sans MT"/>
                <a:cs typeface="Gill Sans MT"/>
              </a:rPr>
              <a:t>ani</a:t>
            </a:r>
            <a:endParaRPr sz="29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9899" y="109512"/>
            <a:ext cx="7621270" cy="11252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200" spc="-155" dirty="0"/>
              <a:t>A </a:t>
            </a:r>
            <a:r>
              <a:rPr sz="7200" spc="-434" dirty="0"/>
              <a:t>Few</a:t>
            </a:r>
            <a:r>
              <a:rPr sz="7200" spc="-1195" dirty="0"/>
              <a:t> </a:t>
            </a:r>
            <a:r>
              <a:rPr sz="7200" spc="-380" dirty="0"/>
              <a:t>Approaches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1458718" y="2794688"/>
            <a:ext cx="5338006" cy="50129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829812" y="1849530"/>
            <a:ext cx="5821680" cy="7650480"/>
          </a:xfrm>
          <a:prstGeom prst="rect">
            <a:avLst/>
          </a:prstGeom>
        </p:spPr>
        <p:txBody>
          <a:bodyPr vert="horz" wrap="square" lIns="0" tIns="321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35"/>
              </a:spcBef>
              <a:tabLst>
                <a:tab pos="1822450" algn="l"/>
              </a:tabLst>
            </a:pPr>
            <a:r>
              <a:rPr sz="4150" spc="-130" dirty="0">
                <a:solidFill>
                  <a:srgbClr val="09417D"/>
                </a:solidFill>
                <a:latin typeface="Verdana" panose="020B0604030504040204"/>
                <a:cs typeface="Verdana" panose="020B0604030504040204"/>
              </a:rPr>
              <a:t>Linear	</a:t>
            </a:r>
            <a:r>
              <a:rPr sz="4150" spc="-210" dirty="0">
                <a:solidFill>
                  <a:srgbClr val="09417D"/>
                </a:solidFill>
                <a:latin typeface="Verdana" panose="020B0604030504040204"/>
                <a:cs typeface="Verdana" panose="020B0604030504040204"/>
              </a:rPr>
              <a:t>Regression</a:t>
            </a:r>
            <a:endParaRPr sz="4150" spc="-210" dirty="0">
              <a:solidFill>
                <a:srgbClr val="09417D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535"/>
              </a:spcBef>
              <a:tabLst>
                <a:tab pos="1822450" algn="l"/>
              </a:tabLst>
            </a:pPr>
            <a:endParaRPr sz="4150" spc="-210" dirty="0">
              <a:solidFill>
                <a:srgbClr val="09417D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535"/>
              </a:spcBef>
              <a:tabLst>
                <a:tab pos="1822450" algn="l"/>
              </a:tabLst>
            </a:pPr>
            <a:endParaRPr sz="265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</a:pPr>
            <a:r>
              <a:rPr sz="4150" spc="-70" dirty="0">
                <a:solidFill>
                  <a:srgbClr val="09417D"/>
                </a:solidFill>
                <a:latin typeface="Verdana" panose="020B0604030504040204"/>
                <a:cs typeface="Verdana" panose="020B0604030504040204"/>
              </a:rPr>
              <a:t>LSTM</a:t>
            </a:r>
            <a:endParaRPr sz="4150" spc="-70" dirty="0">
              <a:solidFill>
                <a:srgbClr val="09417D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endParaRPr sz="41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7000"/>
              </a:lnSpc>
              <a:spcBef>
                <a:spcPts val="460"/>
              </a:spcBef>
            </a:pPr>
            <a:endParaRPr sz="2250">
              <a:latin typeface="Arial Black" panose="020B0A04020102020204"/>
              <a:cs typeface="Arial Black" panose="020B0A040201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</a:pPr>
            <a:r>
              <a:rPr sz="4150" spc="-95" dirty="0">
                <a:solidFill>
                  <a:srgbClr val="09417D"/>
                </a:solidFill>
                <a:latin typeface="Verdana" panose="020B0604030504040204"/>
                <a:cs typeface="Verdana" panose="020B0604030504040204"/>
              </a:rPr>
              <a:t>Bidirectional</a:t>
            </a:r>
            <a:r>
              <a:rPr sz="4150" spc="-370" dirty="0">
                <a:solidFill>
                  <a:srgbClr val="09417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150" spc="-70" dirty="0">
                <a:solidFill>
                  <a:srgbClr val="09417D"/>
                </a:solidFill>
                <a:latin typeface="Verdana" panose="020B0604030504040204"/>
                <a:cs typeface="Verdana" panose="020B0604030504040204"/>
              </a:rPr>
              <a:t>LSTM</a:t>
            </a:r>
            <a:endParaRPr sz="4150" spc="-70" dirty="0">
              <a:solidFill>
                <a:srgbClr val="09417D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endParaRPr sz="4150">
              <a:latin typeface="Verdana" panose="020B0604030504040204"/>
              <a:cs typeface="Verdana" panose="020B0604030504040204"/>
            </a:endParaRPr>
          </a:p>
          <a:p>
            <a:pPr marL="12700" marR="523240">
              <a:lnSpc>
                <a:spcPct val="127000"/>
              </a:lnSpc>
              <a:spcBef>
                <a:spcPts val="100"/>
              </a:spcBef>
            </a:pPr>
            <a:endParaRPr sz="2250">
              <a:latin typeface="Arial Black" panose="020B0A04020102020204"/>
              <a:cs typeface="Arial Black" panose="020B0A040201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</a:pPr>
            <a:r>
              <a:rPr sz="4150" spc="-185" dirty="0">
                <a:solidFill>
                  <a:srgbClr val="09417D"/>
                </a:solidFill>
                <a:latin typeface="Verdana" panose="020B0604030504040204"/>
                <a:cs typeface="Verdana" panose="020B0604030504040204"/>
              </a:rPr>
              <a:t>XGBoost</a:t>
            </a:r>
            <a:endParaRPr sz="2250">
              <a:latin typeface="Arial Black" panose="020B0A04020102020204"/>
              <a:cs typeface="Arial Black" panose="020B0A040201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2327" y="2254093"/>
            <a:ext cx="6913245" cy="4530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Speed</a:t>
            </a:r>
            <a:endParaRPr sz="4200">
              <a:latin typeface="Verdana" panose="020B0604030504040204"/>
              <a:cs typeface="Verdana" panose="020B0604030504040204"/>
            </a:endParaRPr>
          </a:p>
          <a:p>
            <a:pPr marL="12700" marR="85090">
              <a:lnSpc>
                <a:spcPct val="128000"/>
              </a:lnSpc>
              <a:spcBef>
                <a:spcPts val="2020"/>
              </a:spcBef>
            </a:pPr>
            <a:r>
              <a:rPr sz="2400" spc="125" dirty="0">
                <a:solidFill>
                  <a:srgbClr val="254B3C"/>
                </a:solidFill>
                <a:latin typeface="Gill Sans MT"/>
                <a:cs typeface="Gill Sans MT"/>
              </a:rPr>
              <a:t>XGBoo</a:t>
            </a:r>
            <a:r>
              <a:rPr sz="2400" spc="125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st </a:t>
            </a:r>
            <a:r>
              <a:rPr sz="2400" spc="190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190" dirty="0">
                <a:solidFill>
                  <a:srgbClr val="254B3C"/>
                </a:solidFill>
                <a:latin typeface="Gill Sans MT"/>
                <a:cs typeface="Gill Sans MT"/>
              </a:rPr>
              <a:t>ake</a:t>
            </a:r>
            <a:r>
              <a:rPr sz="2400" spc="190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s </a:t>
            </a:r>
            <a:r>
              <a:rPr sz="2400" spc="285" dirty="0">
                <a:solidFill>
                  <a:srgbClr val="254B3C"/>
                </a:solidFill>
                <a:latin typeface="Gill Sans MT"/>
                <a:cs typeface="Gill Sans MT"/>
              </a:rPr>
              <a:t>a </a:t>
            </a:r>
            <a:r>
              <a:rPr sz="2400" spc="195" dirty="0">
                <a:solidFill>
                  <a:srgbClr val="254B3C"/>
                </a:solidFill>
                <a:latin typeface="Gill Sans MT"/>
                <a:cs typeface="Gill Sans MT"/>
              </a:rPr>
              <a:t>fe</a:t>
            </a:r>
            <a:r>
              <a:rPr sz="2400" spc="195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w </a:t>
            </a:r>
            <a:r>
              <a:rPr sz="2400" spc="200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spc="200" dirty="0">
                <a:solidFill>
                  <a:srgbClr val="254B3C"/>
                </a:solidFill>
                <a:latin typeface="Gill Sans MT"/>
                <a:cs typeface="Gill Sans MT"/>
              </a:rPr>
              <a:t>econd</a:t>
            </a:r>
            <a:r>
              <a:rPr sz="2400" spc="200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s </a:t>
            </a:r>
            <a:r>
              <a:rPr sz="2400" spc="85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85" dirty="0">
                <a:solidFill>
                  <a:srgbClr val="254B3C"/>
                </a:solidFill>
                <a:latin typeface="Gill Sans MT"/>
                <a:cs typeface="Gill Sans MT"/>
              </a:rPr>
              <a:t>o </a:t>
            </a:r>
            <a:r>
              <a:rPr sz="2400" spc="145" dirty="0">
                <a:solidFill>
                  <a:srgbClr val="254B3C"/>
                </a:solidFill>
                <a:latin typeface="Gill Sans MT"/>
                <a:cs typeface="Gill Sans MT"/>
              </a:rPr>
              <a:t>fi</a:t>
            </a:r>
            <a:r>
              <a:rPr sz="2400" spc="145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t </a:t>
            </a:r>
            <a:r>
              <a:rPr sz="2400" spc="165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165" dirty="0">
                <a:solidFill>
                  <a:srgbClr val="254B3C"/>
                </a:solidFill>
                <a:latin typeface="Gill Sans MT"/>
                <a:cs typeface="Gill Sans MT"/>
              </a:rPr>
              <a:t>he </a:t>
            </a:r>
            <a:r>
              <a:rPr sz="2400" spc="225" dirty="0">
                <a:solidFill>
                  <a:srgbClr val="254B3C"/>
                </a:solidFill>
                <a:latin typeface="Gill Sans MT"/>
                <a:cs typeface="Gill Sans MT"/>
              </a:rPr>
              <a:t>da</a:t>
            </a:r>
            <a:r>
              <a:rPr sz="2400" spc="225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225" dirty="0">
                <a:solidFill>
                  <a:srgbClr val="254B3C"/>
                </a:solidFill>
                <a:latin typeface="Gill Sans MT"/>
                <a:cs typeface="Gill Sans MT"/>
              </a:rPr>
              <a:t>a  </a:t>
            </a:r>
            <a:r>
              <a:rPr sz="2400" spc="260" dirty="0">
                <a:solidFill>
                  <a:srgbClr val="254B3C"/>
                </a:solidFill>
                <a:latin typeface="Gill Sans MT"/>
                <a:cs typeface="Gill Sans MT"/>
              </a:rPr>
              <a:t>and </a:t>
            </a:r>
            <a:r>
              <a:rPr sz="2400" spc="235" dirty="0">
                <a:solidFill>
                  <a:srgbClr val="254B3C"/>
                </a:solidFill>
                <a:latin typeface="Gill Sans MT"/>
                <a:cs typeface="Gill Sans MT"/>
              </a:rPr>
              <a:t>pe</a:t>
            </a:r>
            <a:r>
              <a:rPr sz="2400" spc="235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235" dirty="0">
                <a:solidFill>
                  <a:srgbClr val="254B3C"/>
                </a:solidFill>
                <a:latin typeface="Gill Sans MT"/>
                <a:cs typeface="Gill Sans MT"/>
              </a:rPr>
              <a:t>fo</a:t>
            </a:r>
            <a:r>
              <a:rPr sz="2400" spc="235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235" dirty="0">
                <a:solidFill>
                  <a:srgbClr val="254B3C"/>
                </a:solidFill>
                <a:latin typeface="Gill Sans MT"/>
                <a:cs typeface="Gill Sans MT"/>
              </a:rPr>
              <a:t>m </a:t>
            </a:r>
            <a:r>
              <a:rPr sz="2400" spc="180" dirty="0">
                <a:solidFill>
                  <a:srgbClr val="254B3C"/>
                </a:solidFill>
                <a:latin typeface="Gill Sans MT"/>
                <a:cs typeface="Gill Sans MT"/>
              </a:rPr>
              <a:t>p</a:t>
            </a:r>
            <a:r>
              <a:rPr sz="2400" spc="180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180" dirty="0">
                <a:solidFill>
                  <a:srgbClr val="254B3C"/>
                </a:solidFill>
                <a:latin typeface="Gill Sans MT"/>
                <a:cs typeface="Gill Sans MT"/>
              </a:rPr>
              <a:t>edic</a:t>
            </a:r>
            <a:r>
              <a:rPr sz="2400" spc="180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180" dirty="0">
                <a:solidFill>
                  <a:srgbClr val="254B3C"/>
                </a:solidFill>
                <a:latin typeface="Gill Sans MT"/>
                <a:cs typeface="Gill Sans MT"/>
              </a:rPr>
              <a:t>ion</a:t>
            </a:r>
            <a:r>
              <a:rPr sz="2400" spc="180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s </a:t>
            </a:r>
            <a:r>
              <a:rPr sz="2400" spc="190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2400" spc="190" dirty="0">
                <a:solidFill>
                  <a:srgbClr val="254B3C"/>
                </a:solidFill>
                <a:latin typeface="Gill Sans MT"/>
                <a:cs typeface="Gill Sans MT"/>
              </a:rPr>
              <a:t>hich </a:t>
            </a:r>
            <a:r>
              <a:rPr sz="2400" spc="225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10x </a:t>
            </a:r>
            <a:r>
              <a:rPr sz="2400" spc="204" dirty="0">
                <a:solidFill>
                  <a:srgbClr val="254B3C"/>
                </a:solidFill>
                <a:latin typeface="Gill Sans MT"/>
                <a:cs typeface="Gill Sans MT"/>
              </a:rPr>
              <a:t>fa</a:t>
            </a:r>
            <a:r>
              <a:rPr sz="2400" spc="204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st</a:t>
            </a:r>
            <a:r>
              <a:rPr sz="2400" spc="204" dirty="0">
                <a:solidFill>
                  <a:srgbClr val="254B3C"/>
                </a:solidFill>
                <a:latin typeface="Gill Sans MT"/>
                <a:cs typeface="Gill Sans MT"/>
              </a:rPr>
              <a:t>e</a:t>
            </a:r>
            <a:r>
              <a:rPr sz="2400" spc="204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180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215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215" dirty="0">
                <a:solidFill>
                  <a:srgbClr val="254B3C"/>
                </a:solidFill>
                <a:latin typeface="Gill Sans MT"/>
                <a:cs typeface="Gill Sans MT"/>
              </a:rPr>
              <a:t>han  </a:t>
            </a:r>
            <a:r>
              <a:rPr sz="2400" spc="165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165" dirty="0">
                <a:solidFill>
                  <a:srgbClr val="254B3C"/>
                </a:solidFill>
                <a:latin typeface="Gill Sans MT"/>
                <a:cs typeface="Gill Sans MT"/>
              </a:rPr>
              <a:t>he </a:t>
            </a:r>
            <a:r>
              <a:rPr sz="2400" spc="270" dirty="0">
                <a:solidFill>
                  <a:srgbClr val="254B3C"/>
                </a:solidFill>
                <a:latin typeface="Gill Sans MT"/>
                <a:cs typeface="Gill Sans MT"/>
              </a:rPr>
              <a:t>LSTM</a:t>
            </a:r>
            <a:r>
              <a:rPr sz="2400" spc="20" dirty="0">
                <a:solidFill>
                  <a:srgbClr val="254B3C"/>
                </a:solidFill>
                <a:latin typeface="Gill Sans MT"/>
                <a:cs typeface="Gill Sans MT"/>
              </a:rPr>
              <a:t> </a:t>
            </a:r>
            <a:r>
              <a:rPr sz="2400" spc="229" dirty="0">
                <a:solidFill>
                  <a:srgbClr val="254B3C"/>
                </a:solidFill>
                <a:latin typeface="Gill Sans MT"/>
                <a:cs typeface="Gill Sans MT"/>
              </a:rPr>
              <a:t>app</a:t>
            </a:r>
            <a:r>
              <a:rPr sz="2400" spc="229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229" dirty="0">
                <a:solidFill>
                  <a:srgbClr val="254B3C"/>
                </a:solidFill>
                <a:latin typeface="Gill Sans MT"/>
                <a:cs typeface="Gill Sans MT"/>
              </a:rPr>
              <a:t>oach</a:t>
            </a:r>
            <a:r>
              <a:rPr sz="2250" spc="229" dirty="0">
                <a:solidFill>
                  <a:srgbClr val="254B3C"/>
                </a:solidFill>
                <a:latin typeface="Arial Black" panose="020B0A04020102020204"/>
                <a:cs typeface="Arial Black" panose="020B0A04020102020204"/>
              </a:rPr>
              <a:t>.</a:t>
            </a:r>
            <a:endParaRPr sz="2250">
              <a:latin typeface="Arial Black" panose="020B0A04020102020204"/>
              <a:cs typeface="Arial Black" panose="020B0A040201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</a:pPr>
            <a:r>
              <a:rPr sz="4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Algorithm</a:t>
            </a:r>
            <a:endParaRPr sz="4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8000"/>
              </a:lnSpc>
              <a:spcBef>
                <a:spcPts val="1675"/>
              </a:spcBef>
            </a:pPr>
            <a:r>
              <a:rPr sz="2400" spc="100" dirty="0">
                <a:solidFill>
                  <a:srgbClr val="254B3C"/>
                </a:solidFill>
                <a:latin typeface="Gill Sans MT"/>
                <a:cs typeface="Gill Sans MT"/>
              </a:rPr>
              <a:t>I</a:t>
            </a:r>
            <a:r>
              <a:rPr sz="2400" spc="100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t </a:t>
            </a:r>
            <a:r>
              <a:rPr sz="2400" spc="185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us</a:t>
            </a:r>
            <a:r>
              <a:rPr sz="2400" spc="185" dirty="0">
                <a:solidFill>
                  <a:srgbClr val="254B3C"/>
                </a:solidFill>
                <a:latin typeface="Gill Sans MT"/>
                <a:cs typeface="Gill Sans MT"/>
              </a:rPr>
              <a:t>e</a:t>
            </a:r>
            <a:r>
              <a:rPr sz="2400" spc="185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s </a:t>
            </a:r>
            <a:r>
              <a:rPr sz="2400" spc="210" dirty="0">
                <a:solidFill>
                  <a:srgbClr val="254B3C"/>
                </a:solidFill>
                <a:latin typeface="Gill Sans MT"/>
                <a:cs typeface="Gill Sans MT"/>
              </a:rPr>
              <a:t>g</a:t>
            </a:r>
            <a:r>
              <a:rPr sz="2400" spc="210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210" dirty="0">
                <a:solidFill>
                  <a:srgbClr val="254B3C"/>
                </a:solidFill>
                <a:latin typeface="Gill Sans MT"/>
                <a:cs typeface="Gill Sans MT"/>
              </a:rPr>
              <a:t>adien</a:t>
            </a:r>
            <a:r>
              <a:rPr sz="2400" spc="210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t </a:t>
            </a:r>
            <a:r>
              <a:rPr sz="2400" spc="180" dirty="0">
                <a:solidFill>
                  <a:srgbClr val="254B3C"/>
                </a:solidFill>
                <a:latin typeface="Gill Sans MT"/>
                <a:cs typeface="Gill Sans MT"/>
              </a:rPr>
              <a:t>boo</a:t>
            </a:r>
            <a:r>
              <a:rPr sz="2400" spc="180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st</a:t>
            </a:r>
            <a:r>
              <a:rPr sz="2400" spc="180" dirty="0">
                <a:solidFill>
                  <a:srgbClr val="254B3C"/>
                </a:solidFill>
                <a:latin typeface="Gill Sans MT"/>
                <a:cs typeface="Gill Sans MT"/>
              </a:rPr>
              <a:t>ing </a:t>
            </a:r>
            <a:r>
              <a:rPr sz="2400" spc="85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85" dirty="0">
                <a:solidFill>
                  <a:srgbClr val="254B3C"/>
                </a:solidFill>
                <a:latin typeface="Gill Sans MT"/>
                <a:cs typeface="Gill Sans MT"/>
              </a:rPr>
              <a:t>o </a:t>
            </a:r>
            <a:r>
              <a:rPr sz="2400" spc="204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204" dirty="0">
                <a:solidFill>
                  <a:srgbClr val="254B3C"/>
                </a:solidFill>
                <a:latin typeface="Gill Sans MT"/>
                <a:cs typeface="Gill Sans MT"/>
              </a:rPr>
              <a:t>ed</a:t>
            </a:r>
            <a:r>
              <a:rPr sz="2400" spc="204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400" spc="204" dirty="0">
                <a:solidFill>
                  <a:srgbClr val="254B3C"/>
                </a:solidFill>
                <a:latin typeface="Gill Sans MT"/>
                <a:cs typeface="Gill Sans MT"/>
              </a:rPr>
              <a:t>ce </a:t>
            </a:r>
            <a:r>
              <a:rPr sz="2400" spc="165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165" dirty="0">
                <a:solidFill>
                  <a:srgbClr val="254B3C"/>
                </a:solidFill>
                <a:latin typeface="Gill Sans MT"/>
                <a:cs typeface="Gill Sans MT"/>
              </a:rPr>
              <a:t>he </a:t>
            </a:r>
            <a:r>
              <a:rPr sz="2400" spc="185" dirty="0">
                <a:solidFill>
                  <a:srgbClr val="254B3C"/>
                </a:solidFill>
                <a:latin typeface="Gill Sans MT"/>
                <a:cs typeface="Gill Sans MT"/>
              </a:rPr>
              <a:t>e</a:t>
            </a:r>
            <a:r>
              <a:rPr sz="2400" spc="185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rr</a:t>
            </a:r>
            <a:r>
              <a:rPr sz="2400" spc="185" dirty="0">
                <a:solidFill>
                  <a:srgbClr val="254B3C"/>
                </a:solidFill>
                <a:latin typeface="Gill Sans MT"/>
                <a:cs typeface="Gill Sans MT"/>
              </a:rPr>
              <a:t>o</a:t>
            </a:r>
            <a:r>
              <a:rPr sz="2400" spc="185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r </a:t>
            </a:r>
            <a:r>
              <a:rPr sz="2400" spc="204" dirty="0">
                <a:solidFill>
                  <a:srgbClr val="254B3C"/>
                </a:solidFill>
                <a:latin typeface="Gill Sans MT"/>
                <a:cs typeface="Gill Sans MT"/>
              </a:rPr>
              <a:t>of  </a:t>
            </a:r>
            <a:r>
              <a:rPr sz="2400" spc="240" dirty="0">
                <a:solidFill>
                  <a:srgbClr val="254B3C"/>
                </a:solidFill>
                <a:latin typeface="Gill Sans MT"/>
                <a:cs typeface="Gill Sans MT"/>
              </a:rPr>
              <a:t>each </a:t>
            </a:r>
            <a:r>
              <a:rPr sz="2400" spc="160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tr</a:t>
            </a:r>
            <a:r>
              <a:rPr sz="2400" spc="160" dirty="0">
                <a:solidFill>
                  <a:srgbClr val="254B3C"/>
                </a:solidFill>
                <a:latin typeface="Gill Sans MT"/>
                <a:cs typeface="Gill Sans MT"/>
              </a:rPr>
              <a:t>ee </a:t>
            </a:r>
            <a:r>
              <a:rPr sz="2400" spc="170" dirty="0">
                <a:solidFill>
                  <a:srgbClr val="254B3C"/>
                </a:solidFill>
                <a:latin typeface="Gill Sans MT"/>
                <a:cs typeface="Gill Sans MT"/>
              </a:rPr>
              <a:t>in </a:t>
            </a:r>
            <a:r>
              <a:rPr sz="2400" spc="165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165" dirty="0">
                <a:solidFill>
                  <a:srgbClr val="254B3C"/>
                </a:solidFill>
                <a:latin typeface="Gill Sans MT"/>
                <a:cs typeface="Gill Sans MT"/>
              </a:rPr>
              <a:t>he</a:t>
            </a:r>
            <a:r>
              <a:rPr sz="2400" spc="-195" dirty="0">
                <a:solidFill>
                  <a:srgbClr val="254B3C"/>
                </a:solidFill>
                <a:latin typeface="Gill Sans MT"/>
                <a:cs typeface="Gill Sans MT"/>
              </a:rPr>
              <a:t> </a:t>
            </a:r>
            <a:r>
              <a:rPr sz="2400" spc="220" dirty="0">
                <a:solidFill>
                  <a:srgbClr val="254B3C"/>
                </a:solidFill>
                <a:latin typeface="Gill Sans MT"/>
                <a:cs typeface="Gill Sans MT"/>
              </a:rPr>
              <a:t>en</a:t>
            </a:r>
            <a:r>
              <a:rPr sz="2400" spc="220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spc="220" dirty="0">
                <a:solidFill>
                  <a:srgbClr val="254B3C"/>
                </a:solidFill>
                <a:latin typeface="Gill Sans MT"/>
                <a:cs typeface="Gill Sans MT"/>
              </a:rPr>
              <a:t>emble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52327" y="7180416"/>
            <a:ext cx="3132455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200" spc="-3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2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200" spc="-5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200" spc="-4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2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2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200" spc="-3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43689" y="8275323"/>
            <a:ext cx="6143625" cy="958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90"/>
              </a:spcBef>
            </a:pPr>
            <a:r>
              <a:rPr sz="2400" spc="100" dirty="0">
                <a:solidFill>
                  <a:srgbClr val="254B3C"/>
                </a:solidFill>
                <a:latin typeface="Gill Sans MT"/>
                <a:cs typeface="Gill Sans MT"/>
              </a:rPr>
              <a:t>I</a:t>
            </a:r>
            <a:r>
              <a:rPr sz="2400" spc="100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t </a:t>
            </a:r>
            <a:r>
              <a:rPr sz="2400" spc="140" dirty="0">
                <a:solidFill>
                  <a:srgbClr val="254B3C"/>
                </a:solidFill>
                <a:latin typeface="Gill Sans MT"/>
                <a:cs typeface="Gill Sans MT"/>
              </a:rPr>
              <a:t>i</a:t>
            </a:r>
            <a:r>
              <a:rPr sz="2400" spc="140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s </a:t>
            </a:r>
            <a:r>
              <a:rPr sz="2400" spc="229" dirty="0">
                <a:solidFill>
                  <a:srgbClr val="254B3C"/>
                </a:solidFill>
                <a:latin typeface="Gill Sans MT"/>
                <a:cs typeface="Gill Sans MT"/>
              </a:rPr>
              <a:t>pe</a:t>
            </a:r>
            <a:r>
              <a:rPr sz="2400" spc="229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229" dirty="0">
                <a:solidFill>
                  <a:srgbClr val="254B3C"/>
                </a:solidFill>
                <a:latin typeface="Gill Sans MT"/>
                <a:cs typeface="Gill Sans MT"/>
              </a:rPr>
              <a:t>fo</a:t>
            </a:r>
            <a:r>
              <a:rPr sz="2400" spc="229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229" dirty="0">
                <a:solidFill>
                  <a:srgbClr val="254B3C"/>
                </a:solidFill>
                <a:latin typeface="Gill Sans MT"/>
                <a:cs typeface="Gill Sans MT"/>
              </a:rPr>
              <a:t>m</a:t>
            </a:r>
            <a:r>
              <a:rPr sz="2400" spc="229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s </a:t>
            </a:r>
            <a:r>
              <a:rPr sz="2400" spc="150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2400" spc="150" dirty="0">
                <a:solidFill>
                  <a:srgbClr val="254B3C"/>
                </a:solidFill>
                <a:latin typeface="Gill Sans MT"/>
                <a:cs typeface="Gill Sans MT"/>
              </a:rPr>
              <a:t>ell </a:t>
            </a:r>
            <a:r>
              <a:rPr sz="2400" spc="180" dirty="0">
                <a:solidFill>
                  <a:srgbClr val="254B3C"/>
                </a:solidFill>
                <a:latin typeface="Gill Sans MT"/>
                <a:cs typeface="Gill Sans MT"/>
              </a:rPr>
              <a:t>on </a:t>
            </a:r>
            <a:r>
              <a:rPr sz="2400" spc="204" dirty="0">
                <a:solidFill>
                  <a:srgbClr val="254B3C"/>
                </a:solidFill>
                <a:latin typeface="Gill Sans MT"/>
                <a:cs typeface="Gill Sans MT"/>
              </a:rPr>
              <a:t>comple</a:t>
            </a:r>
            <a:r>
              <a:rPr sz="2400" spc="204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x </a:t>
            </a:r>
            <a:r>
              <a:rPr sz="2400" spc="225" dirty="0">
                <a:solidFill>
                  <a:srgbClr val="254B3C"/>
                </a:solidFill>
                <a:latin typeface="Gill Sans MT"/>
                <a:cs typeface="Gill Sans MT"/>
              </a:rPr>
              <a:t>da</a:t>
            </a:r>
            <a:r>
              <a:rPr sz="2400" spc="225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225" dirty="0">
                <a:solidFill>
                  <a:srgbClr val="254B3C"/>
                </a:solidFill>
                <a:latin typeface="Gill Sans MT"/>
                <a:cs typeface="Gill Sans MT"/>
              </a:rPr>
              <a:t>a</a:t>
            </a:r>
            <a:r>
              <a:rPr sz="2400" spc="105" dirty="0">
                <a:solidFill>
                  <a:srgbClr val="254B3C"/>
                </a:solidFill>
                <a:latin typeface="Gill Sans MT"/>
                <a:cs typeface="Gill Sans MT"/>
              </a:rPr>
              <a:t> </a:t>
            </a:r>
            <a:r>
              <a:rPr sz="2400" spc="220" dirty="0">
                <a:solidFill>
                  <a:srgbClr val="254B3C"/>
                </a:solidFill>
                <a:latin typeface="Gill Sans MT"/>
                <a:cs typeface="Gill Sans MT"/>
              </a:rPr>
              <a:t>hence  </a:t>
            </a:r>
            <a:r>
              <a:rPr sz="2400" spc="155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st</a:t>
            </a:r>
            <a:r>
              <a:rPr sz="2400" spc="155" dirty="0">
                <a:solidFill>
                  <a:srgbClr val="254B3C"/>
                </a:solidFill>
                <a:latin typeface="Gill Sans MT"/>
                <a:cs typeface="Gill Sans MT"/>
              </a:rPr>
              <a:t>ock </a:t>
            </a:r>
            <a:r>
              <a:rPr sz="2400" spc="215" dirty="0">
                <a:solidFill>
                  <a:srgbClr val="254B3C"/>
                </a:solidFill>
                <a:latin typeface="Gill Sans MT"/>
                <a:cs typeface="Gill Sans MT"/>
              </a:rPr>
              <a:t>ma</a:t>
            </a:r>
            <a:r>
              <a:rPr sz="2400" spc="215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215" dirty="0">
                <a:solidFill>
                  <a:srgbClr val="254B3C"/>
                </a:solidFill>
                <a:latin typeface="Gill Sans MT"/>
                <a:cs typeface="Gill Sans MT"/>
              </a:rPr>
              <a:t>ke</a:t>
            </a:r>
            <a:r>
              <a:rPr sz="2400" spc="215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t </a:t>
            </a:r>
            <a:r>
              <a:rPr sz="2400" spc="225" dirty="0">
                <a:solidFill>
                  <a:srgbClr val="254B3C"/>
                </a:solidFill>
                <a:latin typeface="Gill Sans MT"/>
                <a:cs typeface="Gill Sans MT"/>
              </a:rPr>
              <a:t>da</a:t>
            </a:r>
            <a:r>
              <a:rPr sz="2400" spc="225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225" dirty="0">
                <a:solidFill>
                  <a:srgbClr val="254B3C"/>
                </a:solidFill>
                <a:latin typeface="Gill Sans MT"/>
                <a:cs typeface="Gill Sans MT"/>
              </a:rPr>
              <a:t>a </a:t>
            </a:r>
            <a:r>
              <a:rPr sz="2400" spc="140" dirty="0">
                <a:solidFill>
                  <a:srgbClr val="254B3C"/>
                </a:solidFill>
                <a:latin typeface="Gill Sans MT"/>
                <a:cs typeface="Gill Sans MT"/>
              </a:rPr>
              <a:t>i</a:t>
            </a:r>
            <a:r>
              <a:rPr sz="2400" spc="140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s </a:t>
            </a:r>
            <a:r>
              <a:rPr sz="2400" spc="204" dirty="0">
                <a:solidFill>
                  <a:srgbClr val="254B3C"/>
                </a:solidFill>
                <a:latin typeface="Gill Sans MT"/>
                <a:cs typeface="Gill Sans MT"/>
              </a:rPr>
              <a:t>pe</a:t>
            </a:r>
            <a:r>
              <a:rPr sz="2400" spc="204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204" dirty="0">
                <a:solidFill>
                  <a:srgbClr val="254B3C"/>
                </a:solidFill>
                <a:latin typeface="Gill Sans MT"/>
                <a:cs typeface="Gill Sans MT"/>
              </a:rPr>
              <a:t>fec</a:t>
            </a:r>
            <a:r>
              <a:rPr sz="2400" spc="204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t </a:t>
            </a:r>
            <a:r>
              <a:rPr sz="2400" spc="204" dirty="0">
                <a:solidFill>
                  <a:srgbClr val="254B3C"/>
                </a:solidFill>
                <a:latin typeface="Gill Sans MT"/>
                <a:cs typeface="Gill Sans MT"/>
              </a:rPr>
              <a:t>fo</a:t>
            </a:r>
            <a:r>
              <a:rPr sz="2400" spc="204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114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95" dirty="0">
                <a:solidFill>
                  <a:srgbClr val="254B3C"/>
                </a:solidFill>
                <a:latin typeface="Gill Sans MT"/>
                <a:cs typeface="Gill Sans MT"/>
              </a:rPr>
              <a:t>i</a:t>
            </a:r>
            <a:r>
              <a:rPr sz="2400" spc="95" dirty="0">
                <a:solidFill>
                  <a:srgbClr val="254B3C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250" spc="95" dirty="0">
                <a:solidFill>
                  <a:srgbClr val="254B3C"/>
                </a:solidFill>
                <a:latin typeface="Arial Black" panose="020B0A04020102020204"/>
                <a:cs typeface="Arial Black" panose="020B0A04020102020204"/>
              </a:rPr>
              <a:t>.</a:t>
            </a:r>
            <a:endParaRPr sz="22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78656" y="196508"/>
            <a:ext cx="6268720" cy="11252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200" spc="-310" dirty="0"/>
              <a:t>Why</a:t>
            </a:r>
            <a:r>
              <a:rPr sz="7200" spc="-705" dirty="0"/>
              <a:t> </a:t>
            </a:r>
            <a:r>
              <a:rPr sz="7200" spc="-310" dirty="0"/>
              <a:t>XGBoost?</a:t>
            </a:r>
            <a:endParaRPr sz="7200"/>
          </a:p>
        </p:txBody>
      </p:sp>
      <p:sp>
        <p:nvSpPr>
          <p:cNvPr id="6" name="object 6"/>
          <p:cNvSpPr/>
          <p:nvPr/>
        </p:nvSpPr>
        <p:spPr>
          <a:xfrm>
            <a:off x="1060396" y="3116755"/>
            <a:ext cx="5219323" cy="495126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58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592931" y="1477485"/>
            <a:ext cx="7070480" cy="667862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50286" y="196505"/>
            <a:ext cx="10725785" cy="11252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200" spc="-215" dirty="0"/>
              <a:t>XGBoost- </a:t>
            </a:r>
            <a:r>
              <a:rPr sz="7200" spc="-245" dirty="0"/>
              <a:t>An</a:t>
            </a:r>
            <a:r>
              <a:rPr sz="7200" spc="-1105" dirty="0"/>
              <a:t> </a:t>
            </a:r>
            <a:r>
              <a:rPr sz="7200" spc="-285" dirty="0"/>
              <a:t>Explanation</a:t>
            </a:r>
            <a:endParaRPr sz="7200"/>
          </a:p>
        </p:txBody>
      </p:sp>
      <p:sp>
        <p:nvSpPr>
          <p:cNvPr id="5" name="object 5"/>
          <p:cNvSpPr/>
          <p:nvPr/>
        </p:nvSpPr>
        <p:spPr>
          <a:xfrm>
            <a:off x="875576" y="2030610"/>
            <a:ext cx="123825" cy="123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75576" y="4011810"/>
            <a:ext cx="123825" cy="123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75576" y="5497710"/>
            <a:ext cx="123825" cy="123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5576" y="6983610"/>
            <a:ext cx="123825" cy="123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75576" y="9460110"/>
            <a:ext cx="123825" cy="123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81517" y="1774699"/>
            <a:ext cx="7946390" cy="795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000"/>
              </a:lnSpc>
              <a:spcBef>
                <a:spcPts val="100"/>
              </a:spcBef>
            </a:pPr>
            <a:r>
              <a:rPr sz="2800" spc="-280" dirty="0">
                <a:latin typeface="Arial Black" panose="020B0A04020102020204"/>
                <a:cs typeface="Arial Black" panose="020B0A04020102020204"/>
              </a:rPr>
              <a:t>An </a:t>
            </a:r>
            <a:r>
              <a:rPr sz="2800" spc="-275" dirty="0">
                <a:latin typeface="Arial Black" panose="020B0A04020102020204"/>
                <a:cs typeface="Arial Black" panose="020B0A04020102020204"/>
              </a:rPr>
              <a:t>Ensemble </a:t>
            </a:r>
            <a:r>
              <a:rPr sz="2800" spc="-250" dirty="0">
                <a:latin typeface="Arial Black" panose="020B0A04020102020204"/>
                <a:cs typeface="Arial Black" panose="020B0A04020102020204"/>
              </a:rPr>
              <a:t>technqiue </a:t>
            </a:r>
            <a:r>
              <a:rPr sz="2800" spc="-265" dirty="0">
                <a:latin typeface="Arial Black" panose="020B0A04020102020204"/>
                <a:cs typeface="Arial Black" panose="020B0A04020102020204"/>
              </a:rPr>
              <a:t>based </a:t>
            </a:r>
            <a:r>
              <a:rPr sz="2800" spc="-170" dirty="0">
                <a:latin typeface="Arial Black" panose="020B0A04020102020204"/>
                <a:cs typeface="Arial Black" panose="020B0A04020102020204"/>
              </a:rPr>
              <a:t>on </a:t>
            </a:r>
            <a:r>
              <a:rPr sz="2800" spc="-270" dirty="0">
                <a:latin typeface="Arial Black" panose="020B0A04020102020204"/>
                <a:cs typeface="Arial Black" panose="020B0A04020102020204"/>
              </a:rPr>
              <a:t>decision trees  </a:t>
            </a:r>
            <a:r>
              <a:rPr sz="2800" spc="-245" dirty="0">
                <a:latin typeface="Arial Black" panose="020B0A04020102020204"/>
                <a:cs typeface="Arial Black" panose="020B0A04020102020204"/>
              </a:rPr>
              <a:t>that </a:t>
            </a:r>
            <a:r>
              <a:rPr sz="2800" spc="-290" dirty="0">
                <a:latin typeface="Arial Black" panose="020B0A04020102020204"/>
                <a:cs typeface="Arial Black" panose="020B0A04020102020204"/>
              </a:rPr>
              <a:t>leverages </a:t>
            </a:r>
            <a:r>
              <a:rPr sz="2800" spc="-235" dirty="0">
                <a:latin typeface="Arial Black" panose="020B0A04020102020204"/>
                <a:cs typeface="Arial Black" panose="020B0A04020102020204"/>
              </a:rPr>
              <a:t>gradient boosting </a:t>
            </a:r>
            <a:r>
              <a:rPr sz="2800" spc="-145" dirty="0">
                <a:latin typeface="Arial Black" panose="020B0A04020102020204"/>
                <a:cs typeface="Arial Black" panose="020B0A04020102020204"/>
              </a:rPr>
              <a:t>for </a:t>
            </a:r>
            <a:r>
              <a:rPr sz="2800" spc="-275" dirty="0">
                <a:latin typeface="Arial Black" panose="020B0A04020102020204"/>
                <a:cs typeface="Arial Black" panose="020B0A04020102020204"/>
              </a:rPr>
              <a:t>fast </a:t>
            </a:r>
            <a:r>
              <a:rPr sz="2800" spc="-260" dirty="0">
                <a:latin typeface="Arial Black" panose="020B0A04020102020204"/>
                <a:cs typeface="Arial Black" panose="020B0A04020102020204"/>
              </a:rPr>
              <a:t>speed  </a:t>
            </a:r>
            <a:r>
              <a:rPr sz="2800" spc="-210" dirty="0">
                <a:latin typeface="Arial Black" panose="020B0A04020102020204"/>
                <a:cs typeface="Arial Black" panose="020B0A04020102020204"/>
              </a:rPr>
              <a:t>and </a:t>
            </a:r>
            <a:r>
              <a:rPr sz="2800" spc="-220" dirty="0">
                <a:latin typeface="Arial Black" panose="020B0A04020102020204"/>
                <a:cs typeface="Arial Black" panose="020B0A04020102020204"/>
              </a:rPr>
              <a:t>high</a:t>
            </a:r>
            <a:r>
              <a:rPr sz="2800" spc="-21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2800" spc="-225" dirty="0">
                <a:latin typeface="Arial Black" panose="020B0A04020102020204"/>
                <a:cs typeface="Arial Black" panose="020B0A04020102020204"/>
              </a:rPr>
              <a:t>performance.</a:t>
            </a:r>
            <a:endParaRPr sz="2800">
              <a:latin typeface="Arial Black" panose="020B0A04020102020204"/>
              <a:cs typeface="Arial Black" panose="020B0A040201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Arial Black" panose="020B0A04020102020204"/>
              <a:cs typeface="Arial Black" panose="020B0A04020102020204"/>
            </a:endParaRPr>
          </a:p>
          <a:p>
            <a:pPr marL="12700" marR="364490">
              <a:lnSpc>
                <a:spcPct val="116000"/>
              </a:lnSpc>
            </a:pPr>
            <a:r>
              <a:rPr sz="2800" spc="-270" dirty="0">
                <a:latin typeface="Arial Black" panose="020B0A04020102020204"/>
                <a:cs typeface="Arial Black" panose="020B0A04020102020204"/>
              </a:rPr>
              <a:t>Decision trees </a:t>
            </a:r>
            <a:r>
              <a:rPr sz="2800" spc="-240" dirty="0">
                <a:latin typeface="Arial Black" panose="020B0A04020102020204"/>
                <a:cs typeface="Arial Black" panose="020B0A04020102020204"/>
              </a:rPr>
              <a:t>are </a:t>
            </a:r>
            <a:r>
              <a:rPr sz="2800" spc="-220" dirty="0">
                <a:latin typeface="Arial Black" panose="020B0A04020102020204"/>
                <a:cs typeface="Arial Black" panose="020B0A04020102020204"/>
              </a:rPr>
              <a:t>added to </a:t>
            </a:r>
            <a:r>
              <a:rPr sz="2800" spc="-290" dirty="0">
                <a:latin typeface="Arial Black" panose="020B0A04020102020204"/>
                <a:cs typeface="Arial Black" panose="020B0A04020102020204"/>
              </a:rPr>
              <a:t>correct </a:t>
            </a:r>
            <a:r>
              <a:rPr sz="2800" spc="-235" dirty="0">
                <a:latin typeface="Arial Black" panose="020B0A04020102020204"/>
                <a:cs typeface="Arial Black" panose="020B0A04020102020204"/>
              </a:rPr>
              <a:t>the </a:t>
            </a:r>
            <a:r>
              <a:rPr sz="2800" spc="-200" dirty="0">
                <a:latin typeface="Arial Black" panose="020B0A04020102020204"/>
                <a:cs typeface="Arial Black" panose="020B0A04020102020204"/>
              </a:rPr>
              <a:t>errors  </a:t>
            </a:r>
            <a:r>
              <a:rPr sz="2800" spc="-245" dirty="0">
                <a:latin typeface="Arial Black" panose="020B0A04020102020204"/>
                <a:cs typeface="Arial Black" panose="020B0A04020102020204"/>
              </a:rPr>
              <a:t>made </a:t>
            </a:r>
            <a:r>
              <a:rPr sz="2800" spc="-229" dirty="0">
                <a:latin typeface="Arial Black" panose="020B0A04020102020204"/>
                <a:cs typeface="Arial Black" panose="020B0A04020102020204"/>
              </a:rPr>
              <a:t>by </a:t>
            </a:r>
            <a:r>
              <a:rPr sz="2800" spc="-235" dirty="0">
                <a:latin typeface="Arial Black" panose="020B0A04020102020204"/>
                <a:cs typeface="Arial Black" panose="020B0A04020102020204"/>
              </a:rPr>
              <a:t>the </a:t>
            </a:r>
            <a:r>
              <a:rPr sz="2800" spc="-229" dirty="0">
                <a:latin typeface="Arial Black" panose="020B0A04020102020204"/>
                <a:cs typeface="Arial Black" panose="020B0A04020102020204"/>
              </a:rPr>
              <a:t>previous</a:t>
            </a:r>
            <a:r>
              <a:rPr sz="2800" spc="-14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2800" spc="-254" dirty="0">
                <a:latin typeface="Arial Black" panose="020B0A04020102020204"/>
                <a:cs typeface="Arial Black" panose="020B0A04020102020204"/>
              </a:rPr>
              <a:t>trees.</a:t>
            </a:r>
            <a:endParaRPr sz="2800">
              <a:latin typeface="Arial Black" panose="020B0A04020102020204"/>
              <a:cs typeface="Arial Black" panose="020B0A040201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Arial Black" panose="020B0A04020102020204"/>
              <a:cs typeface="Arial Black" panose="020B0A04020102020204"/>
            </a:endParaRPr>
          </a:p>
          <a:p>
            <a:pPr marL="12700" marR="767715">
              <a:lnSpc>
                <a:spcPct val="116000"/>
              </a:lnSpc>
            </a:pPr>
            <a:r>
              <a:rPr sz="2800" spc="-229" dirty="0">
                <a:latin typeface="Arial Black" panose="020B0A04020102020204"/>
                <a:cs typeface="Arial Black" panose="020B0A04020102020204"/>
              </a:rPr>
              <a:t>Gradient </a:t>
            </a:r>
            <a:r>
              <a:rPr sz="2800" spc="-300" dirty="0">
                <a:latin typeface="Arial Black" panose="020B0A04020102020204"/>
                <a:cs typeface="Arial Black" panose="020B0A04020102020204"/>
              </a:rPr>
              <a:t>descent </a:t>
            </a:r>
            <a:r>
              <a:rPr sz="2800" spc="-250" dirty="0">
                <a:latin typeface="Arial Black" panose="020B0A04020102020204"/>
                <a:cs typeface="Arial Black" panose="020B0A04020102020204"/>
              </a:rPr>
              <a:t>used </a:t>
            </a:r>
            <a:r>
              <a:rPr sz="2800" spc="-220" dirty="0">
                <a:latin typeface="Arial Black" panose="020B0A04020102020204"/>
                <a:cs typeface="Arial Black" panose="020B0A04020102020204"/>
              </a:rPr>
              <a:t>to </a:t>
            </a:r>
            <a:r>
              <a:rPr sz="2800" spc="-240" dirty="0">
                <a:latin typeface="Arial Black" panose="020B0A04020102020204"/>
                <a:cs typeface="Arial Black" panose="020B0A04020102020204"/>
              </a:rPr>
              <a:t>minimise </a:t>
            </a:r>
            <a:r>
              <a:rPr sz="2800" spc="-235" dirty="0">
                <a:latin typeface="Arial Black" panose="020B0A04020102020204"/>
                <a:cs typeface="Arial Black" panose="020B0A04020102020204"/>
              </a:rPr>
              <a:t>the </a:t>
            </a:r>
            <a:r>
              <a:rPr sz="2800" spc="-290" dirty="0">
                <a:latin typeface="Arial Black" panose="020B0A04020102020204"/>
                <a:cs typeface="Arial Black" panose="020B0A04020102020204"/>
              </a:rPr>
              <a:t>loss  </a:t>
            </a:r>
            <a:r>
              <a:rPr sz="2800" spc="-275" dirty="0">
                <a:latin typeface="Arial Black" panose="020B0A04020102020204"/>
                <a:cs typeface="Arial Black" panose="020B0A04020102020204"/>
              </a:rPr>
              <a:t>with </a:t>
            </a:r>
            <a:r>
              <a:rPr sz="2800" spc="-180" dirty="0">
                <a:latin typeface="Arial Black" panose="020B0A04020102020204"/>
                <a:cs typeface="Arial Black" panose="020B0A04020102020204"/>
              </a:rPr>
              <a:t>in-built</a:t>
            </a:r>
            <a:r>
              <a:rPr sz="2800" spc="-15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2800" spc="-235" dirty="0">
                <a:latin typeface="Arial Black" panose="020B0A04020102020204"/>
                <a:cs typeface="Arial Black" panose="020B0A04020102020204"/>
              </a:rPr>
              <a:t>regularisation.</a:t>
            </a:r>
            <a:endParaRPr sz="2800">
              <a:latin typeface="Arial Black" panose="020B0A04020102020204"/>
              <a:cs typeface="Arial Black" panose="020B0A040201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Arial Black" panose="020B0A04020102020204"/>
              <a:cs typeface="Arial Black" panose="020B0A04020102020204"/>
            </a:endParaRPr>
          </a:p>
          <a:p>
            <a:pPr marL="12700" marR="489585">
              <a:lnSpc>
                <a:spcPct val="116000"/>
              </a:lnSpc>
            </a:pPr>
            <a:r>
              <a:rPr sz="2800" spc="-409" dirty="0">
                <a:latin typeface="Arial Black" panose="020B0A04020102020204"/>
                <a:cs typeface="Arial Black" panose="020B0A04020102020204"/>
              </a:rPr>
              <a:t>A </a:t>
            </a:r>
            <a:r>
              <a:rPr sz="2800" spc="-310" dirty="0">
                <a:latin typeface="Arial Black" panose="020B0A04020102020204"/>
                <a:cs typeface="Arial Black" panose="020B0A04020102020204"/>
              </a:rPr>
              <a:t>max </a:t>
            </a:r>
            <a:r>
              <a:rPr sz="2800" spc="-204" dirty="0">
                <a:latin typeface="Arial Black" panose="020B0A04020102020204"/>
                <a:cs typeface="Arial Black" panose="020B0A04020102020204"/>
              </a:rPr>
              <a:t>depth </a:t>
            </a:r>
            <a:r>
              <a:rPr sz="2800" spc="-229" dirty="0">
                <a:latin typeface="Arial Black" panose="020B0A04020102020204"/>
                <a:cs typeface="Arial Black" panose="020B0A04020102020204"/>
              </a:rPr>
              <a:t>parameter </a:t>
            </a:r>
            <a:r>
              <a:rPr sz="2800" spc="-300" dirty="0">
                <a:latin typeface="Arial Black" panose="020B0A04020102020204"/>
                <a:cs typeface="Arial Black" panose="020B0A04020102020204"/>
              </a:rPr>
              <a:t>is </a:t>
            </a:r>
            <a:r>
              <a:rPr sz="2800" spc="-270" dirty="0">
                <a:latin typeface="Arial Black" panose="020B0A04020102020204"/>
                <a:cs typeface="Arial Black" panose="020B0A04020102020204"/>
              </a:rPr>
              <a:t>specified </a:t>
            </a:r>
            <a:r>
              <a:rPr sz="2800" spc="-275" dirty="0">
                <a:latin typeface="Arial Black" panose="020B0A04020102020204"/>
                <a:cs typeface="Arial Black" panose="020B0A04020102020204"/>
              </a:rPr>
              <a:t>while  </a:t>
            </a:r>
            <a:r>
              <a:rPr sz="2800" spc="-254" dirty="0">
                <a:latin typeface="Arial Black" panose="020B0A04020102020204"/>
                <a:cs typeface="Arial Black" panose="020B0A04020102020204"/>
              </a:rPr>
              <a:t>designing </a:t>
            </a:r>
            <a:r>
              <a:rPr sz="2800" spc="-320" dirty="0">
                <a:latin typeface="Arial Black" panose="020B0A04020102020204"/>
                <a:cs typeface="Arial Black" panose="020B0A04020102020204"/>
              </a:rPr>
              <a:t>XGBoost </a:t>
            </a:r>
            <a:r>
              <a:rPr sz="2800" spc="-210" dirty="0">
                <a:latin typeface="Arial Black" panose="020B0A04020102020204"/>
                <a:cs typeface="Arial Black" panose="020B0A04020102020204"/>
              </a:rPr>
              <a:t>model. </a:t>
            </a:r>
            <a:r>
              <a:rPr sz="2800" spc="-290" dirty="0">
                <a:latin typeface="Arial Black" panose="020B0A04020102020204"/>
                <a:cs typeface="Arial Black" panose="020B0A04020102020204"/>
              </a:rPr>
              <a:t>Once </a:t>
            </a:r>
            <a:r>
              <a:rPr sz="2800" spc="-235" dirty="0">
                <a:latin typeface="Arial Black" panose="020B0A04020102020204"/>
                <a:cs typeface="Arial Black" panose="020B0A04020102020204"/>
              </a:rPr>
              <a:t>the </a:t>
            </a:r>
            <a:r>
              <a:rPr sz="2800" spc="-240" dirty="0">
                <a:latin typeface="Arial Black" panose="020B0A04020102020204"/>
                <a:cs typeface="Arial Black" panose="020B0A04020102020204"/>
              </a:rPr>
              <a:t>tree  </a:t>
            </a:r>
            <a:r>
              <a:rPr sz="2800" spc="-300" dirty="0">
                <a:latin typeface="Arial Black" panose="020B0A04020102020204"/>
                <a:cs typeface="Arial Black" panose="020B0A04020102020204"/>
              </a:rPr>
              <a:t>reaches </a:t>
            </a:r>
            <a:r>
              <a:rPr sz="2800" spc="-310" dirty="0">
                <a:latin typeface="Arial Black" panose="020B0A04020102020204"/>
                <a:cs typeface="Arial Black" panose="020B0A04020102020204"/>
              </a:rPr>
              <a:t>max </a:t>
            </a:r>
            <a:r>
              <a:rPr sz="2800" spc="-220" dirty="0">
                <a:latin typeface="Arial Black" panose="020B0A04020102020204"/>
                <a:cs typeface="Arial Black" panose="020B0A04020102020204"/>
              </a:rPr>
              <a:t>depth,it </a:t>
            </a:r>
            <a:r>
              <a:rPr sz="2800" spc="-285" dirty="0">
                <a:latin typeface="Arial Black" panose="020B0A04020102020204"/>
                <a:cs typeface="Arial Black" panose="020B0A04020102020204"/>
              </a:rPr>
              <a:t>starts </a:t>
            </a:r>
            <a:r>
              <a:rPr sz="2800" spc="-185" dirty="0">
                <a:latin typeface="Arial Black" panose="020B0A04020102020204"/>
                <a:cs typeface="Arial Black" panose="020B0A04020102020204"/>
              </a:rPr>
              <a:t>pruning </a:t>
            </a:r>
            <a:r>
              <a:rPr sz="2800" spc="-250" dirty="0">
                <a:latin typeface="Arial Black" panose="020B0A04020102020204"/>
                <a:cs typeface="Arial Black" panose="020B0A04020102020204"/>
              </a:rPr>
              <a:t>upwards  </a:t>
            </a:r>
            <a:r>
              <a:rPr sz="2800" spc="-229" dirty="0">
                <a:latin typeface="Arial Black" panose="020B0A04020102020204"/>
                <a:cs typeface="Arial Black" panose="020B0A04020102020204"/>
              </a:rPr>
              <a:t>removing </a:t>
            </a:r>
            <a:r>
              <a:rPr sz="2800" spc="-265" dirty="0">
                <a:latin typeface="Arial Black" panose="020B0A04020102020204"/>
                <a:cs typeface="Arial Black" panose="020B0A04020102020204"/>
              </a:rPr>
              <a:t>branches </a:t>
            </a:r>
            <a:r>
              <a:rPr sz="2800" spc="-275" dirty="0">
                <a:latin typeface="Arial Black" panose="020B0A04020102020204"/>
                <a:cs typeface="Arial Black" panose="020B0A04020102020204"/>
              </a:rPr>
              <a:t>with </a:t>
            </a:r>
            <a:r>
              <a:rPr sz="2800" spc="-170" dirty="0">
                <a:latin typeface="Arial Black" panose="020B0A04020102020204"/>
                <a:cs typeface="Arial Black" panose="020B0A04020102020204"/>
              </a:rPr>
              <a:t>no </a:t>
            </a:r>
            <a:r>
              <a:rPr sz="2800" spc="-254" dirty="0">
                <a:latin typeface="Arial Black" panose="020B0A04020102020204"/>
                <a:cs typeface="Arial Black" panose="020B0A04020102020204"/>
              </a:rPr>
              <a:t>positive</a:t>
            </a:r>
            <a:r>
              <a:rPr sz="2800" spc="-12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2800" spc="-245" dirty="0">
                <a:latin typeface="Arial Black" panose="020B0A04020102020204"/>
                <a:cs typeface="Arial Black" panose="020B0A04020102020204"/>
              </a:rPr>
              <a:t>gain.</a:t>
            </a:r>
            <a:endParaRPr sz="2800">
              <a:latin typeface="Arial Black" panose="020B0A04020102020204"/>
              <a:cs typeface="Arial Black" panose="020B0A04020102020204"/>
            </a:endParaRPr>
          </a:p>
          <a:p>
            <a:pPr>
              <a:lnSpc>
                <a:spcPct val="100000"/>
              </a:lnSpc>
            </a:pPr>
            <a:endParaRPr sz="315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</a:pPr>
            <a:r>
              <a:rPr sz="2800" spc="-285" dirty="0">
                <a:latin typeface="Arial Black" panose="020B0A04020102020204"/>
                <a:cs typeface="Arial Black" panose="020B0A04020102020204"/>
              </a:rPr>
              <a:t>It </a:t>
            </a:r>
            <a:r>
              <a:rPr sz="2800" spc="-330" dirty="0">
                <a:latin typeface="Arial Black" panose="020B0A04020102020204"/>
                <a:cs typeface="Arial Black" panose="020B0A04020102020204"/>
              </a:rPr>
              <a:t>takes </a:t>
            </a:r>
            <a:r>
              <a:rPr sz="2800" spc="-275" dirty="0">
                <a:latin typeface="Arial Black" panose="020B0A04020102020204"/>
                <a:cs typeface="Arial Black" panose="020B0A04020102020204"/>
              </a:rPr>
              <a:t>advantage </a:t>
            </a:r>
            <a:r>
              <a:rPr sz="2800" spc="-165" dirty="0">
                <a:latin typeface="Arial Black" panose="020B0A04020102020204"/>
                <a:cs typeface="Arial Black" panose="020B0A04020102020204"/>
              </a:rPr>
              <a:t>of </a:t>
            </a:r>
            <a:r>
              <a:rPr sz="2800" spc="-240" dirty="0">
                <a:latin typeface="Arial Black" panose="020B0A04020102020204"/>
                <a:cs typeface="Arial Black" panose="020B0A04020102020204"/>
              </a:rPr>
              <a:t>hardware</a:t>
            </a:r>
            <a:r>
              <a:rPr sz="2800" spc="-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2800" spc="-220" dirty="0">
                <a:latin typeface="Arial Black" panose="020B0A04020102020204"/>
                <a:cs typeface="Arial Black" panose="020B0A04020102020204"/>
              </a:rPr>
              <a:t>optimization.</a:t>
            </a:r>
            <a:endParaRPr sz="2800">
              <a:latin typeface="Arial Black" panose="020B0A04020102020204"/>
              <a:cs typeface="Arial Black" panose="020B0A040201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4477" rIns="0" bIns="0" rtlCol="0">
            <a:spAutoFit/>
          </a:bodyPr>
          <a:lstStyle/>
          <a:p>
            <a:pPr marL="4072890" marR="5080" indent="-1569720">
              <a:lnSpc>
                <a:spcPts val="8760"/>
              </a:lnSpc>
              <a:spcBef>
                <a:spcPts val="305"/>
              </a:spcBef>
            </a:pPr>
            <a:r>
              <a:rPr sz="7200" spc="-120" dirty="0"/>
              <a:t>Fitting </a:t>
            </a:r>
            <a:r>
              <a:rPr sz="7200" spc="-260" dirty="0"/>
              <a:t>The</a:t>
            </a:r>
            <a:r>
              <a:rPr sz="7200" spc="-1220" dirty="0"/>
              <a:t> </a:t>
            </a:r>
            <a:r>
              <a:rPr sz="7200" spc="-145" dirty="0"/>
              <a:t>Model  </a:t>
            </a:r>
            <a:r>
              <a:rPr sz="7200" spc="-365" dirty="0"/>
              <a:t>(XGBoost)</a:t>
            </a:r>
            <a:endParaRPr sz="7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4601" y="194653"/>
            <a:ext cx="7557134" cy="11252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200" spc="-475" dirty="0"/>
              <a:t>Day </a:t>
            </a:r>
            <a:r>
              <a:rPr sz="7200" spc="-760" dirty="0"/>
              <a:t>2</a:t>
            </a:r>
            <a:r>
              <a:rPr sz="7200" spc="-890" dirty="0"/>
              <a:t> </a:t>
            </a:r>
            <a:r>
              <a:rPr sz="7200" spc="-455" dirty="0"/>
              <a:t>Suggestions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7966214" y="2559048"/>
            <a:ext cx="185026" cy="18502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66214" y="5430661"/>
            <a:ext cx="185026" cy="185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66214" y="7584371"/>
            <a:ext cx="185026" cy="1850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366933" y="2204908"/>
            <a:ext cx="9425305" cy="648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8820">
              <a:lnSpc>
                <a:spcPct val="116000"/>
              </a:lnSpc>
              <a:spcBef>
                <a:spcPts val="100"/>
              </a:spcBef>
            </a:pPr>
            <a:r>
              <a:rPr sz="4050" spc="-335" dirty="0">
                <a:latin typeface="Arial Black" panose="020B0A04020102020204"/>
                <a:cs typeface="Arial Black" panose="020B0A04020102020204"/>
              </a:rPr>
              <a:t>Were </a:t>
            </a:r>
            <a:r>
              <a:rPr sz="4050" spc="-385" dirty="0">
                <a:latin typeface="Arial Black" panose="020B0A04020102020204"/>
                <a:cs typeface="Arial Black" panose="020B0A04020102020204"/>
              </a:rPr>
              <a:t>advised </a:t>
            </a:r>
            <a:r>
              <a:rPr sz="4050" spc="-320" dirty="0">
                <a:latin typeface="Arial Black" panose="020B0A04020102020204"/>
                <a:cs typeface="Arial Black" panose="020B0A04020102020204"/>
              </a:rPr>
              <a:t>to try </a:t>
            </a:r>
            <a:r>
              <a:rPr sz="4050" spc="-345" dirty="0">
                <a:latin typeface="Arial Black" panose="020B0A04020102020204"/>
                <a:cs typeface="Arial Black" panose="020B0A04020102020204"/>
              </a:rPr>
              <a:t>an </a:t>
            </a:r>
            <a:r>
              <a:rPr sz="4050" spc="-370" dirty="0">
                <a:latin typeface="Arial Black" panose="020B0A04020102020204"/>
                <a:cs typeface="Arial Black" panose="020B0A04020102020204"/>
              </a:rPr>
              <a:t>incremental  </a:t>
            </a:r>
            <a:r>
              <a:rPr sz="4050" spc="-335" dirty="0">
                <a:latin typeface="Arial Black" panose="020B0A04020102020204"/>
                <a:cs typeface="Arial Black" panose="020B0A04020102020204"/>
              </a:rPr>
              <a:t>prediction </a:t>
            </a:r>
            <a:r>
              <a:rPr sz="4050" spc="-315" dirty="0">
                <a:latin typeface="Arial Black" panose="020B0A04020102020204"/>
                <a:cs typeface="Arial Black" panose="020B0A04020102020204"/>
              </a:rPr>
              <a:t>model </a:t>
            </a:r>
            <a:r>
              <a:rPr sz="4050" spc="-320" dirty="0">
                <a:latin typeface="Arial Black" panose="020B0A04020102020204"/>
                <a:cs typeface="Arial Black" panose="020B0A04020102020204"/>
              </a:rPr>
              <a:t>to </a:t>
            </a:r>
            <a:r>
              <a:rPr sz="4050" spc="-415" dirty="0">
                <a:latin typeface="Arial Black" panose="020B0A04020102020204"/>
                <a:cs typeface="Arial Black" panose="020B0A04020102020204"/>
              </a:rPr>
              <a:t>satisfy </a:t>
            </a:r>
            <a:r>
              <a:rPr sz="4050" spc="-345" dirty="0">
                <a:latin typeface="Arial Black" panose="020B0A04020102020204"/>
                <a:cs typeface="Arial Black" panose="020B0A04020102020204"/>
              </a:rPr>
              <a:t>the </a:t>
            </a:r>
            <a:r>
              <a:rPr sz="4050" spc="-390" dirty="0">
                <a:latin typeface="Arial Black" panose="020B0A04020102020204"/>
                <a:cs typeface="Arial Black" panose="020B0A04020102020204"/>
              </a:rPr>
              <a:t>given  </a:t>
            </a:r>
            <a:r>
              <a:rPr sz="4050" spc="-280" dirty="0">
                <a:latin typeface="Arial Black" panose="020B0A04020102020204"/>
                <a:cs typeface="Arial Black" panose="020B0A04020102020204"/>
              </a:rPr>
              <a:t>problem</a:t>
            </a:r>
            <a:r>
              <a:rPr sz="4050" spc="-31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4050" spc="-385" dirty="0">
                <a:latin typeface="Arial Black" panose="020B0A04020102020204"/>
                <a:cs typeface="Arial Black" panose="020B0A04020102020204"/>
              </a:rPr>
              <a:t>statement.</a:t>
            </a:r>
            <a:endParaRPr sz="4050">
              <a:latin typeface="Arial Black" panose="020B0A04020102020204"/>
              <a:cs typeface="Arial Black" panose="020B0A040201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0">
              <a:latin typeface="Arial Black" panose="020B0A04020102020204"/>
              <a:cs typeface="Arial Black" panose="020B0A04020102020204"/>
            </a:endParaRPr>
          </a:p>
          <a:p>
            <a:pPr marL="12700" marR="5080">
              <a:lnSpc>
                <a:spcPct val="116000"/>
              </a:lnSpc>
            </a:pPr>
            <a:r>
              <a:rPr sz="4050" spc="-335" dirty="0">
                <a:latin typeface="Arial Black" panose="020B0A04020102020204"/>
                <a:cs typeface="Arial Black" panose="020B0A04020102020204"/>
              </a:rPr>
              <a:t>Were </a:t>
            </a:r>
            <a:r>
              <a:rPr sz="4050" spc="-385" dirty="0">
                <a:latin typeface="Arial Black" panose="020B0A04020102020204"/>
                <a:cs typeface="Arial Black" panose="020B0A04020102020204"/>
              </a:rPr>
              <a:t>advised </a:t>
            </a:r>
            <a:r>
              <a:rPr sz="4050" spc="-320" dirty="0">
                <a:latin typeface="Arial Black" panose="020B0A04020102020204"/>
                <a:cs typeface="Arial Black" panose="020B0A04020102020204"/>
              </a:rPr>
              <a:t>to </a:t>
            </a:r>
            <a:r>
              <a:rPr sz="4050" spc="-409" dirty="0">
                <a:latin typeface="Arial Black" panose="020B0A04020102020204"/>
                <a:cs typeface="Arial Black" panose="020B0A04020102020204"/>
              </a:rPr>
              <a:t>focus </a:t>
            </a:r>
            <a:r>
              <a:rPr sz="4050" spc="-215" dirty="0">
                <a:latin typeface="Arial Black" panose="020B0A04020102020204"/>
                <a:cs typeface="Arial Black" panose="020B0A04020102020204"/>
              </a:rPr>
              <a:t>our </a:t>
            </a:r>
            <a:r>
              <a:rPr sz="4050" spc="-315" dirty="0">
                <a:latin typeface="Arial Black" panose="020B0A04020102020204"/>
                <a:cs typeface="Arial Black" panose="020B0A04020102020204"/>
              </a:rPr>
              <a:t>efforts </a:t>
            </a:r>
            <a:r>
              <a:rPr sz="4050" spc="-420" dirty="0">
                <a:latin typeface="Arial Black" panose="020B0A04020102020204"/>
                <a:cs typeface="Arial Black" panose="020B0A04020102020204"/>
              </a:rPr>
              <a:t>at  </a:t>
            </a:r>
            <a:r>
              <a:rPr sz="4050" spc="-360" dirty="0">
                <a:latin typeface="Arial Black" panose="020B0A04020102020204"/>
                <a:cs typeface="Arial Black" panose="020B0A04020102020204"/>
              </a:rPr>
              <a:t>reducing </a:t>
            </a:r>
            <a:r>
              <a:rPr sz="4050" spc="-345" dirty="0">
                <a:latin typeface="Arial Black" panose="020B0A04020102020204"/>
                <a:cs typeface="Arial Black" panose="020B0A04020102020204"/>
              </a:rPr>
              <a:t>the </a:t>
            </a:r>
            <a:r>
              <a:rPr sz="4050" spc="-350" dirty="0">
                <a:latin typeface="Arial Black" panose="020B0A04020102020204"/>
                <a:cs typeface="Arial Black" panose="020B0A04020102020204"/>
              </a:rPr>
              <a:t>overall </a:t>
            </a:r>
            <a:r>
              <a:rPr sz="4050" spc="-235" dirty="0">
                <a:latin typeface="Arial Black" panose="020B0A04020102020204"/>
                <a:cs typeface="Arial Black" panose="020B0A04020102020204"/>
              </a:rPr>
              <a:t>error </a:t>
            </a:r>
            <a:r>
              <a:rPr sz="4050" spc="-275" dirty="0">
                <a:latin typeface="Arial Black" panose="020B0A04020102020204"/>
                <a:cs typeface="Arial Black" panose="020B0A04020102020204"/>
              </a:rPr>
              <a:t>in</a:t>
            </a:r>
            <a:r>
              <a:rPr sz="4050" spc="-254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4050" spc="-330" dirty="0">
                <a:latin typeface="Arial Black" panose="020B0A04020102020204"/>
                <a:cs typeface="Arial Black" panose="020B0A04020102020204"/>
              </a:rPr>
              <a:t>prediction.</a:t>
            </a:r>
            <a:endParaRPr sz="4050">
              <a:latin typeface="Arial Black" panose="020B0A04020102020204"/>
              <a:cs typeface="Arial Black" panose="020B0A040201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Arial Black" panose="020B0A04020102020204"/>
              <a:cs typeface="Arial Black" panose="020B0A04020102020204"/>
            </a:endParaRPr>
          </a:p>
          <a:p>
            <a:pPr marL="12700" marR="48260">
              <a:lnSpc>
                <a:spcPct val="116000"/>
              </a:lnSpc>
            </a:pPr>
            <a:r>
              <a:rPr sz="4050" spc="-335" dirty="0">
                <a:latin typeface="Arial Black" panose="020B0A04020102020204"/>
                <a:cs typeface="Arial Black" panose="020B0A04020102020204"/>
              </a:rPr>
              <a:t>Were </a:t>
            </a:r>
            <a:r>
              <a:rPr sz="4050" spc="-375" dirty="0">
                <a:latin typeface="Arial Black" panose="020B0A04020102020204"/>
                <a:cs typeface="Arial Black" panose="020B0A04020102020204"/>
              </a:rPr>
              <a:t>directed </a:t>
            </a:r>
            <a:r>
              <a:rPr sz="4050" spc="-320" dirty="0">
                <a:latin typeface="Arial Black" panose="020B0A04020102020204"/>
                <a:cs typeface="Arial Black" panose="020B0A04020102020204"/>
              </a:rPr>
              <a:t>to </a:t>
            </a:r>
            <a:r>
              <a:rPr sz="4050" spc="-430" dirty="0">
                <a:latin typeface="Arial Black" panose="020B0A04020102020204"/>
                <a:cs typeface="Arial Black" panose="020B0A04020102020204"/>
              </a:rPr>
              <a:t>give </a:t>
            </a:r>
            <a:r>
              <a:rPr sz="4050" spc="-285" dirty="0">
                <a:latin typeface="Arial Black" panose="020B0A04020102020204"/>
                <a:cs typeface="Arial Black" panose="020B0A04020102020204"/>
              </a:rPr>
              <a:t>priority </a:t>
            </a:r>
            <a:r>
              <a:rPr sz="4050" spc="-320" dirty="0">
                <a:latin typeface="Arial Black" panose="020B0A04020102020204"/>
                <a:cs typeface="Arial Black" panose="020B0A04020102020204"/>
              </a:rPr>
              <a:t>to </a:t>
            </a:r>
            <a:r>
              <a:rPr sz="4050" spc="-345" dirty="0">
                <a:latin typeface="Arial Black" panose="020B0A04020102020204"/>
                <a:cs typeface="Arial Black" panose="020B0A04020102020204"/>
              </a:rPr>
              <a:t>the </a:t>
            </a:r>
            <a:r>
              <a:rPr sz="4050" spc="-395" dirty="0">
                <a:latin typeface="Arial Black" panose="020B0A04020102020204"/>
                <a:cs typeface="Arial Black" panose="020B0A04020102020204"/>
              </a:rPr>
              <a:t>ML  </a:t>
            </a:r>
            <a:r>
              <a:rPr sz="4050" spc="-305" dirty="0">
                <a:latin typeface="Arial Black" panose="020B0A04020102020204"/>
                <a:cs typeface="Arial Black" panose="020B0A04020102020204"/>
              </a:rPr>
              <a:t>part </a:t>
            </a:r>
            <a:r>
              <a:rPr sz="4050" spc="-290" dirty="0">
                <a:latin typeface="Arial Black" panose="020B0A04020102020204"/>
                <a:cs typeface="Arial Black" panose="020B0A04020102020204"/>
              </a:rPr>
              <a:t>before </a:t>
            </a:r>
            <a:r>
              <a:rPr sz="4050" spc="-345" dirty="0">
                <a:latin typeface="Arial Black" panose="020B0A04020102020204"/>
                <a:cs typeface="Arial Black" panose="020B0A04020102020204"/>
              </a:rPr>
              <a:t>the</a:t>
            </a:r>
            <a:r>
              <a:rPr sz="4050" spc="-32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4050" spc="-390" dirty="0">
                <a:latin typeface="Arial Black" panose="020B0A04020102020204"/>
                <a:cs typeface="Arial Black" panose="020B0A04020102020204"/>
              </a:rPr>
              <a:t>UI.</a:t>
            </a:r>
            <a:endParaRPr sz="40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1491" y="2391055"/>
            <a:ext cx="6123323" cy="5865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49104" y="1770458"/>
            <a:ext cx="162496" cy="1624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9590" rIns="0" bIns="0" rtlCol="0">
            <a:spAutoFit/>
          </a:bodyPr>
          <a:lstStyle/>
          <a:p>
            <a:pPr marL="2521585">
              <a:lnSpc>
                <a:spcPct val="100000"/>
              </a:lnSpc>
              <a:spcBef>
                <a:spcPts val="4170"/>
              </a:spcBef>
            </a:pPr>
            <a:r>
              <a:rPr sz="7200" spc="-475" dirty="0"/>
              <a:t>Day </a:t>
            </a:r>
            <a:r>
              <a:rPr sz="7200" spc="-760" dirty="0"/>
              <a:t>2</a:t>
            </a:r>
            <a:r>
              <a:rPr sz="7200" spc="-815" dirty="0"/>
              <a:t> </a:t>
            </a:r>
            <a:r>
              <a:rPr sz="7200" spc="-225" dirty="0"/>
              <a:t>Additions</a:t>
            </a:r>
            <a:endParaRPr sz="7200"/>
          </a:p>
          <a:p>
            <a:pPr marL="5902960" marR="5080">
              <a:lnSpc>
                <a:spcPct val="117000"/>
              </a:lnSpc>
              <a:spcBef>
                <a:spcPts val="1295"/>
              </a:spcBef>
            </a:pPr>
            <a:r>
              <a:rPr sz="3550" spc="-220" dirty="0">
                <a:solidFill>
                  <a:srgbClr val="000000"/>
                </a:solidFill>
                <a:latin typeface="Arial Black" panose="020B0A04020102020204"/>
                <a:cs typeface="Arial Black" panose="020B0A04020102020204"/>
              </a:rPr>
              <a:t>Did </a:t>
            </a:r>
            <a:r>
              <a:rPr sz="3550" spc="-445" dirty="0">
                <a:solidFill>
                  <a:srgbClr val="000000"/>
                </a:solidFill>
                <a:latin typeface="Arial Black" panose="020B0A04020102020204"/>
                <a:cs typeface="Arial Black" panose="020B0A04020102020204"/>
              </a:rPr>
              <a:t>away </a:t>
            </a:r>
            <a:r>
              <a:rPr sz="3550" spc="-350" dirty="0">
                <a:solidFill>
                  <a:srgbClr val="000000"/>
                </a:solidFill>
                <a:latin typeface="Arial Black" panose="020B0A04020102020204"/>
                <a:cs typeface="Arial Black" panose="020B0A04020102020204"/>
              </a:rPr>
              <a:t>with </a:t>
            </a:r>
            <a:r>
              <a:rPr sz="3550" spc="-300" dirty="0">
                <a:solidFill>
                  <a:srgbClr val="000000"/>
                </a:solidFill>
                <a:latin typeface="Arial Black" panose="020B0A04020102020204"/>
                <a:cs typeface="Arial Black" panose="020B0A04020102020204"/>
              </a:rPr>
              <a:t>the </a:t>
            </a:r>
            <a:r>
              <a:rPr sz="3550" spc="-409" dirty="0">
                <a:solidFill>
                  <a:srgbClr val="000000"/>
                </a:solidFill>
                <a:latin typeface="Arial Black" panose="020B0A04020102020204"/>
                <a:cs typeface="Arial Black" panose="020B0A04020102020204"/>
              </a:rPr>
              <a:t>basic </a:t>
            </a:r>
            <a:r>
              <a:rPr sz="3550" spc="-320" dirty="0">
                <a:solidFill>
                  <a:srgbClr val="000000"/>
                </a:solidFill>
                <a:latin typeface="Arial Black" panose="020B0A04020102020204"/>
                <a:cs typeface="Arial Black" panose="020B0A04020102020204"/>
              </a:rPr>
              <a:t>Linear  </a:t>
            </a:r>
            <a:r>
              <a:rPr sz="3550" spc="-355" dirty="0">
                <a:solidFill>
                  <a:srgbClr val="000000"/>
                </a:solidFill>
                <a:latin typeface="Arial Black" panose="020B0A04020102020204"/>
                <a:cs typeface="Arial Black" panose="020B0A04020102020204"/>
              </a:rPr>
              <a:t>Regression </a:t>
            </a:r>
            <a:r>
              <a:rPr sz="3550" spc="-270" dirty="0">
                <a:solidFill>
                  <a:srgbClr val="000000"/>
                </a:solidFill>
                <a:latin typeface="Arial Black" panose="020B0A04020102020204"/>
                <a:cs typeface="Arial Black" panose="020B0A04020102020204"/>
              </a:rPr>
              <a:t>model </a:t>
            </a:r>
            <a:r>
              <a:rPr sz="3550" spc="-180" dirty="0">
                <a:solidFill>
                  <a:srgbClr val="000000"/>
                </a:solidFill>
                <a:latin typeface="Arial Black" panose="020B0A04020102020204"/>
                <a:cs typeface="Arial Black" panose="020B0A04020102020204"/>
              </a:rPr>
              <a:t>for</a:t>
            </a:r>
            <a:r>
              <a:rPr sz="3550" spc="-260" dirty="0">
                <a:solidFill>
                  <a:srgbClr val="00000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550" spc="-420" dirty="0">
                <a:solidFill>
                  <a:srgbClr val="000000"/>
                </a:solidFill>
                <a:latin typeface="Arial Black" panose="020B0A04020102020204"/>
                <a:cs typeface="Arial Black" panose="020B0A04020102020204"/>
              </a:rPr>
              <a:t>accuracy.</a:t>
            </a:r>
            <a:endParaRPr sz="35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49104" y="3661917"/>
            <a:ext cx="162496" cy="1624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49104" y="5553375"/>
            <a:ext cx="162496" cy="1624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49104" y="7444834"/>
            <a:ext cx="162496" cy="1624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49104" y="9336292"/>
            <a:ext cx="162496" cy="16249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799482" y="3349352"/>
            <a:ext cx="7033895" cy="696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0530">
              <a:lnSpc>
                <a:spcPct val="117000"/>
              </a:lnSpc>
              <a:spcBef>
                <a:spcPts val="100"/>
              </a:spcBef>
            </a:pPr>
            <a:r>
              <a:rPr sz="3550" spc="-350" dirty="0">
                <a:latin typeface="Arial Black" panose="020B0A04020102020204"/>
                <a:cs typeface="Arial Black" panose="020B0A04020102020204"/>
              </a:rPr>
              <a:t>Scrapped </a:t>
            </a:r>
            <a:r>
              <a:rPr sz="3550" spc="-300" dirty="0">
                <a:latin typeface="Arial Black" panose="020B0A04020102020204"/>
                <a:cs typeface="Arial Black" panose="020B0A04020102020204"/>
              </a:rPr>
              <a:t>the </a:t>
            </a:r>
            <a:r>
              <a:rPr sz="3550" spc="-480" dirty="0">
                <a:latin typeface="Arial Black" panose="020B0A04020102020204"/>
                <a:cs typeface="Arial Black" panose="020B0A04020102020204"/>
              </a:rPr>
              <a:t>LSTM </a:t>
            </a:r>
            <a:r>
              <a:rPr sz="3550" spc="-270" dirty="0">
                <a:latin typeface="Arial Black" panose="020B0A04020102020204"/>
                <a:cs typeface="Arial Black" panose="020B0A04020102020204"/>
              </a:rPr>
              <a:t>model </a:t>
            </a:r>
            <a:r>
              <a:rPr sz="3550" spc="-180" dirty="0">
                <a:latin typeface="Arial Black" panose="020B0A04020102020204"/>
                <a:cs typeface="Arial Black" panose="020B0A04020102020204"/>
              </a:rPr>
              <a:t>for </a:t>
            </a:r>
            <a:r>
              <a:rPr sz="3550" spc="-395" dirty="0">
                <a:latin typeface="Arial Black" panose="020B0A04020102020204"/>
                <a:cs typeface="Arial Black" panose="020B0A04020102020204"/>
              </a:rPr>
              <a:t>a  </a:t>
            </a:r>
            <a:r>
              <a:rPr sz="3550" spc="-290" dirty="0">
                <a:latin typeface="Arial Black" panose="020B0A04020102020204"/>
                <a:cs typeface="Arial Black" panose="020B0A04020102020204"/>
              </a:rPr>
              <a:t>better</a:t>
            </a:r>
            <a:r>
              <a:rPr sz="3550" spc="-27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3550" spc="-300" dirty="0">
                <a:latin typeface="Arial Black" panose="020B0A04020102020204"/>
                <a:cs typeface="Arial Black" panose="020B0A04020102020204"/>
              </a:rPr>
              <a:t>approach.</a:t>
            </a:r>
            <a:endParaRPr sz="3550">
              <a:latin typeface="Arial Black" panose="020B0A04020102020204"/>
              <a:cs typeface="Arial Black" panose="020B0A040201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Arial Black" panose="020B0A04020102020204"/>
              <a:cs typeface="Arial Black" panose="020B0A04020102020204"/>
            </a:endParaRPr>
          </a:p>
          <a:p>
            <a:pPr marL="12700" marR="340360">
              <a:lnSpc>
                <a:spcPct val="117000"/>
              </a:lnSpc>
            </a:pPr>
            <a:r>
              <a:rPr sz="3550" spc="-320" dirty="0">
                <a:latin typeface="Arial Black" panose="020B0A04020102020204"/>
                <a:cs typeface="Arial Black" panose="020B0A04020102020204"/>
              </a:rPr>
              <a:t>Explored </a:t>
            </a:r>
            <a:r>
              <a:rPr sz="3550" spc="-300" dirty="0">
                <a:latin typeface="Arial Black" panose="020B0A04020102020204"/>
                <a:cs typeface="Arial Black" panose="020B0A04020102020204"/>
              </a:rPr>
              <a:t>the </a:t>
            </a:r>
            <a:r>
              <a:rPr sz="3550" spc="-320" dirty="0">
                <a:latin typeface="Arial Black" panose="020B0A04020102020204"/>
                <a:cs typeface="Arial Black" panose="020B0A04020102020204"/>
              </a:rPr>
              <a:t>Bidirectional </a:t>
            </a:r>
            <a:r>
              <a:rPr sz="3550" spc="-480" dirty="0">
                <a:latin typeface="Arial Black" panose="020B0A04020102020204"/>
                <a:cs typeface="Arial Black" panose="020B0A04020102020204"/>
              </a:rPr>
              <a:t>LSTM  </a:t>
            </a:r>
            <a:r>
              <a:rPr sz="3550" spc="-300" dirty="0">
                <a:latin typeface="Arial Black" panose="020B0A04020102020204"/>
                <a:cs typeface="Arial Black" panose="020B0A04020102020204"/>
              </a:rPr>
              <a:t>approach.</a:t>
            </a:r>
            <a:endParaRPr sz="3550">
              <a:latin typeface="Arial Black" panose="020B0A04020102020204"/>
              <a:cs typeface="Arial Black" panose="020B0A040201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Arial Black" panose="020B0A04020102020204"/>
              <a:cs typeface="Arial Black" panose="020B0A04020102020204"/>
            </a:endParaRPr>
          </a:p>
          <a:p>
            <a:pPr marL="12700" marR="5080">
              <a:lnSpc>
                <a:spcPct val="117000"/>
              </a:lnSpc>
            </a:pPr>
            <a:r>
              <a:rPr sz="3550" spc="-270" dirty="0">
                <a:latin typeface="Arial Black" panose="020B0A04020102020204"/>
                <a:cs typeface="Arial Black" panose="020B0A04020102020204"/>
              </a:rPr>
              <a:t>Found </a:t>
            </a:r>
            <a:r>
              <a:rPr sz="3550" spc="-300" dirty="0">
                <a:latin typeface="Arial Black" panose="020B0A04020102020204"/>
                <a:cs typeface="Arial Black" panose="020B0A04020102020204"/>
              </a:rPr>
              <a:t>the </a:t>
            </a:r>
            <a:r>
              <a:rPr sz="3550" spc="-320" dirty="0">
                <a:latin typeface="Arial Black" panose="020B0A04020102020204"/>
                <a:cs typeface="Arial Black" panose="020B0A04020102020204"/>
              </a:rPr>
              <a:t>Bidirectional </a:t>
            </a:r>
            <a:r>
              <a:rPr sz="3550" spc="-305" dirty="0">
                <a:latin typeface="Arial Black" panose="020B0A04020102020204"/>
                <a:cs typeface="Arial Black" panose="020B0A04020102020204"/>
              </a:rPr>
              <a:t>approach  </a:t>
            </a:r>
            <a:r>
              <a:rPr sz="3550" spc="-325" dirty="0">
                <a:latin typeface="Arial Black" panose="020B0A04020102020204"/>
                <a:cs typeface="Arial Black" panose="020B0A04020102020204"/>
              </a:rPr>
              <a:t>feasible, </a:t>
            </a:r>
            <a:r>
              <a:rPr sz="3550" spc="-240" dirty="0">
                <a:latin typeface="Arial Black" panose="020B0A04020102020204"/>
                <a:cs typeface="Arial Black" panose="020B0A04020102020204"/>
              </a:rPr>
              <a:t>but </a:t>
            </a:r>
            <a:r>
              <a:rPr sz="3550" spc="-335" dirty="0">
                <a:latin typeface="Arial Black" panose="020B0A04020102020204"/>
                <a:cs typeface="Arial Black" panose="020B0A04020102020204"/>
              </a:rPr>
              <a:t>still</a:t>
            </a:r>
            <a:r>
              <a:rPr sz="3550" spc="-23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3550" spc="-380" dirty="0">
                <a:latin typeface="Arial Black" panose="020B0A04020102020204"/>
                <a:cs typeface="Arial Black" panose="020B0A04020102020204"/>
              </a:rPr>
              <a:t>lacking.</a:t>
            </a:r>
            <a:endParaRPr sz="3550">
              <a:latin typeface="Arial Black" panose="020B0A04020102020204"/>
              <a:cs typeface="Arial Black" panose="020B0A040201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Arial Black" panose="020B0A04020102020204"/>
              <a:cs typeface="Arial Black" panose="020B0A04020102020204"/>
            </a:endParaRPr>
          </a:p>
          <a:p>
            <a:pPr marL="12700" marR="361950">
              <a:lnSpc>
                <a:spcPct val="117000"/>
              </a:lnSpc>
            </a:pPr>
            <a:r>
              <a:rPr sz="3550" spc="-320" dirty="0">
                <a:latin typeface="Arial Black" panose="020B0A04020102020204"/>
                <a:cs typeface="Arial Black" panose="020B0A04020102020204"/>
              </a:rPr>
              <a:t>Tried </a:t>
            </a:r>
            <a:r>
              <a:rPr sz="3550" spc="-185" dirty="0">
                <a:latin typeface="Arial Black" panose="020B0A04020102020204"/>
                <a:cs typeface="Arial Black" panose="020B0A04020102020204"/>
              </a:rPr>
              <a:t>our </a:t>
            </a:r>
            <a:r>
              <a:rPr sz="3550" spc="-250" dirty="0">
                <a:latin typeface="Arial Black" panose="020B0A04020102020204"/>
                <a:cs typeface="Arial Black" panose="020B0A04020102020204"/>
              </a:rPr>
              <a:t>hand </a:t>
            </a:r>
            <a:r>
              <a:rPr sz="3550" spc="-365" dirty="0">
                <a:latin typeface="Arial Black" panose="020B0A04020102020204"/>
                <a:cs typeface="Arial Black" panose="020B0A04020102020204"/>
              </a:rPr>
              <a:t>at </a:t>
            </a:r>
            <a:r>
              <a:rPr sz="3550" spc="-300" dirty="0">
                <a:latin typeface="Arial Black" panose="020B0A04020102020204"/>
                <a:cs typeface="Arial Black" panose="020B0A04020102020204"/>
              </a:rPr>
              <a:t>the </a:t>
            </a:r>
            <a:r>
              <a:rPr sz="3550" spc="-455" dirty="0">
                <a:latin typeface="Arial Black" panose="020B0A04020102020204"/>
                <a:cs typeface="Arial Black" panose="020B0A04020102020204"/>
              </a:rPr>
              <a:t>XGBOOST  </a:t>
            </a:r>
            <a:r>
              <a:rPr sz="3550" spc="-300" dirty="0">
                <a:latin typeface="Arial Black" panose="020B0A04020102020204"/>
                <a:cs typeface="Arial Black" panose="020B0A04020102020204"/>
              </a:rPr>
              <a:t>approach.</a:t>
            </a:r>
            <a:endParaRPr sz="35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91515" y="2834514"/>
            <a:ext cx="5661971" cy="5320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2833</Words>
  <Application>WPS Presentation</Application>
  <PresentationFormat>On-screen Show (4:3)</PresentationFormat>
  <Paragraphs>119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Verdana</vt:lpstr>
      <vt:lpstr>Arial Black</vt:lpstr>
      <vt:lpstr>Gill Sans MT</vt:lpstr>
      <vt:lpstr>Calibri</vt:lpstr>
      <vt:lpstr>Trebuchet MS</vt:lpstr>
      <vt:lpstr>Microsoft YaHei</vt:lpstr>
      <vt:lpstr>Arial Unicode MS</vt:lpstr>
      <vt:lpstr>Office Theme</vt:lpstr>
      <vt:lpstr>PowerPoint 演示文稿</vt:lpstr>
      <vt:lpstr>Problem 5</vt:lpstr>
      <vt:lpstr>PowerPoint 演示文稿</vt:lpstr>
      <vt:lpstr>A Few Approaches</vt:lpstr>
      <vt:lpstr>Why XGBoost?</vt:lpstr>
      <vt:lpstr>XGBoost- An Explanation</vt:lpstr>
      <vt:lpstr>Fitting The Model  (XGBoost)</vt:lpstr>
      <vt:lpstr>Day 2 Suggestions</vt:lpstr>
      <vt:lpstr>Did away with the basic Linear  Regression model for accuracy.</vt:lpstr>
      <vt:lpstr>Day 3 Suggestions</vt:lpstr>
      <vt:lpstr>Added a "Request a prediction"  feature.</vt:lpstr>
      <vt:lpstr>The Journey</vt:lpstr>
      <vt:lpstr>The Issues We Faced with  Linear Regression</vt:lpstr>
      <vt:lpstr>The Issues We Faced  with LSTMs</vt:lpstr>
      <vt:lpstr>The Dream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Ghost</cp:lastModifiedBy>
  <cp:revision>2</cp:revision>
  <dcterms:created xsi:type="dcterms:W3CDTF">2020-09-26T05:27:00Z</dcterms:created>
  <dcterms:modified xsi:type="dcterms:W3CDTF">2020-09-26T05:44:06Z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