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DE16DC-F37B-424C-9265-C25CE9145C48}" v="559" dt="2020-12-23T17:27:50.702"/>
    <p1510:client id="{9BD29B40-F9D6-4955-ADCA-41ABBD01FB51}" v="1562" dt="2020-12-24T20:19:14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84" autoAdjust="0"/>
    <p:restoredTop sz="94660"/>
  </p:normalViewPr>
  <p:slideViewPr>
    <p:cSldViewPr snapToGrid="0">
      <p:cViewPr varScale="1">
        <p:scale>
          <a:sx n="44" d="100"/>
          <a:sy n="44" d="100"/>
        </p:scale>
        <p:origin x="-86" y="-10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CFC49-46B4-4682-ACC7-41007D6D0F29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12965-E1CA-440A-A9F9-24993FAD4A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94AD8F0-2FD5-4C44-9A7A-91D7879A77CC}" type="datetime1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568D-9531-4FB6-8E6D-C135FDCEDDC8}" type="datetime1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D766-CA98-4FCE-AFF1-4CE997D4717E}" type="datetime1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88B2-E53C-42C5-9ECA-2E7E4A69F500}" type="datetime1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43CE-B1B3-477E-BF1C-472F753A13F5}" type="datetime1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66E9-437D-40D5-8047-18FD058699E8}" type="datetime1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AA21-3640-455C-BA3E-64C1FA73F0FC}" type="datetime1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AB3E08D-49B0-4ED0-8AE3-15AD57F02B6F}" type="datetime1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C795AE-5595-48C8-A7D3-040883C13DC9}" type="datetime1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6AD2-110F-4FD1-8DAF-FD6C0FC8CEB5}" type="datetime1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7162-8BB3-40B6-8D61-B6CC65B1B9E4}" type="datetime1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B8C8-9D2E-4F8E-BD1F-7D546A05B652}" type="datetime1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E685-4198-4886-8744-A1AC4953967B}" type="datetime1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9762-379A-4F73-8FB9-1843B476E41D}" type="datetime1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9059-3902-4E25-B85A-324AAD307CB5}" type="datetime1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EAF2-334B-4D93-9DB4-09C5EC577D9A}" type="datetime1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F84A-F1B5-4957-A607-0D30425A4A4A}" type="datetime1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6718865-F0F6-4E5C-B7BF-01A15E1C7307}" type="datetime1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326" y="521304"/>
            <a:ext cx="8825658" cy="2677648"/>
          </a:xfrm>
        </p:spPr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326" y="4733837"/>
            <a:ext cx="4689087" cy="861420"/>
          </a:xfrm>
        </p:spPr>
        <p:txBody>
          <a:bodyPr>
            <a:normAutofit fontScale="92500"/>
          </a:bodyPr>
          <a:lstStyle/>
          <a:p>
            <a:r>
              <a:rPr lang="en-US" dirty="0"/>
              <a:t>TOPIC : HEART DISEASE prediction system</a:t>
            </a:r>
          </a:p>
          <a:p>
            <a:r>
              <a:rPr lang="en-US" dirty="0"/>
              <a:t>Team : tech squad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99D0211-6BC3-4025-BD09-9F059C92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4DE5684-B4F3-4412-9BB7-15FB4BBB1CEC}"/>
              </a:ext>
            </a:extLst>
          </p:cNvPr>
          <p:cNvSpPr txBox="1"/>
          <p:nvPr/>
        </p:nvSpPr>
        <p:spPr>
          <a:xfrm>
            <a:off x="8568418" y="4780189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cap="all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Submitted by :</a:t>
            </a:r>
          </a:p>
          <a:p>
            <a:r>
              <a:rPr lang="en-US" cap="all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Aman panchal</a:t>
            </a:r>
          </a:p>
          <a:p>
            <a:r>
              <a:rPr lang="en-US" cap="all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Aakash Yadav</a:t>
            </a:r>
          </a:p>
          <a:p>
            <a:r>
              <a:rPr lang="en-US" cap="all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Aman Pandey </a:t>
            </a:r>
          </a:p>
        </p:txBody>
      </p:sp>
    </p:spTree>
    <p:extLst>
      <p:ext uri="{BB962C8B-B14F-4D97-AF65-F5344CB8AC3E}">
        <p14:creationId xmlns="" xmlns:p14="http://schemas.microsoft.com/office/powerpoint/2010/main" val="182354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toy&#10;&#10;Description automatically generated">
            <a:extLst>
              <a:ext uri="{FF2B5EF4-FFF2-40B4-BE49-F238E27FC236}">
                <a16:creationId xmlns="" xmlns:a16="http://schemas.microsoft.com/office/drawing/2014/main" id="{228AB33B-19AF-4E39-9A54-EEB4ED83A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4B720D7-A62B-4626-AAD0-167E6A649B9C}"/>
              </a:ext>
            </a:extLst>
          </p:cNvPr>
          <p:cNvSpPr txBox="1"/>
          <p:nvPr/>
        </p:nvSpPr>
        <p:spPr>
          <a:xfrm>
            <a:off x="7240043" y="2594975"/>
            <a:ext cx="32233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800" dirty="0">
                <a:solidFill>
                  <a:schemeClr val="bg1">
                    <a:lumMod val="9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232896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9">
            <a:extLst>
              <a:ext uri="{FF2B5EF4-FFF2-40B4-BE49-F238E27FC236}">
                <a16:creationId xmlns="" xmlns:a16="http://schemas.microsoft.com/office/drawing/2014/main" id="{89EA2611-DCBA-4E97-A2B2-9A466E76BD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Freeform: Shape 11">
            <a:extLst>
              <a:ext uri="{FF2B5EF4-FFF2-40B4-BE49-F238E27FC236}">
                <a16:creationId xmlns="" xmlns:a16="http://schemas.microsoft.com/office/drawing/2014/main" id="{FD2669AB-35DB-41EC-BE9C-DA80B60A32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9" name="Freeform 5">
            <a:extLst>
              <a:ext uri="{FF2B5EF4-FFF2-40B4-BE49-F238E27FC236}">
                <a16:creationId xmlns="" xmlns:a16="http://schemas.microsoft.com/office/drawing/2014/main" id="{BBC615D1-6E12-40EF-915B-316CFDB550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>
            <a:off x="0" y="11069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0" name="Freeform 5">
            <a:extLst>
              <a:ext uri="{FF2B5EF4-FFF2-40B4-BE49-F238E27FC236}">
                <a16:creationId xmlns="" xmlns:a16="http://schemas.microsoft.com/office/drawing/2014/main" id="{B9797D36-DE1E-47CD-881A-6C1F582826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 rot="15922489">
            <a:off x="5349246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343DB1-8AD5-413D-BAF0-359A77B3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AIM</a:t>
            </a:r>
          </a:p>
        </p:txBody>
      </p:sp>
      <p:pic>
        <p:nvPicPr>
          <p:cNvPr id="5" name="Picture 5" descr="A picture containing person, indoor, blue, holding&#10;&#10;Description automatically generated">
            <a:extLst>
              <a:ext uri="{FF2B5EF4-FFF2-40B4-BE49-F238E27FC236}">
                <a16:creationId xmlns="" xmlns:a16="http://schemas.microsoft.com/office/drawing/2014/main" id="{9C74143F-AF32-42D0-BD4E-4040EDB544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2" r="48355" b="-2"/>
          <a:stretch/>
        </p:blipFill>
        <p:spPr>
          <a:xfrm>
            <a:off x="7418226" y="645106"/>
            <a:ext cx="4125317" cy="5585369"/>
          </a:xfrm>
          <a:prstGeom prst="rect">
            <a:avLst/>
          </a:prstGeom>
        </p:spPr>
      </p:pic>
      <p:sp>
        <p:nvSpPr>
          <p:cNvPr id="41" name="Rectangle 17">
            <a:extLst>
              <a:ext uri="{FF2B5EF4-FFF2-40B4-BE49-F238E27FC236}">
                <a16:creationId xmlns="" xmlns:a16="http://schemas.microsoft.com/office/drawing/2014/main" id="{4A2FAF1F-F462-46AF-A9E6-CC93C4E2C3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EB2C1B2-36B6-4D4A-85FB-E62935A2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42" name="Oval 19">
            <a:extLst>
              <a:ext uri="{FF2B5EF4-FFF2-40B4-BE49-F238E27FC236}">
                <a16:creationId xmlns="" xmlns:a16="http://schemas.microsoft.com/office/drawing/2014/main" id="{7146BED8-BAE9-42C5-A3DD-7B946445DB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Oval 21">
            <a:extLst>
              <a:ext uri="{FF2B5EF4-FFF2-40B4-BE49-F238E27FC236}">
                <a16:creationId xmlns="" xmlns:a16="http://schemas.microsoft.com/office/drawing/2014/main" id="{15765FE8-B62F-41E4-A73C-74C91A8FD9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41A399-FD3B-4730-AAF1-C10A53CE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Aim Of Project :-</a:t>
            </a:r>
          </a:p>
          <a:p>
            <a:pPr>
              <a:buFont typeface="Wingdings" charset="2"/>
              <a:buChar char="Ø"/>
            </a:pPr>
            <a:r>
              <a:rPr lang="en-GB" dirty="0">
                <a:solidFill>
                  <a:schemeClr val="tx1"/>
                </a:solidFill>
              </a:rPr>
              <a:t>Our main goal </a:t>
            </a:r>
            <a:r>
              <a:rPr lang="en-GB" dirty="0" smtClean="0">
                <a:solidFill>
                  <a:schemeClr val="tx1"/>
                </a:solidFill>
              </a:rPr>
              <a:t>is </a:t>
            </a:r>
            <a:r>
              <a:rPr lang="en-GB" dirty="0">
                <a:solidFill>
                  <a:schemeClr val="tx1"/>
                </a:solidFill>
              </a:rPr>
              <a:t>to predict whether the patient </a:t>
            </a:r>
            <a:endParaRPr lang="en-GB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chemeClr val="tx1"/>
                </a:solidFill>
              </a:rPr>
              <a:t>      is </a:t>
            </a:r>
            <a:r>
              <a:rPr lang="en-GB" dirty="0">
                <a:solidFill>
                  <a:schemeClr val="tx1"/>
                </a:solidFill>
              </a:rPr>
              <a:t>suffering 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from heart disease or not.</a:t>
            </a:r>
          </a:p>
          <a:p>
            <a:pPr>
              <a:buFont typeface="Wingdings" charset="2"/>
              <a:buChar char="Ø"/>
            </a:pPr>
            <a:endParaRPr lang="en-GB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Ø"/>
            </a:pPr>
            <a:r>
              <a:rPr lang="en-GB" dirty="0">
                <a:solidFill>
                  <a:schemeClr val="tx1"/>
                </a:solidFill>
              </a:rPr>
              <a:t>For this project we use Heart Disease UCI </a:t>
            </a:r>
            <a:r>
              <a:rPr lang="en-GB" dirty="0" smtClean="0">
                <a:solidFill>
                  <a:schemeClr val="tx1"/>
                </a:solidFill>
              </a:rPr>
              <a:t>dataset</a:t>
            </a:r>
          </a:p>
          <a:p>
            <a:pPr>
              <a:buNone/>
            </a:pPr>
            <a:r>
              <a:rPr lang="en-GB" dirty="0" smtClean="0">
                <a:solidFill>
                  <a:schemeClr val="tx1"/>
                </a:solidFill>
              </a:rPr>
              <a:t>      </a:t>
            </a:r>
            <a:r>
              <a:rPr lang="en-GB" dirty="0">
                <a:solidFill>
                  <a:schemeClr val="tx1"/>
                </a:solidFill>
              </a:rPr>
              <a:t>from Kaggle .</a:t>
            </a:r>
          </a:p>
        </p:txBody>
      </p:sp>
    </p:spTree>
    <p:extLst>
      <p:ext uri="{BB962C8B-B14F-4D97-AF65-F5344CB8AC3E}">
        <p14:creationId xmlns="" xmlns:p14="http://schemas.microsoft.com/office/powerpoint/2010/main" val="96557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D105174-071A-4257-860A-5EE2D11DD5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E17B217C-3C66-46B3-9E9D-2771AA2A23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C5FFE6-8439-4FC6-8DC3-6B5375F0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8422248" cy="1448310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EBEBEB"/>
                </a:solidFill>
              </a:rPr>
              <a:t>Approach to solve problem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A848D99-5D8B-49F5-97E9-AA7C3F5F2B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8ADAE3-0C41-4ECE-B96B-9CFF0BED8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33" y="1848465"/>
            <a:ext cx="6813755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AutoNum type="arabicPeriod"/>
            </a:pPr>
            <a:r>
              <a:rPr lang="en-GB" dirty="0">
                <a:solidFill>
                  <a:srgbClr val="FFFFFF"/>
                </a:solidFill>
              </a:rPr>
              <a:t>Frame the problem</a:t>
            </a:r>
          </a:p>
          <a:p>
            <a:pPr>
              <a:buAutoNum type="arabicPeriod"/>
            </a:pPr>
            <a:r>
              <a:rPr lang="en-GB" dirty="0">
                <a:solidFill>
                  <a:srgbClr val="FFFFFF"/>
                </a:solidFill>
              </a:rPr>
              <a:t>Get the Data</a:t>
            </a:r>
          </a:p>
          <a:p>
            <a:pPr>
              <a:buAutoNum type="arabicPeriod"/>
            </a:pPr>
            <a:r>
              <a:rPr lang="en-GB" dirty="0">
                <a:solidFill>
                  <a:srgbClr val="FFFFFF"/>
                </a:solidFill>
              </a:rPr>
              <a:t>Explore the data to gain insight</a:t>
            </a:r>
          </a:p>
          <a:p>
            <a:pPr>
              <a:buAutoNum type="arabicPeriod"/>
            </a:pPr>
            <a:r>
              <a:rPr lang="en-GB" dirty="0">
                <a:solidFill>
                  <a:srgbClr val="FFFFFF"/>
                </a:solidFill>
              </a:rPr>
              <a:t>Prepare the data for Machine Learning  algorithms </a:t>
            </a:r>
          </a:p>
          <a:p>
            <a:pPr>
              <a:buAutoNum type="arabicPeriod"/>
            </a:pPr>
            <a:r>
              <a:rPr lang="en-GB" dirty="0" smtClean="0">
                <a:solidFill>
                  <a:srgbClr val="FFFFFF"/>
                </a:solidFill>
              </a:rPr>
              <a:t>Explore </a:t>
            </a:r>
            <a:r>
              <a:rPr lang="en-GB" dirty="0">
                <a:solidFill>
                  <a:srgbClr val="FFFFFF"/>
                </a:solidFill>
              </a:rPr>
              <a:t>many </a:t>
            </a:r>
            <a:r>
              <a:rPr lang="en-GB" dirty="0" smtClean="0">
                <a:solidFill>
                  <a:srgbClr val="FFFFFF"/>
                </a:solidFill>
              </a:rPr>
              <a:t>different </a:t>
            </a:r>
            <a:r>
              <a:rPr lang="en-GB" dirty="0">
                <a:solidFill>
                  <a:srgbClr val="FFFFFF"/>
                </a:solidFill>
              </a:rPr>
              <a:t>models and short list best one</a:t>
            </a:r>
          </a:p>
          <a:p>
            <a:pPr>
              <a:buAutoNum type="arabicPeriod"/>
            </a:pPr>
            <a:r>
              <a:rPr lang="en-GB" dirty="0">
                <a:solidFill>
                  <a:srgbClr val="FFFFFF"/>
                </a:solidFill>
              </a:rPr>
              <a:t>Fine Tune </a:t>
            </a:r>
            <a:r>
              <a:rPr lang="en-GB" dirty="0" smtClean="0">
                <a:solidFill>
                  <a:srgbClr val="FFFFFF"/>
                </a:solidFill>
              </a:rPr>
              <a:t>thaw </a:t>
            </a:r>
            <a:r>
              <a:rPr lang="en-GB" dirty="0">
                <a:solidFill>
                  <a:srgbClr val="FFFFFF"/>
                </a:solidFill>
              </a:rPr>
              <a:t>model </a:t>
            </a:r>
          </a:p>
          <a:p>
            <a:pPr>
              <a:buAutoNum type="arabicPeriod"/>
            </a:pPr>
            <a:r>
              <a:rPr lang="en-GB" dirty="0">
                <a:solidFill>
                  <a:srgbClr val="FFFFFF"/>
                </a:solidFill>
              </a:rPr>
              <a:t>Present the solution 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4611086-3C81-4D79-8060-BEF1E0C4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="" xmlns:a16="http://schemas.microsoft.com/office/drawing/2014/main" id="{1763A864-4070-4E3B-BF95-881DB677A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5" y="4820753"/>
            <a:ext cx="6813754" cy="114130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667739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AEF28A3-012D-4640-B8B8-1EF6EAF723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F3B2F1C2-14D3-4A53-B329-323795BCFD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194E879E-1515-4211-8F1B-B68A92B2C2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F7137E7D-1F4E-498A-97D1-0E1FE6FC6F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91375183-B6E5-43E0-B28F-39EC908385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267F36BD-A8AF-4304-A662-1007CC1748D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15D9095F-2809-4A90-A032-250AC21C35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="" xmlns:a16="http://schemas.microsoft.com/office/drawing/2014/main" id="{9027D7BF-C282-4477-A406-245C3F2652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="" xmlns:a16="http://schemas.microsoft.com/office/drawing/2014/main" id="{AC3C43D8-426E-472E-A8E8-C41BF7A876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="" xmlns:a16="http://schemas.microsoft.com/office/drawing/2014/main" id="{52DCAE0E-B8DE-4C42-A48F-FA0C8345AC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9647F54-801D-44AB-8284-EDDFF77631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="" xmlns:a16="http://schemas.microsoft.com/office/drawing/2014/main" id="{6E0488BA-180E-40D8-8350-4B17917955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5" descr="A picture containing table&#10;&#10;Description automatically generated">
            <a:extLst>
              <a:ext uri="{FF2B5EF4-FFF2-40B4-BE49-F238E27FC236}">
                <a16:creationId xmlns="" xmlns:a16="http://schemas.microsoft.com/office/drawing/2014/main" id="{3FAAE8F9-8E26-4299-A3D7-F78D35887D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alphaModFix amt="40000"/>
          </a:blip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D65D65-C60A-43FF-A2A1-51F76AD2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Problems :  Heart Disease a rising killer 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0ECAECA-3516-40C9-8032-7D2C38E80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603500"/>
            <a:ext cx="8397034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</a:t>
            </a:r>
            <a:r>
              <a:rPr lang="en-US" dirty="0">
                <a:ea typeface="+mn-lt"/>
                <a:cs typeface="+mn-lt"/>
              </a:rPr>
              <a:t> India, about 45 million people suffer from coronary artery disease.</a:t>
            </a:r>
          </a:p>
          <a:p>
            <a:r>
              <a:rPr lang="en-US" dirty="0">
                <a:ea typeface="+mn-lt"/>
                <a:cs typeface="+mn-lt"/>
              </a:rPr>
              <a:t>Death rate due to cardiovascular  disease is rose by around  34% from  155.7 to 209.1 per 1lakh  from 1990 to 2016.</a:t>
            </a:r>
          </a:p>
          <a:p>
            <a:r>
              <a:rPr lang="en-US" dirty="0">
                <a:ea typeface="+mn-lt"/>
                <a:cs typeface="+mn-lt"/>
              </a:rPr>
              <a:t>India has  1 doctor in 1445 patient.</a:t>
            </a:r>
          </a:p>
          <a:p>
            <a:r>
              <a:rPr lang="en-US" dirty="0" smtClean="0">
                <a:ea typeface="+mn-lt"/>
                <a:cs typeface="+mn-lt"/>
              </a:rPr>
              <a:t>According </a:t>
            </a:r>
            <a:r>
              <a:rPr lang="en-US" dirty="0">
                <a:ea typeface="+mn-lt"/>
                <a:cs typeface="+mn-lt"/>
              </a:rPr>
              <a:t>to </a:t>
            </a:r>
            <a:r>
              <a:rPr lang="en-US" b="1" dirty="0"/>
              <a:t>NITI</a:t>
            </a:r>
            <a:r>
              <a:rPr lang="en-US" dirty="0"/>
              <a:t> </a:t>
            </a:r>
            <a:r>
              <a:rPr lang="en-US" b="1" dirty="0"/>
              <a:t>Aayog</a:t>
            </a:r>
            <a:r>
              <a:rPr lang="en-US" dirty="0"/>
              <a:t> </a:t>
            </a:r>
            <a:r>
              <a:rPr lang="en-US" dirty="0" smtClean="0"/>
              <a:t>India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has 6 lakh  shortfall of doctors.</a:t>
            </a:r>
          </a:p>
          <a:p>
            <a:r>
              <a:rPr lang="en-US" dirty="0">
                <a:ea typeface="+mn-lt"/>
                <a:cs typeface="+mn-lt"/>
              </a:rPr>
              <a:t>In rural 70 % people live and doctors are 1/4 of urban area.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  India will soon bear the largest burden of heart disease globally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6749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B4C33-5BC7-4D5E-B84D-299BBC0F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Facts of Heart Disease</a:t>
            </a:r>
          </a:p>
        </p:txBody>
      </p:sp>
      <p:pic>
        <p:nvPicPr>
          <p:cNvPr id="3" name="Picture 3" descr="A picture containing chart&#10;&#10;Description automatically generated">
            <a:extLst>
              <a:ext uri="{FF2B5EF4-FFF2-40B4-BE49-F238E27FC236}">
                <a16:creationId xmlns="" xmlns:a16="http://schemas.microsoft.com/office/drawing/2014/main" id="{A1787333-903E-4025-B139-C23E21E99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93" y="2519621"/>
            <a:ext cx="2743200" cy="1422101"/>
          </a:xfrm>
          <a:prstGeom prst="rect">
            <a:avLst/>
          </a:prstGeom>
        </p:spPr>
      </p:pic>
      <p:pic>
        <p:nvPicPr>
          <p:cNvPr id="4" name="Picture 4" descr="Diagram, logo, company name&#10;&#10;Description automatically generated">
            <a:extLst>
              <a:ext uri="{FF2B5EF4-FFF2-40B4-BE49-F238E27FC236}">
                <a16:creationId xmlns="" xmlns:a16="http://schemas.microsoft.com/office/drawing/2014/main" id="{F25563B1-F366-4997-9014-555EC75BC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660" y="2520205"/>
            <a:ext cx="2743200" cy="4009644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="" xmlns:a16="http://schemas.microsoft.com/office/drawing/2014/main" id="{60B5367D-6C30-47DC-B3C9-D03F13DEB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222" y="4383274"/>
            <a:ext cx="2743200" cy="2245919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="" xmlns:a16="http://schemas.microsoft.com/office/drawing/2014/main" id="{ED099EEF-C2E8-4B9C-81E1-C373DCDB4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249" y="3231824"/>
            <a:ext cx="2743200" cy="209088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298590F-7E78-4BFF-BD17-4367EA88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87637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DDA34B8A-FA8D-4E16-AD72-7B60B1C258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6885D229-60DD-4D71-8181-10E781C149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0B0DAA45-BE66-4F0C-93A6-519D941071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EF449A3D-A43B-4688-BD89-35734D00725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74E9975C-AF3D-48EF-B3F0-112A01A382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CF00A076-2FEA-40D1-8F85-8424817979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A2E68741-6133-4CAA-BF3C-F0E6CF40C5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="" xmlns:a16="http://schemas.microsoft.com/office/drawing/2014/main" id="{76C01C64-4A8B-42FC-93C5-2D6A3EBAB7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="" xmlns:a16="http://schemas.microsoft.com/office/drawing/2014/main" id="{D969AEA9-C1EE-45E1-9964-D9705492E1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="" xmlns:a16="http://schemas.microsoft.com/office/drawing/2014/main" id="{4845E67D-4E5B-44B3-AB74-5E95C839E7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79CE317-680B-449C-A423-71C1FE069B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B77FDE-D593-4683-95F1-721F4E5C4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Get the Data: The </a:t>
            </a:r>
            <a:r>
              <a:rPr lang="en-US" sz="2000" dirty="0">
                <a:solidFill>
                  <a:srgbClr val="EBEBEB"/>
                </a:solidFill>
              </a:rPr>
              <a:t>Heart Disease(UCI) dataset</a:t>
            </a:r>
            <a:r>
              <a:rPr lang="en-US" sz="2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which we had used in our project is taken from kaggle.</a:t>
            </a: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="" xmlns:a16="http://schemas.microsoft.com/office/drawing/2014/main" id="{B5DCEA4A-8B08-4BA8-A65F-CEF83F4E73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51467" y="3326471"/>
            <a:ext cx="4345024" cy="196612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DB6F8A-2BD2-4217-9925-39A80348F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80954" y="2603500"/>
            <a:ext cx="5211979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Age</a:t>
            </a:r>
          </a:p>
          <a:p>
            <a:r>
              <a:rPr lang="en-US" dirty="0"/>
              <a:t>Sex</a:t>
            </a:r>
          </a:p>
          <a:p>
            <a:r>
              <a:rPr lang="en-US" dirty="0"/>
              <a:t>Chest pain type</a:t>
            </a:r>
          </a:p>
          <a:p>
            <a:r>
              <a:rPr lang="en-US" dirty="0"/>
              <a:t>Blood pressure </a:t>
            </a:r>
          </a:p>
          <a:p>
            <a:r>
              <a:rPr lang="en-US" dirty="0" smtClean="0"/>
              <a:t>Cholesterol </a:t>
            </a:r>
            <a:r>
              <a:rPr lang="en-US" dirty="0"/>
              <a:t>level</a:t>
            </a:r>
          </a:p>
          <a:p>
            <a:r>
              <a:rPr lang="en-US" dirty="0"/>
              <a:t>Blood sugar level</a:t>
            </a:r>
          </a:p>
          <a:p>
            <a:r>
              <a:rPr lang="en-US" dirty="0"/>
              <a:t>Electrocardiographic(ecg) report </a:t>
            </a:r>
          </a:p>
          <a:p>
            <a:r>
              <a:rPr lang="en-US" dirty="0"/>
              <a:t>Heart rate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933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and Hardware Requirement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IDE – Anaconda Prompt</a:t>
            </a:r>
          </a:p>
          <a:p>
            <a:endParaRPr lang="en-US" dirty="0" smtClean="0"/>
          </a:p>
          <a:p>
            <a:r>
              <a:rPr lang="en-US" dirty="0" smtClean="0"/>
              <a:t>Libraries –Pandas,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sklearn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Programming Language – Python 3.6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Processor  :  i5 or above</a:t>
            </a:r>
          </a:p>
          <a:p>
            <a:endParaRPr lang="en-US" dirty="0" smtClean="0"/>
          </a:p>
          <a:p>
            <a:r>
              <a:rPr lang="en-US" dirty="0" smtClean="0"/>
              <a:t>RAM : 8 GB</a:t>
            </a:r>
          </a:p>
          <a:p>
            <a:endParaRPr lang="en-US" dirty="0" smtClean="0"/>
          </a:p>
          <a:p>
            <a:r>
              <a:rPr lang="en-US" dirty="0" smtClean="0"/>
              <a:t>Hard Disk : 160 GB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4666890" y="4580626"/>
            <a:ext cx="2743200" cy="34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A4DDE0-A28F-4C03-B61B-A29F448C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 &amp; Disadvantage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A97FD4-A721-4349-B590-B7943B0203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>
                <a:ea typeface="+mn-lt"/>
                <a:cs typeface="+mn-lt"/>
              </a:rPr>
              <a:t>Advantage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42A05B3-2BCB-436B-A163-4888B9FACF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dirty="0"/>
          </a:p>
          <a:p>
            <a:r>
              <a:rPr lang="en-GB" dirty="0"/>
              <a:t>Increase </a:t>
            </a:r>
            <a:r>
              <a:rPr lang="en-GB" dirty="0" smtClean="0"/>
              <a:t>availability </a:t>
            </a:r>
            <a:r>
              <a:rPr lang="en-GB" dirty="0"/>
              <a:t>to patient.</a:t>
            </a:r>
            <a:endParaRPr lang="en-US" dirty="0"/>
          </a:p>
          <a:p>
            <a:r>
              <a:rPr lang="en-GB" dirty="0"/>
              <a:t>Available to 14 hours and 7 week.</a:t>
            </a:r>
          </a:p>
          <a:p>
            <a:r>
              <a:rPr lang="en-GB" dirty="0"/>
              <a:t>Less costly.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2523A80-6E47-4C9E-AEA5-3C434C8C2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dirty="0">
                <a:ea typeface="+mn-lt"/>
                <a:cs typeface="+mn-lt"/>
              </a:rPr>
              <a:t>Disadvantage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334F873-9FE4-4386-84D9-1700F556BA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dirty="0"/>
          </a:p>
          <a:p>
            <a:r>
              <a:rPr lang="en-GB" dirty="0"/>
              <a:t>Not for emergency patient.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8621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572D63-03DB-416C-A6C0-069BE92A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57357EE-37D8-4C72-A47F-6200DFD8F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Ø"/>
            </a:pPr>
            <a:r>
              <a:rPr lang="en-GB" dirty="0"/>
              <a:t>Create a </a:t>
            </a:r>
            <a:r>
              <a:rPr lang="en-GB" dirty="0" smtClean="0"/>
              <a:t>website.</a:t>
            </a:r>
            <a:r>
              <a:rPr lang="en-GB" dirty="0"/>
              <a:t> </a:t>
            </a:r>
          </a:p>
          <a:p>
            <a:pPr marL="285750" indent="-285750">
              <a:buFont typeface="Wingdings" charset="2"/>
              <a:buChar char="Ø"/>
            </a:pPr>
            <a:r>
              <a:rPr lang="en-GB" dirty="0"/>
              <a:t>Then create database of doctors and </a:t>
            </a:r>
            <a:r>
              <a:rPr lang="en-GB" dirty="0" smtClean="0"/>
              <a:t>patient, than suggest the </a:t>
            </a:r>
            <a:r>
              <a:rPr lang="en-GB" dirty="0"/>
              <a:t>contact no. </a:t>
            </a:r>
            <a:r>
              <a:rPr lang="en-GB" dirty="0" smtClean="0"/>
              <a:t>is </a:t>
            </a:r>
            <a:r>
              <a:rPr lang="en-GB" dirty="0"/>
              <a:t>passed of nearest doctor to him.</a:t>
            </a:r>
          </a:p>
          <a:p>
            <a:pPr marL="285750" indent="-285750">
              <a:buFont typeface="Wingdings" charset="2"/>
              <a:buChar char="Ø"/>
            </a:pPr>
            <a:r>
              <a:rPr lang="en-GB" dirty="0"/>
              <a:t>Also prescript medicine to patient.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2932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</TotalTime>
  <Words>206</Words>
  <Application>Microsoft Office PowerPoint</Application>
  <PresentationFormat>Custom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 Boardroom</vt:lpstr>
      <vt:lpstr>MACHINE LEARNING PROJECT</vt:lpstr>
      <vt:lpstr>AIM</vt:lpstr>
      <vt:lpstr>Approach to solve problem </vt:lpstr>
      <vt:lpstr> Problems :  Heart Disease a rising killer </vt:lpstr>
      <vt:lpstr>Facts of Heart Disease</vt:lpstr>
      <vt:lpstr>Get the Data: The Heart Disease(UCI) dataset which we had used in our project is taken from kaggle.</vt:lpstr>
      <vt:lpstr>Software and Hardware Requirement</vt:lpstr>
      <vt:lpstr>Advantage &amp; Disadvantage</vt:lpstr>
      <vt:lpstr>Future Scope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Aman</cp:lastModifiedBy>
  <cp:revision>337</cp:revision>
  <dcterms:created xsi:type="dcterms:W3CDTF">2020-12-23T16:43:50Z</dcterms:created>
  <dcterms:modified xsi:type="dcterms:W3CDTF">2020-12-28T04:01:07Z</dcterms:modified>
</cp:coreProperties>
</file>