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metadata" ContentType="application/binary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792">
          <p15:clr>
            <a:srgbClr val="A4A3A4"/>
          </p15:clr>
        </p15:guide>
        <p15:guide id="2" pos="192">
          <p15:clr>
            <a:srgbClr val="A4A3A4"/>
          </p15:clr>
        </p15:guide>
        <p15:guide id="3" orient="horz" pos="1080">
          <p15:clr>
            <a:srgbClr val="A4A3A4"/>
          </p15:clr>
        </p15:guide>
      </p15:sldGuideLst>
    </p:ext>
    <p:ext uri="http://customooxmlschemas.google.com/">
      <go:slidesCustomData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xmlns="" r:id="rId220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7" d="100"/>
          <a:sy n="87" d="100"/>
        </p:scale>
        <p:origin x="-528" y="-86"/>
      </p:cViewPr>
      <p:guideLst>
        <p:guide orient="horz" pos="792"/>
        <p:guide orient="horz" pos="1080"/>
        <p:guide pos="19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22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22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20" Type="http://customschemas.google.com/relationships/presentationmetadata" Target="metadata"/><Relationship Id="rId5" Type="http://schemas.openxmlformats.org/officeDocument/2006/relationships/slide" Target="slides/slide4.xml"/><Relationship Id="rId22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2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82341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837878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771877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428266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xmlns="" id="{CE849A3B-BCF0-B774-F89E-81965C71F93E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072688" y="78002"/>
            <a:ext cx="1800225" cy="57551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E153E6A6-60E4-FE14-1CBC-8CC211274D1C}"/>
              </a:ext>
            </a:extLst>
          </p:cNvPr>
          <p:cNvSpPr/>
          <p:nvPr/>
        </p:nvSpPr>
        <p:spPr>
          <a:xfrm>
            <a:off x="1" y="0"/>
            <a:ext cx="9829800" cy="717630"/>
          </a:xfrm>
          <a:prstGeom prst="rect">
            <a:avLst/>
          </a:prstGeom>
          <a:solidFill>
            <a:srgbClr val="213264"/>
          </a:solidFill>
          <a:ln>
            <a:solidFill>
              <a:srgbClr val="2132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2C7CE881-772B-9023-3054-4B219B75D755}"/>
              </a:ext>
            </a:extLst>
          </p:cNvPr>
          <p:cNvSpPr/>
          <p:nvPr/>
        </p:nvSpPr>
        <p:spPr>
          <a:xfrm>
            <a:off x="9888967" y="-419"/>
            <a:ext cx="112283" cy="732357"/>
          </a:xfrm>
          <a:prstGeom prst="rect">
            <a:avLst/>
          </a:prstGeom>
          <a:solidFill>
            <a:srgbClr val="7FBA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1" name="Picture 30" descr="A blue and white background&#10;&#10;Description automatically generated with medium confidence">
            <a:extLst>
              <a:ext uri="{FF2B5EF4-FFF2-40B4-BE49-F238E27FC236}">
                <a16:creationId xmlns:a16="http://schemas.microsoft.com/office/drawing/2014/main" xmlns="" id="{16A7B69A-9B14-87FE-841D-37F0A91D141D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alphaModFix amt="16000"/>
          </a:blip>
          <a:srcRect t="24724" r="1619" b="63695"/>
          <a:stretch/>
        </p:blipFill>
        <p:spPr>
          <a:xfrm>
            <a:off x="0" y="-1"/>
            <a:ext cx="9839325" cy="72390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37B91A16-5D54-2FC0-B0FD-A78085FC1313}"/>
              </a:ext>
            </a:extLst>
          </p:cNvPr>
          <p:cNvSpPr/>
          <p:nvPr/>
        </p:nvSpPr>
        <p:spPr>
          <a:xfrm>
            <a:off x="11925300" y="-419"/>
            <a:ext cx="266700" cy="732357"/>
          </a:xfrm>
          <a:prstGeom prst="rect">
            <a:avLst/>
          </a:prstGeom>
          <a:solidFill>
            <a:srgbClr val="FED5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7" r:id="rId1"/>
    <p:sldLayoutId id="2147483701" r:id="rId2"/>
    <p:sldLayoutId id="2147483714" r:id="rId3"/>
    <p:sldLayoutId id="2147483727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 xmlns="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freepik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erson sitting at a desk with a computer&#10;&#10;Description automatically generated">
            <a:extLst>
              <a:ext uri="{FF2B5EF4-FFF2-40B4-BE49-F238E27FC236}">
                <a16:creationId xmlns:a16="http://schemas.microsoft.com/office/drawing/2014/main" xmlns="" id="{07B8740D-C76F-46FC-AEFB-23FB0614D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xmlns="" id="{C1857762-AD52-483C-B3E1-635C5BBC6F2F}"/>
              </a:ext>
            </a:extLst>
          </p:cNvPr>
          <p:cNvSpPr/>
          <p:nvPr/>
        </p:nvSpPr>
        <p:spPr>
          <a:xfrm>
            <a:off x="5873750" y="584200"/>
            <a:ext cx="4673600" cy="977900"/>
          </a:xfrm>
          <a:prstGeom prst="roundRect">
            <a:avLst/>
          </a:prstGeom>
          <a:solidFill>
            <a:srgbClr val="EBEEF9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5067E9C-C7B9-4476-9708-CBB3F66FD892}"/>
              </a:ext>
            </a:extLst>
          </p:cNvPr>
          <p:cNvSpPr txBox="1"/>
          <p:nvPr/>
        </p:nvSpPr>
        <p:spPr>
          <a:xfrm>
            <a:off x="4652748" y="2391507"/>
            <a:ext cx="687086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 smtClean="0">
                <a:solidFill>
                  <a:schemeClr val="bg1"/>
                </a:solidFill>
              </a:rPr>
              <a:t>Environmental Monitoring and Pollution Control using Machine Learning</a:t>
            </a:r>
            <a:r>
              <a:rPr lang="en-US" sz="3200" b="1" dirty="0" smtClean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3200" b="1" dirty="0" smtClean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3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7224A59-2417-428A-A991-E468431BB817}"/>
              </a:ext>
            </a:extLst>
          </p:cNvPr>
          <p:cNvGrpSpPr/>
          <p:nvPr/>
        </p:nvGrpSpPr>
        <p:grpSpPr>
          <a:xfrm>
            <a:off x="6890523" y="742091"/>
            <a:ext cx="2640053" cy="664378"/>
            <a:chOff x="2375536" y="1112060"/>
            <a:chExt cx="3292636" cy="828603"/>
          </a:xfrm>
        </p:grpSpPr>
        <p:pic>
          <p:nvPicPr>
            <p:cNvPr id="7" name="Picture 6" descr="A close up of a logo&#10;&#10;Description automatically generated">
              <a:extLst>
                <a:ext uri="{FF2B5EF4-FFF2-40B4-BE49-F238E27FC236}">
                  <a16:creationId xmlns:a16="http://schemas.microsoft.com/office/drawing/2014/main" xmlns="" id="{BD3530AF-9771-470E-A9BF-F28AA22753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4092781" y="1270168"/>
              <a:ext cx="1575391" cy="512386"/>
            </a:xfrm>
            <a:prstGeom prst="rect">
              <a:avLst/>
            </a:prstGeom>
          </p:spPr>
        </p:pic>
        <p:pic>
          <p:nvPicPr>
            <p:cNvPr id="8" name="Picture 7" descr="A yellow and red shell logo&#10;&#10;Description automatically generated">
              <a:extLst>
                <a:ext uri="{FF2B5EF4-FFF2-40B4-BE49-F238E27FC236}">
                  <a16:creationId xmlns:a16="http://schemas.microsoft.com/office/drawing/2014/main" xmlns="" id="{75E6A819-9F3F-4787-A707-A7415C302B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75536" y="1112060"/>
              <a:ext cx="985475" cy="8286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xmlns="" val="367127615"/>
      </p:ext>
    </p:extLst>
  </p:cSld>
  <p:clrMapOvr>
    <a:masterClrMapping/>
  </p:clrMapOvr>
  <p:transition>
    <p:wheel spokes="8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B094E319-C77C-49E2-964C-6E125D716194}"/>
              </a:ext>
            </a:extLst>
          </p:cNvPr>
          <p:cNvSpPr txBox="1"/>
          <p:nvPr/>
        </p:nvSpPr>
        <p:spPr>
          <a:xfrm>
            <a:off x="191911" y="972537"/>
            <a:ext cx="7228797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213163"/>
                </a:solidFill>
              </a:rPr>
              <a:t>Learning </a:t>
            </a:r>
            <a:r>
              <a:rPr lang="en-IN" sz="2000" b="1" dirty="0" err="1" smtClean="0">
                <a:solidFill>
                  <a:srgbClr val="213163"/>
                </a:solidFill>
              </a:rPr>
              <a:t>ObSjectives</a:t>
            </a:r>
            <a:endParaRPr lang="en-IN" sz="2000" b="1" dirty="0" smtClean="0">
              <a:solidFill>
                <a:srgbClr val="213163"/>
              </a:solidFill>
            </a:endParaRPr>
          </a:p>
          <a:p>
            <a:endParaRPr lang="en-IN" sz="2000" b="1" dirty="0" smtClean="0">
              <a:solidFill>
                <a:srgbClr val="213163"/>
              </a:solidFill>
            </a:endParaRPr>
          </a:p>
          <a:p>
            <a:endParaRPr lang="en-IN" sz="2000" b="1" dirty="0" smtClean="0">
              <a:solidFill>
                <a:srgbClr val="213163"/>
              </a:solidFill>
            </a:endParaRPr>
          </a:p>
          <a:p>
            <a:pPr>
              <a:buFont typeface="Wingdings" pitchFamily="2" charset="2"/>
              <a:buChar char="q"/>
            </a:pPr>
            <a:r>
              <a:rPr lang="en-US" sz="2000" dirty="0" smtClean="0"/>
              <a:t> To understand environmental pollution datasets.</a:t>
            </a:r>
          </a:p>
          <a:p>
            <a:pPr>
              <a:buFont typeface="Wingdings" pitchFamily="2" charset="2"/>
              <a:buChar char="q"/>
            </a:pPr>
            <a:r>
              <a:rPr lang="en-US" sz="2000" dirty="0" smtClean="0"/>
              <a:t> To learn data cleaning and preprocessing techniques.</a:t>
            </a:r>
          </a:p>
          <a:p>
            <a:pPr>
              <a:buFont typeface="Wingdings" pitchFamily="2" charset="2"/>
              <a:buChar char="q"/>
            </a:pPr>
            <a:r>
              <a:rPr lang="en-US" sz="2000" dirty="0" smtClean="0"/>
              <a:t> To apply Machine Learning models for air quality prediction.</a:t>
            </a:r>
          </a:p>
          <a:p>
            <a:pPr>
              <a:buFont typeface="Wingdings" pitchFamily="2" charset="2"/>
              <a:buChar char="q"/>
            </a:pPr>
            <a:r>
              <a:rPr lang="en-US" sz="2000" dirty="0" smtClean="0"/>
              <a:t> To evaluate and deploy ML models in real-time.</a:t>
            </a:r>
          </a:p>
          <a:p>
            <a:endParaRPr lang="en-IN" sz="2000" dirty="0">
              <a:solidFill>
                <a:srgbClr val="213163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8E1F3497-5370-4874-9908-5AD45214E10B}"/>
              </a:ext>
            </a:extLst>
          </p:cNvPr>
          <p:cNvSpPr txBox="1"/>
          <p:nvPr/>
        </p:nvSpPr>
        <p:spPr>
          <a:xfrm>
            <a:off x="199809" y="6135329"/>
            <a:ext cx="7958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b="1" dirty="0">
                <a:latin typeface="+mn-lt"/>
              </a:rPr>
              <a:t>Source :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CE830DD-8813-42EB-B27B-B7D85423D0C7}"/>
              </a:ext>
            </a:extLst>
          </p:cNvPr>
          <p:cNvSpPr txBox="1"/>
          <p:nvPr/>
        </p:nvSpPr>
        <p:spPr>
          <a:xfrm>
            <a:off x="880529" y="6135329"/>
            <a:ext cx="18423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dirty="0">
                <a:solidFill>
                  <a:srgbClr val="0000FF"/>
                </a:solidFill>
                <a:latin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www.freepik.com/</a:t>
            </a:r>
            <a:endParaRPr lang="en-IN" sz="1200" dirty="0">
              <a:solidFill>
                <a:srgbClr val="0000FF"/>
              </a:solidFill>
              <a:latin typeface="+mn-lt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CA22F707-7F22-48A3-97EC-98EFB1023A55}"/>
              </a:ext>
            </a:extLst>
          </p:cNvPr>
          <p:cNvCxnSpPr/>
          <p:nvPr/>
        </p:nvCxnSpPr>
        <p:spPr>
          <a:xfrm>
            <a:off x="0" y="6055360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ladder leading to a large yellow circle&#10;&#10;Description automatically generated">
            <a:extLst>
              <a:ext uri="{FF2B5EF4-FFF2-40B4-BE49-F238E27FC236}">
                <a16:creationId xmlns:a16="http://schemas.microsoft.com/office/drawing/2014/main" xmlns="" id="{E2920B14-B344-4926-9729-BC7EBD91FF9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85000"/>
          </a:blip>
          <a:srcRect l="13763" t="6135" r="13650"/>
          <a:stretch/>
        </p:blipFill>
        <p:spPr>
          <a:xfrm>
            <a:off x="7345680" y="1442720"/>
            <a:ext cx="4500880" cy="46329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6C264928-EACB-4739-BDDA-6799C99356F3}"/>
              </a:ext>
            </a:extLst>
          </p:cNvPr>
          <p:cNvSpPr txBox="1"/>
          <p:nvPr/>
        </p:nvSpPr>
        <p:spPr>
          <a:xfrm>
            <a:off x="8839200" y="3168609"/>
            <a:ext cx="150368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3500" b="1" dirty="0" smtClean="0">
                <a:solidFill>
                  <a:schemeClr val="tx1"/>
                </a:solidFill>
                <a:latin typeface="+mn-lt"/>
              </a:rPr>
              <a:t>   AI Model</a:t>
            </a:r>
            <a:endParaRPr lang="en-IN" sz="3500" b="1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8" name="Picture 7" descr="Screenshot_10-9-2025_11929_wallpapercave.com.jpe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930" y="3279530"/>
            <a:ext cx="5809078" cy="2505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932052481"/>
      </p:ext>
    </p:extLst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361D872-7EC7-439F-A588-B1D90CB7A92F}"/>
              </a:ext>
            </a:extLst>
          </p:cNvPr>
          <p:cNvSpPr txBox="1"/>
          <p:nvPr/>
        </p:nvSpPr>
        <p:spPr>
          <a:xfrm>
            <a:off x="135834" y="1067664"/>
            <a:ext cx="10388558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213163"/>
                </a:solidFill>
              </a:rPr>
              <a:t>T</a:t>
            </a:r>
            <a:r>
              <a:rPr lang="en-IN" sz="2000" b="1" dirty="0" err="1">
                <a:solidFill>
                  <a:srgbClr val="213163"/>
                </a:solidFill>
              </a:rPr>
              <a:t>ools</a:t>
            </a:r>
            <a:r>
              <a:rPr lang="en-IN" sz="2000" b="1" dirty="0">
                <a:solidFill>
                  <a:srgbClr val="213163"/>
                </a:solidFill>
              </a:rPr>
              <a:t> and Technology </a:t>
            </a:r>
            <a:r>
              <a:rPr lang="en-IN" sz="2000" b="1" dirty="0" smtClean="0">
                <a:solidFill>
                  <a:srgbClr val="213163"/>
                </a:solidFill>
              </a:rPr>
              <a:t>used</a:t>
            </a:r>
          </a:p>
          <a:p>
            <a:endParaRPr lang="en-IN" sz="2000" b="1" dirty="0" smtClean="0">
              <a:solidFill>
                <a:srgbClr val="213163"/>
              </a:solidFill>
            </a:endParaRPr>
          </a:p>
          <a:p>
            <a:pPr>
              <a:buFont typeface="Wingdings" pitchFamily="2" charset="2"/>
              <a:buChar char="v"/>
            </a:pPr>
            <a:r>
              <a:rPr lang="en-US" sz="2000" b="1" dirty="0" smtClean="0"/>
              <a:t> Programming Language</a:t>
            </a:r>
            <a:r>
              <a:rPr lang="en-US" sz="2000" dirty="0" smtClean="0"/>
              <a:t>: Python</a:t>
            </a:r>
          </a:p>
          <a:p>
            <a:pPr>
              <a:buFont typeface="Wingdings" pitchFamily="2" charset="2"/>
              <a:buChar char="v"/>
            </a:pPr>
            <a:r>
              <a:rPr lang="en-US" sz="2000" b="1" dirty="0" smtClean="0"/>
              <a:t> Libraries</a:t>
            </a:r>
            <a:r>
              <a:rPr lang="en-US" sz="2000" dirty="0" smtClean="0"/>
              <a:t>: Pandas, </a:t>
            </a:r>
            <a:r>
              <a:rPr lang="en-US" sz="2000" dirty="0" err="1" smtClean="0"/>
              <a:t>NumPy</a:t>
            </a:r>
            <a:r>
              <a:rPr lang="en-US" sz="2000" dirty="0" smtClean="0"/>
              <a:t>, </a:t>
            </a:r>
            <a:r>
              <a:rPr lang="en-US" sz="2000" dirty="0" err="1" smtClean="0"/>
              <a:t>Scikit</a:t>
            </a:r>
            <a:r>
              <a:rPr lang="en-US" sz="2000" dirty="0" smtClean="0"/>
              <a:t>-learn, </a:t>
            </a:r>
            <a:r>
              <a:rPr lang="en-US" sz="2000" dirty="0" err="1" smtClean="0"/>
              <a:t>Matplotlib</a:t>
            </a:r>
            <a:r>
              <a:rPr lang="en-US" sz="2000" dirty="0" smtClean="0"/>
              <a:t>, </a:t>
            </a:r>
            <a:r>
              <a:rPr lang="en-US" sz="2000" dirty="0" err="1" smtClean="0"/>
              <a:t>Seaborn</a:t>
            </a:r>
            <a:r>
              <a:rPr lang="en-US" sz="2000" dirty="0" smtClean="0"/>
              <a:t>, </a:t>
            </a:r>
            <a:r>
              <a:rPr lang="en-US" sz="2000" dirty="0" err="1" smtClean="0"/>
              <a:t>Joblib</a:t>
            </a:r>
            <a:endParaRPr lang="en-US" sz="2000" dirty="0" smtClean="0"/>
          </a:p>
          <a:p>
            <a:pPr>
              <a:buFont typeface="Wingdings" pitchFamily="2" charset="2"/>
              <a:buChar char="v"/>
            </a:pPr>
            <a:r>
              <a:rPr lang="en-US" sz="2000" b="1" dirty="0" smtClean="0"/>
              <a:t> Framework</a:t>
            </a:r>
            <a:r>
              <a:rPr lang="en-US" sz="2000" dirty="0" smtClean="0"/>
              <a:t>: </a:t>
            </a:r>
            <a:r>
              <a:rPr lang="en-US" sz="2000" dirty="0" err="1" smtClean="0"/>
              <a:t>Streamlit</a:t>
            </a:r>
            <a:r>
              <a:rPr lang="en-US" sz="2000" dirty="0" smtClean="0"/>
              <a:t> (for deployment)</a:t>
            </a:r>
          </a:p>
          <a:p>
            <a:pPr>
              <a:buFont typeface="Wingdings" pitchFamily="2" charset="2"/>
              <a:buChar char="v"/>
            </a:pPr>
            <a:r>
              <a:rPr lang="en-US" sz="2000" b="1" dirty="0" smtClean="0"/>
              <a:t> IDE</a:t>
            </a:r>
            <a:r>
              <a:rPr lang="en-US" sz="2000" dirty="0" smtClean="0"/>
              <a:t>: </a:t>
            </a:r>
            <a:r>
              <a:rPr lang="en-US" sz="2000" dirty="0" err="1" smtClean="0"/>
              <a:t>Spyder</a:t>
            </a:r>
            <a:r>
              <a:rPr lang="en-US" sz="2000" dirty="0" smtClean="0"/>
              <a:t> (Anaconda)</a:t>
            </a:r>
          </a:p>
          <a:p>
            <a:pPr>
              <a:buFont typeface="Wingdings" pitchFamily="2" charset="2"/>
              <a:buChar char="v"/>
            </a:pPr>
            <a:r>
              <a:rPr lang="en-US" sz="2000" b="1" dirty="0" smtClean="0"/>
              <a:t> Dataset</a:t>
            </a:r>
            <a:r>
              <a:rPr lang="en-US" sz="2000" dirty="0" smtClean="0"/>
              <a:t>: Air Quality Data (CSV file)</a:t>
            </a:r>
          </a:p>
          <a:p>
            <a:r>
              <a:rPr lang="en-IN" sz="2000" b="1" dirty="0" smtClean="0">
                <a:solidFill>
                  <a:srgbClr val="213163"/>
                </a:solidFill>
              </a:rPr>
              <a:t>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pic>
        <p:nvPicPr>
          <p:cNvPr id="4" name="Picture 3" descr="pexels-pixabay-41492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2108" y="767167"/>
            <a:ext cx="3927570" cy="5951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564571264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361D872-7EC7-439F-A588-B1D90CB7A92F}"/>
              </a:ext>
            </a:extLst>
          </p:cNvPr>
          <p:cNvSpPr txBox="1"/>
          <p:nvPr/>
        </p:nvSpPr>
        <p:spPr>
          <a:xfrm>
            <a:off x="268356" y="1014656"/>
            <a:ext cx="8093130" cy="86792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rgbClr val="213163"/>
                </a:solidFill>
              </a:rPr>
              <a:t>Methodology</a:t>
            </a:r>
          </a:p>
          <a:p>
            <a:endParaRPr lang="en-IN" sz="2000" b="1" dirty="0" smtClean="0">
              <a:solidFill>
                <a:srgbClr val="213163"/>
              </a:solidFill>
            </a:endParaRPr>
          </a:p>
          <a:p>
            <a:r>
              <a:rPr lang="en-US" sz="2000" b="1" dirty="0" smtClean="0"/>
              <a:t>1. Data Collection</a:t>
            </a:r>
            <a:r>
              <a:rPr lang="en-US" sz="2000" dirty="0" smtClean="0"/>
              <a:t> → Environmental dataset (Air Quality CSV).</a:t>
            </a:r>
          </a:p>
          <a:p>
            <a:r>
              <a:rPr lang="en-US" sz="2000" b="1" dirty="0" smtClean="0"/>
              <a:t>2. Data Cleaning</a:t>
            </a:r>
            <a:r>
              <a:rPr lang="en-US" sz="2000" dirty="0" smtClean="0"/>
              <a:t> → Handling nulls, removing duplicates, scaling.</a:t>
            </a:r>
          </a:p>
          <a:p>
            <a:r>
              <a:rPr lang="en-US" sz="2000" b="1" dirty="0" smtClean="0"/>
              <a:t>3. Feature Selection</a:t>
            </a:r>
            <a:r>
              <a:rPr lang="en-US" sz="2000" dirty="0" smtClean="0"/>
              <a:t> → Selected pollutant features (CO, </a:t>
            </a:r>
            <a:r>
              <a:rPr lang="en-US" sz="2000" dirty="0" err="1" smtClean="0"/>
              <a:t>NOx</a:t>
            </a:r>
            <a:r>
              <a:rPr lang="en-US" sz="2000" dirty="0" smtClean="0"/>
              <a:t>, NO2,    			O3, SO2).</a:t>
            </a:r>
          </a:p>
          <a:p>
            <a:r>
              <a:rPr lang="en-US" sz="2000" b="1" dirty="0" smtClean="0"/>
              <a:t>4. Model Training</a:t>
            </a:r>
            <a:r>
              <a:rPr lang="en-US" sz="2000" dirty="0" smtClean="0"/>
              <a:t> → Regression models (Linear, Random Forest,   			Gradient Boosting).</a:t>
            </a:r>
          </a:p>
          <a:p>
            <a:r>
              <a:rPr lang="en-US" sz="2000" b="1" dirty="0" smtClean="0"/>
              <a:t>5. Model Evaluation</a:t>
            </a:r>
            <a:r>
              <a:rPr lang="en-US" sz="2000" dirty="0" smtClean="0"/>
              <a:t> → Compared accuracy &amp; errors.</a:t>
            </a:r>
          </a:p>
          <a:p>
            <a:r>
              <a:rPr lang="en-US" sz="2000" b="1" dirty="0" smtClean="0"/>
              <a:t>6. Deployment</a:t>
            </a:r>
            <a:r>
              <a:rPr lang="en-US" sz="2000" dirty="0" smtClean="0"/>
              <a:t> → </a:t>
            </a:r>
            <a:r>
              <a:rPr lang="en-US" sz="2000" dirty="0" err="1" smtClean="0"/>
              <a:t>Streamlit</a:t>
            </a:r>
            <a:r>
              <a:rPr lang="en-US" sz="2000" dirty="0" smtClean="0"/>
              <a:t>-based app for predictions.</a:t>
            </a:r>
          </a:p>
          <a:p>
            <a:endParaRPr lang="en-US" sz="2000" b="1" dirty="0" smtClean="0">
              <a:solidFill>
                <a:srgbClr val="213163"/>
              </a:solidFill>
            </a:endParaRPr>
          </a:p>
          <a:p>
            <a:endParaRPr lang="en-US" sz="2000" b="1" dirty="0" smtClean="0">
              <a:solidFill>
                <a:srgbClr val="213163"/>
              </a:solidFill>
            </a:endParaRPr>
          </a:p>
          <a:p>
            <a:endParaRPr lang="en-US" sz="2000" b="1" dirty="0" smtClean="0">
              <a:solidFill>
                <a:srgbClr val="213163"/>
              </a:solidFill>
            </a:endParaRPr>
          </a:p>
          <a:p>
            <a:endParaRPr lang="en-US" sz="2000" b="1" dirty="0" smtClean="0">
              <a:solidFill>
                <a:srgbClr val="213163"/>
              </a:solidFill>
            </a:endParaRPr>
          </a:p>
          <a:p>
            <a:endParaRPr lang="en-US" sz="2000" b="1" dirty="0" smtClean="0">
              <a:solidFill>
                <a:srgbClr val="213163"/>
              </a:solidFill>
            </a:endParaRPr>
          </a:p>
          <a:p>
            <a:endParaRPr lang="en-US" sz="2000" b="1" dirty="0" smtClean="0">
              <a:solidFill>
                <a:srgbClr val="213163"/>
              </a:solidFill>
            </a:endParaRPr>
          </a:p>
          <a:p>
            <a:endParaRPr lang="en-US" sz="2000" b="1" dirty="0" smtClean="0">
              <a:solidFill>
                <a:srgbClr val="213163"/>
              </a:solidFill>
            </a:endParaRPr>
          </a:p>
          <a:p>
            <a:endParaRPr lang="en-US" sz="2000" b="1" dirty="0" smtClean="0">
              <a:solidFill>
                <a:srgbClr val="213163"/>
              </a:solidFill>
            </a:endParaRPr>
          </a:p>
          <a:p>
            <a:endParaRPr lang="en-US" sz="2000" b="1" dirty="0" smtClean="0">
              <a:solidFill>
                <a:srgbClr val="213163"/>
              </a:solidFill>
            </a:endParaRPr>
          </a:p>
          <a:p>
            <a:endParaRPr lang="en-US" sz="2000" b="1" dirty="0" smtClean="0">
              <a:solidFill>
                <a:srgbClr val="213163"/>
              </a:solidFill>
            </a:endParaRPr>
          </a:p>
          <a:p>
            <a:endParaRPr lang="en-US" sz="2000" b="1" dirty="0" smtClean="0">
              <a:solidFill>
                <a:srgbClr val="213163"/>
              </a:solidFill>
            </a:endParaRPr>
          </a:p>
          <a:p>
            <a:endParaRPr lang="en-US" sz="2000" b="1" dirty="0" smtClean="0">
              <a:solidFill>
                <a:srgbClr val="213163"/>
              </a:solidFill>
            </a:endParaRPr>
          </a:p>
          <a:p>
            <a:endParaRPr lang="en-US" sz="2000" b="1" dirty="0" smtClean="0">
              <a:solidFill>
                <a:srgbClr val="213163"/>
              </a:solidFill>
            </a:endParaRPr>
          </a:p>
          <a:p>
            <a:endParaRPr lang="en-US" sz="2000" b="1" dirty="0" smtClean="0">
              <a:solidFill>
                <a:srgbClr val="213163"/>
              </a:solidFill>
            </a:endParaRPr>
          </a:p>
          <a:p>
            <a:endParaRPr lang="en-US" sz="2000" b="1" dirty="0" smtClean="0">
              <a:solidFill>
                <a:srgbClr val="213163"/>
              </a:solidFill>
            </a:endParaRPr>
          </a:p>
          <a:p>
            <a:endParaRPr lang="en-US" sz="2000" b="1" dirty="0" smtClean="0">
              <a:solidFill>
                <a:srgbClr val="213163"/>
              </a:solidFill>
            </a:endParaRPr>
          </a:p>
          <a:p>
            <a:endParaRPr lang="en-US" sz="2000" b="1" dirty="0" smtClean="0">
              <a:solidFill>
                <a:srgbClr val="213163"/>
              </a:solidFill>
            </a:endParaRPr>
          </a:p>
          <a:p>
            <a:r>
              <a:rPr lang="en-US" sz="1800" b="1" dirty="0" smtClean="0">
                <a:solidFill>
                  <a:srgbClr val="213163"/>
                </a:solidFill>
              </a:rPr>
              <a:t> </a:t>
            </a:r>
            <a:endParaRPr lang="en-IN" sz="1800" dirty="0">
              <a:solidFill>
                <a:srgbClr val="213163"/>
              </a:solidFill>
            </a:endParaRPr>
          </a:p>
        </p:txBody>
      </p:sp>
      <p:pic>
        <p:nvPicPr>
          <p:cNvPr id="4" name="Picture 3" descr="Screenshot 2025-09-10 11153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3123" y="3314700"/>
            <a:ext cx="4264351" cy="2813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06790016"/>
      </p:ext>
    </p:extLst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361D872-7EC7-439F-A588-B1D90CB7A92F}"/>
              </a:ext>
            </a:extLst>
          </p:cNvPr>
          <p:cNvSpPr txBox="1"/>
          <p:nvPr/>
        </p:nvSpPr>
        <p:spPr>
          <a:xfrm>
            <a:off x="255103" y="1054412"/>
            <a:ext cx="7605220" cy="62478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Problem Statement</a:t>
            </a:r>
            <a:r>
              <a:rPr lang="en-US" sz="2000" b="1" dirty="0" smtClean="0">
                <a:solidFill>
                  <a:srgbClr val="213163"/>
                </a:solidFill>
              </a:rPr>
              <a:t>:</a:t>
            </a:r>
          </a:p>
          <a:p>
            <a:endParaRPr lang="en-IN" sz="2000" b="1" dirty="0" smtClean="0">
              <a:solidFill>
                <a:srgbClr val="213163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  Increasing </a:t>
            </a:r>
            <a:r>
              <a:rPr lang="en-US" sz="2000" b="1" dirty="0" smtClean="0"/>
              <a:t>urban air pollution</a:t>
            </a:r>
            <a:r>
              <a:rPr lang="en-US" sz="2000" dirty="0" smtClean="0"/>
              <a:t> is a global challenge.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  Monitoring and predicting pollution levels in real-time is difficult.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  Manual methods are slow and not scalable.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  Need for </a:t>
            </a:r>
            <a:r>
              <a:rPr lang="en-US" sz="2000" b="1" dirty="0" smtClean="0"/>
              <a:t>AI-based predictive systems</a:t>
            </a:r>
            <a:r>
              <a:rPr lang="en-US" sz="2000" dirty="0" smtClean="0"/>
              <a:t> to provide early   warnings.</a:t>
            </a:r>
          </a:p>
          <a:p>
            <a:endParaRPr lang="en-US" sz="2000" b="1" dirty="0" smtClean="0">
              <a:solidFill>
                <a:srgbClr val="213163"/>
              </a:solidFill>
            </a:endParaRPr>
          </a:p>
          <a:p>
            <a:endParaRPr lang="en-US" sz="2000" b="1" dirty="0" smtClean="0">
              <a:solidFill>
                <a:srgbClr val="213163"/>
              </a:solidFill>
            </a:endParaRPr>
          </a:p>
          <a:p>
            <a:endParaRPr lang="en-US" sz="2000" b="1" dirty="0" smtClean="0">
              <a:solidFill>
                <a:srgbClr val="213163"/>
              </a:solidFill>
            </a:endParaRPr>
          </a:p>
          <a:p>
            <a:endParaRPr lang="en-US" sz="2000" b="1" dirty="0" smtClean="0">
              <a:solidFill>
                <a:srgbClr val="213163"/>
              </a:solidFill>
            </a:endParaRPr>
          </a:p>
          <a:p>
            <a:endParaRPr lang="en-US" sz="2000" b="1" dirty="0" smtClean="0">
              <a:solidFill>
                <a:srgbClr val="213163"/>
              </a:solidFill>
            </a:endParaRPr>
          </a:p>
          <a:p>
            <a:endParaRPr lang="en-US" sz="2000" b="1" dirty="0" smtClean="0">
              <a:solidFill>
                <a:srgbClr val="213163"/>
              </a:solidFill>
            </a:endParaRPr>
          </a:p>
          <a:p>
            <a:endParaRPr lang="en-US" sz="2000" b="1" dirty="0" smtClean="0">
              <a:solidFill>
                <a:srgbClr val="213163"/>
              </a:solidFill>
            </a:endParaRPr>
          </a:p>
          <a:p>
            <a:endParaRPr lang="en-US" sz="2000" b="1" dirty="0" smtClean="0">
              <a:solidFill>
                <a:srgbClr val="213163"/>
              </a:solidFill>
            </a:endParaRPr>
          </a:p>
          <a:p>
            <a:endParaRPr lang="en-US" sz="2000" b="1" dirty="0" smtClean="0">
              <a:solidFill>
                <a:srgbClr val="213163"/>
              </a:solidFill>
            </a:endParaRPr>
          </a:p>
          <a:p>
            <a:endParaRPr lang="en-US" sz="2000" b="1" dirty="0" smtClean="0">
              <a:solidFill>
                <a:srgbClr val="213163"/>
              </a:solidFill>
            </a:endParaRPr>
          </a:p>
          <a:p>
            <a:endParaRPr lang="en-US" sz="2000" b="1" dirty="0" smtClean="0">
              <a:solidFill>
                <a:srgbClr val="213163"/>
              </a:solidFill>
            </a:endParaRPr>
          </a:p>
          <a:p>
            <a:endParaRPr lang="en-US" sz="2000" b="1" dirty="0" smtClean="0">
              <a:solidFill>
                <a:srgbClr val="213163"/>
              </a:solidFill>
            </a:endParaRPr>
          </a:p>
          <a:p>
            <a:endParaRPr lang="en-US" sz="2000" b="1" dirty="0" smtClean="0">
              <a:solidFill>
                <a:srgbClr val="213163"/>
              </a:solidFill>
            </a:endParaRPr>
          </a:p>
        </p:txBody>
      </p:sp>
      <p:pic>
        <p:nvPicPr>
          <p:cNvPr id="5" name="Picture 4" descr="Screenshot 2025-09-10 11183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4161" y="2955428"/>
            <a:ext cx="10200623" cy="3744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1965923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717196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Solution</a:t>
            </a:r>
            <a:r>
              <a:rPr lang="en-US" sz="2000" b="1" dirty="0" smtClean="0">
                <a:solidFill>
                  <a:srgbClr val="213163"/>
                </a:solidFill>
              </a:rPr>
              <a:t>:</a:t>
            </a:r>
          </a:p>
          <a:p>
            <a:pPr>
              <a:buFont typeface="Wingdings" pitchFamily="2" charset="2"/>
              <a:buChar char="ü"/>
            </a:pPr>
            <a:endParaRPr lang="en-US" sz="2000" b="1" dirty="0" smtClean="0">
              <a:solidFill>
                <a:srgbClr val="213163"/>
              </a:solidFill>
            </a:endParaRPr>
          </a:p>
          <a:p>
            <a:pPr>
              <a:buFont typeface="Wingdings" pitchFamily="2" charset="2"/>
              <a:buChar char="ü"/>
            </a:pPr>
            <a:r>
              <a:rPr lang="en-US" sz="2000" dirty="0" smtClean="0"/>
              <a:t> Use </a:t>
            </a:r>
            <a:r>
              <a:rPr lang="en-US" sz="2000" b="1" dirty="0" smtClean="0"/>
              <a:t>Machine Learning models</a:t>
            </a:r>
            <a:r>
              <a:rPr lang="en-US" sz="2000" dirty="0" smtClean="0"/>
              <a:t> to predict </a:t>
            </a:r>
            <a:r>
              <a:rPr lang="en-US" sz="2000" b="1" dirty="0" smtClean="0"/>
              <a:t>PM2.5 	concentration</a:t>
            </a:r>
            <a:r>
              <a:rPr lang="en-US" sz="2000" dirty="0" smtClean="0"/>
              <a:t>.</a:t>
            </a:r>
          </a:p>
          <a:p>
            <a:pPr>
              <a:buFont typeface="Wingdings" pitchFamily="2" charset="2"/>
              <a:buChar char="ü"/>
            </a:pPr>
            <a:endParaRPr lang="en-US" sz="2000" dirty="0" smtClean="0"/>
          </a:p>
          <a:p>
            <a:pPr>
              <a:buFont typeface="Wingdings" pitchFamily="2" charset="2"/>
              <a:buChar char="ü"/>
            </a:pPr>
            <a:r>
              <a:rPr lang="en-US" sz="2000" dirty="0" smtClean="0"/>
              <a:t> Provide an easy-to-use </a:t>
            </a:r>
            <a:r>
              <a:rPr lang="en-US" sz="2000" b="1" dirty="0" smtClean="0"/>
              <a:t>web app</a:t>
            </a:r>
            <a:r>
              <a:rPr lang="en-US" sz="2000" dirty="0" smtClean="0"/>
              <a:t> (</a:t>
            </a:r>
            <a:r>
              <a:rPr lang="en-US" sz="2000" dirty="0" err="1" smtClean="0"/>
              <a:t>Streamlit</a:t>
            </a:r>
            <a:r>
              <a:rPr lang="en-US" sz="2000" dirty="0" smtClean="0"/>
              <a:t>) for input &amp; 	prediction.</a:t>
            </a:r>
          </a:p>
          <a:p>
            <a:pPr>
              <a:buFont typeface="Wingdings" pitchFamily="2" charset="2"/>
              <a:buChar char="ü"/>
            </a:pPr>
            <a:endParaRPr lang="en-US" sz="2000" dirty="0" smtClean="0"/>
          </a:p>
          <a:p>
            <a:pPr>
              <a:buFont typeface="Wingdings" pitchFamily="2" charset="2"/>
              <a:buChar char="ü"/>
            </a:pPr>
            <a:r>
              <a:rPr lang="en-US" sz="2000" dirty="0" smtClean="0"/>
              <a:t> Improve decision-making for </a:t>
            </a:r>
            <a:r>
              <a:rPr lang="en-US" sz="2000" b="1" dirty="0" smtClean="0"/>
              <a:t>environmental 	monitoring authorities</a:t>
            </a:r>
            <a:r>
              <a:rPr lang="en-US" sz="2000" dirty="0" smtClean="0"/>
              <a:t>.</a:t>
            </a:r>
          </a:p>
          <a:p>
            <a:pPr>
              <a:buFont typeface="Wingdings" pitchFamily="2" charset="2"/>
              <a:buChar char="ü"/>
            </a:pPr>
            <a:endParaRPr lang="en-US" sz="2000" dirty="0" smtClean="0"/>
          </a:p>
          <a:p>
            <a:pPr>
              <a:buFont typeface="Wingdings" pitchFamily="2" charset="2"/>
              <a:buChar char="ü"/>
            </a:pPr>
            <a:r>
              <a:rPr lang="en-US" sz="2000" dirty="0" smtClean="0"/>
              <a:t>Scalable system for future datasets &amp; cities.</a:t>
            </a:r>
          </a:p>
          <a:p>
            <a:endParaRPr lang="en-IN" sz="2000" b="1" dirty="0">
              <a:solidFill>
                <a:srgbClr val="213163"/>
              </a:solidFill>
            </a:endParaRPr>
          </a:p>
        </p:txBody>
      </p:sp>
      <p:pic>
        <p:nvPicPr>
          <p:cNvPr id="4" name="Picture 3" descr="Screenshot 2025-09-10 11243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3508" y="1381605"/>
            <a:ext cx="4635734" cy="4386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002968868"/>
      </p:ext>
    </p:extLst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Screenshot of Output: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pic>
        <p:nvPicPr>
          <p:cNvPr id="4" name="Picture 3" descr="Screenshot 2025-09-10 23253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407" y="1635369"/>
            <a:ext cx="5336931" cy="5029200"/>
          </a:xfrm>
          <a:prstGeom prst="rect">
            <a:avLst/>
          </a:prstGeom>
        </p:spPr>
      </p:pic>
      <p:pic>
        <p:nvPicPr>
          <p:cNvPr id="5" name="Picture 4" descr="Screenshot 2025-09-11 150849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3938" y="1591407"/>
            <a:ext cx="5372100" cy="5125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635949419"/>
      </p:ext>
    </p:extLst>
  </p:cSld>
  <p:clrMapOvr>
    <a:masterClrMapping/>
  </p:clrMapOvr>
  <p:transition>
    <p:wheel spokes="8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361D872-7EC7-439F-A588-B1D90CB7A92F}"/>
              </a:ext>
            </a:extLst>
          </p:cNvPr>
          <p:cNvSpPr txBox="1"/>
          <p:nvPr/>
        </p:nvSpPr>
        <p:spPr>
          <a:xfrm>
            <a:off x="149087" y="988151"/>
            <a:ext cx="6102626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Conclusion</a:t>
            </a:r>
            <a:r>
              <a:rPr lang="en-US" sz="2000" b="1" dirty="0" smtClean="0">
                <a:solidFill>
                  <a:srgbClr val="213163"/>
                </a:solidFill>
              </a:rPr>
              <a:t>:</a:t>
            </a:r>
          </a:p>
          <a:p>
            <a:endParaRPr lang="en-US" sz="2000" b="1" dirty="0" smtClean="0">
              <a:solidFill>
                <a:srgbClr val="213163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sz="1800" dirty="0" smtClean="0"/>
              <a:t> Successfully developed an ML model for </a:t>
            </a:r>
            <a:r>
              <a:rPr lang="en-US" sz="1800" b="1" dirty="0" smtClean="0"/>
              <a:t>pollution  prediction</a:t>
            </a:r>
            <a:r>
              <a:rPr lang="en-US" sz="1800" dirty="0" smtClean="0"/>
              <a:t>.</a:t>
            </a:r>
          </a:p>
          <a:p>
            <a:pPr>
              <a:buFont typeface="Wingdings" pitchFamily="2" charset="2"/>
              <a:buChar char="Ø"/>
            </a:pPr>
            <a:endParaRPr lang="en-US" sz="1800" dirty="0" smtClean="0"/>
          </a:p>
          <a:p>
            <a:pPr>
              <a:buFont typeface="Wingdings" pitchFamily="2" charset="2"/>
              <a:buChar char="Ø"/>
            </a:pPr>
            <a:r>
              <a:rPr lang="en-US" sz="1800" dirty="0" smtClean="0"/>
              <a:t> Gradient Boosting gave </a:t>
            </a:r>
            <a:r>
              <a:rPr lang="en-US" sz="1800" b="1" dirty="0" smtClean="0"/>
              <a:t>best accuracy</a:t>
            </a:r>
            <a:r>
              <a:rPr lang="en-US" sz="1800" dirty="0" smtClean="0"/>
              <a:t>.</a:t>
            </a:r>
          </a:p>
          <a:p>
            <a:pPr>
              <a:buFont typeface="Wingdings" pitchFamily="2" charset="2"/>
              <a:buChar char="Ø"/>
            </a:pPr>
            <a:endParaRPr lang="en-US" sz="1800" dirty="0" smtClean="0"/>
          </a:p>
          <a:p>
            <a:pPr>
              <a:buFont typeface="Wingdings" pitchFamily="2" charset="2"/>
              <a:buChar char="Ø"/>
            </a:pPr>
            <a:r>
              <a:rPr lang="en-US" sz="1800" dirty="0" smtClean="0"/>
              <a:t> Deployed model as an </a:t>
            </a:r>
            <a:r>
              <a:rPr lang="en-US" sz="1800" b="1" dirty="0" smtClean="0"/>
              <a:t>interactive </a:t>
            </a:r>
            <a:r>
              <a:rPr lang="en-US" sz="1800" b="1" dirty="0" err="1" smtClean="0"/>
              <a:t>Streamlit</a:t>
            </a:r>
            <a:r>
              <a:rPr lang="en-US" sz="1800" b="1" dirty="0" smtClean="0"/>
              <a:t> app</a:t>
            </a:r>
            <a:r>
              <a:rPr lang="en-US" sz="1800" dirty="0" smtClean="0"/>
              <a:t>.</a:t>
            </a:r>
          </a:p>
          <a:p>
            <a:endParaRPr lang="en-US" sz="1800" dirty="0" smtClean="0"/>
          </a:p>
          <a:p>
            <a:pPr>
              <a:buFont typeface="Wingdings" pitchFamily="2" charset="2"/>
              <a:buChar char="Ø"/>
            </a:pPr>
            <a:r>
              <a:rPr lang="en-US" sz="1800" dirty="0" smtClean="0"/>
              <a:t>This project can help </a:t>
            </a:r>
            <a:r>
              <a:rPr lang="en-US" sz="1800" b="1" dirty="0" smtClean="0"/>
              <a:t>governments, researchers, and citizens</a:t>
            </a:r>
            <a:r>
              <a:rPr lang="en-US" sz="1800" dirty="0" smtClean="0"/>
              <a:t> monitor air quality in real time.</a:t>
            </a:r>
          </a:p>
          <a:p>
            <a:r>
              <a:rPr lang="en-US" sz="1800" b="1" dirty="0" smtClean="0">
                <a:solidFill>
                  <a:srgbClr val="213163"/>
                </a:solidFill>
              </a:rPr>
              <a:t>  </a:t>
            </a:r>
            <a:endParaRPr lang="en-IN" sz="1800" dirty="0">
              <a:solidFill>
                <a:srgbClr val="213163"/>
              </a:solidFill>
            </a:endParaRPr>
          </a:p>
        </p:txBody>
      </p:sp>
      <p:pic>
        <p:nvPicPr>
          <p:cNvPr id="4" name="Picture 3" descr="Screenshot 2025-09-10 11231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8723" y="1107950"/>
            <a:ext cx="4627222" cy="4255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1988358"/>
      </p:ext>
    </p:extLst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ession 01 Design Thinking &amp; Critical Thinking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Session 01 Design Thinking &amp; Critical Thinking" id="{1DE73F69-F87A-4ED3-81C1-82D2BA622E0C}" vid="{37568650-F724-47C7-905E-9640F80174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Session 01 Design Thinking &amp; Critical Thinking</Template>
  <TotalTime>75</TotalTime>
  <Words>249</Words>
  <Application>Microsoft Office PowerPoint</Application>
  <PresentationFormat>Custom</PresentationFormat>
  <Paragraphs>82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Session 01 Design Thinking &amp; Critical Thinking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Kurhe</dc:creator>
  <cp:lastModifiedBy>aman poddar</cp:lastModifiedBy>
  <cp:revision>17</cp:revision>
  <dcterms:created xsi:type="dcterms:W3CDTF">2024-12-31T09:40:01Z</dcterms:created>
  <dcterms:modified xsi:type="dcterms:W3CDTF">2025-09-11T09:41:15Z</dcterms:modified>
</cp:coreProperties>
</file>