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5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CB03-9DB8-4CAD-AC4D-370E17039E53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D8C1-50D7-479A-B565-F695A136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8944" y="2142308"/>
            <a:ext cx="1733005" cy="262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41418" y="2312126"/>
            <a:ext cx="1476103" cy="228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6" name="Can 5"/>
          <p:cNvSpPr/>
          <p:nvPr/>
        </p:nvSpPr>
        <p:spPr>
          <a:xfrm>
            <a:off x="8612778" y="2281646"/>
            <a:ext cx="1741715" cy="2342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17521" y="3108963"/>
            <a:ext cx="2131423" cy="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72645" y="3091545"/>
            <a:ext cx="2131423" cy="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81950" y="3614057"/>
            <a:ext cx="173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26231" y="3614057"/>
            <a:ext cx="21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8642" y="2578222"/>
            <a:ext cx="1449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JSP Request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94358" y="3834333"/>
            <a:ext cx="137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HTML page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380712" y="3452948"/>
            <a:ext cx="1272637" cy="84037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JSP Engine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81954" y="-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JSP high level view</a:t>
            </a:r>
            <a:endParaRPr lang="en-US" sz="25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5173" y="2578222"/>
            <a:ext cx="1275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Read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03530" y="3834333"/>
            <a:ext cx="176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Retrieved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260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6760" y="-191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JSP-Servlet MVC Two</a:t>
            </a:r>
            <a:endParaRPr lang="en-US" sz="25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2114" y="2325195"/>
            <a:ext cx="2351315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MVCServletTwo.java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132114" y="4343733"/>
            <a:ext cx="2351315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View_students_two.jsp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8525690" y="2325195"/>
            <a:ext cx="2351315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Student.java (Entity)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828902" y="2325195"/>
            <a:ext cx="2351315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StudentDataUtil.java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4" idx="3"/>
            <a:endCxn id="17" idx="1"/>
          </p:cNvCxnSpPr>
          <p:nvPr/>
        </p:nvCxnSpPr>
        <p:spPr>
          <a:xfrm>
            <a:off x="3483429" y="3000109"/>
            <a:ext cx="134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80217" y="2978339"/>
            <a:ext cx="134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0673" y="975367"/>
            <a:ext cx="44674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 dirty="0" smtClean="0"/>
              <a:t>Get the students from StudentDataUtil (helper class)</a:t>
            </a:r>
          </a:p>
          <a:p>
            <a:pPr marL="342900" indent="-342900">
              <a:buAutoNum type="arabicPeriod"/>
            </a:pPr>
            <a:r>
              <a:rPr lang="en-US" sz="1500" dirty="0"/>
              <a:t>Add students to the request </a:t>
            </a:r>
            <a:r>
              <a:rPr lang="en-US" sz="1500" dirty="0" smtClean="0"/>
              <a:t>attribute</a:t>
            </a:r>
          </a:p>
          <a:p>
            <a:pPr marL="342900" indent="-342900">
              <a:buAutoNum type="arabicPeriod"/>
            </a:pPr>
            <a:r>
              <a:rPr lang="en-US" sz="1500" dirty="0"/>
              <a:t>Get the </a:t>
            </a:r>
            <a:r>
              <a:rPr lang="en-US" sz="1500" dirty="0" smtClean="0"/>
              <a:t>request, Dispatcher</a:t>
            </a:r>
          </a:p>
          <a:p>
            <a:pPr marL="342900" indent="-342900">
              <a:buAutoNum type="arabicPeriod"/>
            </a:pPr>
            <a:r>
              <a:rPr lang="en-US" sz="1500" dirty="0"/>
              <a:t>F</a:t>
            </a:r>
            <a:r>
              <a:rPr lang="en-US" sz="1500" dirty="0" smtClean="0"/>
              <a:t>orward </a:t>
            </a:r>
            <a:r>
              <a:rPr lang="en-US" sz="1500" dirty="0"/>
              <a:t>to JSP</a:t>
            </a:r>
          </a:p>
        </p:txBody>
      </p:sp>
      <p:cxnSp>
        <p:nvCxnSpPr>
          <p:cNvPr id="32" name="Straight Arrow Connector 31"/>
          <p:cNvCxnSpPr>
            <a:stCxn id="14" idx="2"/>
          </p:cNvCxnSpPr>
          <p:nvPr/>
        </p:nvCxnSpPr>
        <p:spPr>
          <a:xfrm flipH="1">
            <a:off x="2307771" y="3675023"/>
            <a:ext cx="1" cy="66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0667" y="3778356"/>
            <a:ext cx="19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new students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79223" y="4712899"/>
            <a:ext cx="318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Displays the student’s record on a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2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676613" y="1622971"/>
            <a:ext cx="3068396" cy="3070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1954" y="-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Servlet high level view</a:t>
            </a:r>
            <a:endParaRPr lang="en-US" sz="2500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877" y="2934790"/>
            <a:ext cx="2090057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Browser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494370" y="2934789"/>
            <a:ext cx="2090057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77356" y="2283234"/>
            <a:ext cx="2090057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Servlet 1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177353" y="3496490"/>
            <a:ext cx="2090057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Servlet 2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8281856" y="1380722"/>
            <a:ext cx="1846215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Servlet Container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9204964" y="4693920"/>
            <a:ext cx="584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8656324" y="5339527"/>
            <a:ext cx="1097280" cy="11059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78934" y="3165764"/>
            <a:ext cx="1115435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26789" y="3144204"/>
            <a:ext cx="134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604358" y="3496489"/>
            <a:ext cx="1095397" cy="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378934" y="3496489"/>
            <a:ext cx="1349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6676" y="2789113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448067" y="3503809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48011" y="2754081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11653" y="3541207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709851" y="1184366"/>
            <a:ext cx="5259977" cy="3901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81954" y="-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JSP-Servlet Architecture</a:t>
            </a:r>
            <a:endParaRPr lang="en-US" sz="2500" b="1" dirty="0"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79566" y="2747553"/>
            <a:ext cx="1828800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browser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4014649" y="1614262"/>
            <a:ext cx="2046515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</a:p>
          <a:p>
            <a:pPr algn="ctr"/>
            <a:r>
              <a:rPr lang="en-US" b="1" dirty="0" smtClean="0"/>
              <a:t>(Servlet)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014650" y="3753394"/>
            <a:ext cx="2046515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</a:p>
          <a:p>
            <a:pPr algn="ctr"/>
            <a:r>
              <a:rPr lang="en-US" b="1" dirty="0" smtClean="0"/>
              <a:t>(JSP)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6723018" y="2747553"/>
            <a:ext cx="2046515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</a:t>
            </a:r>
          </a:p>
          <a:p>
            <a:pPr algn="ctr"/>
            <a:r>
              <a:rPr lang="en-US" b="1" dirty="0" smtClean="0"/>
              <a:t>(Java Bean)</a:t>
            </a:r>
            <a:endParaRPr lang="en-US" b="1" dirty="0"/>
          </a:p>
        </p:txBody>
      </p:sp>
      <p:sp>
        <p:nvSpPr>
          <p:cNvPr id="43" name="Can 42"/>
          <p:cNvSpPr/>
          <p:nvPr/>
        </p:nvSpPr>
        <p:spPr>
          <a:xfrm>
            <a:off x="10040983" y="2159725"/>
            <a:ext cx="1375954" cy="2011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050971" y="2450285"/>
            <a:ext cx="8709" cy="13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678572" y="2159726"/>
            <a:ext cx="1336077" cy="9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1"/>
          </p:cNvCxnSpPr>
          <p:nvPr/>
        </p:nvCxnSpPr>
        <p:spPr>
          <a:xfrm>
            <a:off x="2708366" y="3352800"/>
            <a:ext cx="1306284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3" idx="2"/>
          </p:cNvCxnSpPr>
          <p:nvPr/>
        </p:nvCxnSpPr>
        <p:spPr>
          <a:xfrm>
            <a:off x="8738364" y="3130728"/>
            <a:ext cx="1302619" cy="34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2" idx="0"/>
          </p:cNvCxnSpPr>
          <p:nvPr/>
        </p:nvCxnSpPr>
        <p:spPr>
          <a:xfrm>
            <a:off x="6061164" y="2032273"/>
            <a:ext cx="1685112" cy="7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090959" y="3583576"/>
            <a:ext cx="1563875" cy="657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36771" y="1838899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Instantiate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797823" y="2843406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 View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370823" y="5255796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 Server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 rot="19545406">
            <a:off x="2699473" y="2248469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 rot="1947405">
            <a:off x="2633660" y="3727659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58465" y="4369915"/>
            <a:ext cx="174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Enterprise Sever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80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54" y="-8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Cookies in JSP</a:t>
            </a:r>
            <a:endParaRPr lang="en-US" sz="25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3074" y="1985568"/>
            <a:ext cx="2638697" cy="155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Cookies_personalized_form.html</a:t>
            </a:r>
            <a:endParaRPr lang="en-US" sz="19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281852" y="1950733"/>
            <a:ext cx="2638697" cy="155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cookies-homepage.jsp</a:t>
            </a:r>
            <a:endParaRPr lang="en-US" sz="19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737463" y="1950733"/>
            <a:ext cx="2638697" cy="1558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cookies-personalize-response.jsp</a:t>
            </a:r>
            <a:endParaRPr lang="en-US" sz="1900" b="1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3831771" y="2730151"/>
            <a:ext cx="905692" cy="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7376160" y="2730151"/>
            <a:ext cx="90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1633" y="3664453"/>
            <a:ext cx="2821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Creates a form to choose the favorite language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Sends the response to </a:t>
            </a:r>
            <a:r>
              <a:rPr lang="en-US" sz="1600" b="1" i="1" dirty="0"/>
              <a:t>cookies-personalize-response.jsp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11338" y="3664453"/>
            <a:ext cx="3117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Read the form data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Encode the cookie data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Creates a cookie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Set the life span of the cookie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Sends back the cookie to the web browser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Sets the cookie and sends it to </a:t>
            </a:r>
            <a:r>
              <a:rPr lang="en-US" sz="1600" b="1" i="1" dirty="0"/>
              <a:t>cookies-homepage.jsp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66531" y="1426516"/>
            <a:ext cx="298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and Update the cookie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13553" y="1433522"/>
            <a:ext cx="17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 the cookie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90413" y="3664453"/>
            <a:ext cx="3117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Sets the default cookie if none is available.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Gets the cookie from the browser request.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Find your favorite cookie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Updates the personalized page as per recent cookies in a web browser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Shows the results in </a:t>
            </a:r>
            <a:r>
              <a:rPr lang="en-US" sz="1600" b="1" i="1" dirty="0"/>
              <a:t>cookies-personalized-form.html</a:t>
            </a: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1780" y="1469574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5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67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Sessions in JSP – To-Do List app</a:t>
            </a:r>
            <a:endParaRPr lang="en-US" sz="2500" b="1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74127" y="1229801"/>
            <a:ext cx="5860867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 Create an HTML form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074127" y="2488188"/>
            <a:ext cx="5860867" cy="236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 Add new Items to the To-Do list</a:t>
            </a:r>
          </a:p>
          <a:p>
            <a:pPr algn="ctr"/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Get the items from the session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items are not there then add few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Validate if there is any form data to add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074127" y="5181313"/>
            <a:ext cx="5860867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3: Display all "To Do" </a:t>
            </a:r>
            <a:r>
              <a:rPr lang="en-US" b="1" dirty="0" smtClean="0"/>
              <a:t>items </a:t>
            </a:r>
            <a:r>
              <a:rPr lang="en-US" b="1" dirty="0"/>
              <a:t>from Session</a:t>
            </a: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6004561" y="2161618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04561" y="4854743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5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67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Tags in JSP – Multi-lingual app</a:t>
            </a:r>
            <a:endParaRPr lang="en-US" sz="25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4127" y="1229801"/>
            <a:ext cx="5860867" cy="19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1: Create resource </a:t>
            </a:r>
            <a:r>
              <a:rPr lang="en-US" b="1" dirty="0" smtClean="0"/>
              <a:t>files</a:t>
            </a:r>
          </a:p>
          <a:p>
            <a:pPr algn="ctr"/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mylabels.properties </a:t>
            </a:r>
            <a:r>
              <a:rPr lang="en-US" b="1" dirty="0"/>
              <a:t>-      </a:t>
            </a:r>
            <a:r>
              <a:rPr lang="en-US" b="1" dirty="0" smtClean="0"/>
              <a:t>         </a:t>
            </a:r>
            <a:r>
              <a:rPr lang="en-US" b="1" dirty="0"/>
              <a:t>Default (English)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mylabels_es_ES.properties </a:t>
            </a:r>
            <a:r>
              <a:rPr lang="en-US" b="1" dirty="0"/>
              <a:t>- </a:t>
            </a:r>
            <a:r>
              <a:rPr lang="en-US" b="1" dirty="0" smtClean="0"/>
              <a:t>  Spanish </a:t>
            </a:r>
            <a:r>
              <a:rPr lang="en-US" b="1" dirty="0"/>
              <a:t>(Spain)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mylabels_de_DE.properties -  </a:t>
            </a:r>
            <a:r>
              <a:rPr lang="en-US" b="1" dirty="0"/>
              <a:t>German (Germany)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4127" y="3740046"/>
            <a:ext cx="5860867" cy="9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 </a:t>
            </a:r>
            <a:r>
              <a:rPr lang="en-US" b="1" dirty="0"/>
              <a:t>Create </a:t>
            </a:r>
            <a:r>
              <a:rPr lang="en-US" b="1" dirty="0" smtClean="0"/>
              <a:t>a JSP </a:t>
            </a:r>
            <a:r>
              <a:rPr lang="en-US" b="1" dirty="0"/>
              <a:t>page with Labels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4127" y="5181313"/>
            <a:ext cx="5860867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3: Update JSP to change LOCALE  based on user selection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6004561" y="3222171"/>
            <a:ext cx="0" cy="51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004561" y="4667794"/>
            <a:ext cx="0" cy="51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67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Getting started with Servlet</a:t>
            </a:r>
            <a:endParaRPr lang="en-US" sz="25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4127" y="1192432"/>
            <a:ext cx="5860867" cy="9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1: Set the content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4127" y="2777532"/>
            <a:ext cx="5860867" cy="9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</a:t>
            </a:r>
            <a:r>
              <a:rPr lang="en-US" b="1" dirty="0"/>
              <a:t>2: Get the printWriter for sending back the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4127" y="4360455"/>
            <a:ext cx="5860867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3: Generate HTML content 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6004561" y="2122357"/>
            <a:ext cx="0" cy="65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6004561" y="3705280"/>
            <a:ext cx="0" cy="65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3086" y="2265278"/>
            <a:ext cx="18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setContentType()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83086" y="3848201"/>
            <a:ext cx="217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response.getWriter()</a:t>
            </a:r>
          </a:p>
        </p:txBody>
      </p:sp>
      <p:sp>
        <p:nvSpPr>
          <p:cNvPr id="19" name="Oval 18"/>
          <p:cNvSpPr/>
          <p:nvPr/>
        </p:nvSpPr>
        <p:spPr>
          <a:xfrm>
            <a:off x="4920681" y="5590899"/>
            <a:ext cx="2177142" cy="8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out.println – Hello world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>
            <a:off x="6004561" y="5292272"/>
            <a:ext cx="4691" cy="29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67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doGet() VS doPost()</a:t>
            </a:r>
            <a:endParaRPr lang="en-US" sz="2500" b="1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0131"/>
              </p:ext>
            </p:extLst>
          </p:nvPr>
        </p:nvGraphicFramePr>
        <p:xfrm>
          <a:off x="2119086" y="168631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21736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8291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doGet()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doPost()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3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r>
                        <a:rPr lang="en-US" baseline="0" dirty="0" smtClean="0"/>
                        <a:t> are appended to the URL, and sent along with the header information that results in security issues (e.g. password)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r>
                        <a:rPr lang="en-US" baseline="0" dirty="0" smtClean="0"/>
                        <a:t> are sent through request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0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 can send maximum</a:t>
                      </a:r>
                      <a:r>
                        <a:rPr lang="en-US" baseline="0" dirty="0" smtClean="0"/>
                        <a:t> size of 240 bytes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can sent large amount</a:t>
                      </a:r>
                      <a:r>
                        <a:rPr lang="en-US" baseline="0" dirty="0" smtClean="0"/>
                        <a:t> of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r>
                        <a:rPr lang="en-US" baseline="0" dirty="0" smtClean="0"/>
                        <a:t> are not encrypted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r>
                        <a:rPr lang="en-US" baseline="0" dirty="0" smtClean="0"/>
                        <a:t> are encrypted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8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is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is comparatively</a:t>
                      </a:r>
                      <a:r>
                        <a:rPr lang="en-US" baseline="0" dirty="0" smtClean="0"/>
                        <a:t> slow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7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 is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Bookmark is not possible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16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6760" y="-191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 smtClean="0">
                <a:solidFill>
                  <a:schemeClr val="accent1"/>
                </a:solidFill>
                <a:latin typeface="+mn-lt"/>
              </a:rPr>
              <a:t>JSP-Servlet MVC </a:t>
            </a:r>
            <a:endParaRPr lang="en-US" sz="25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4127" y="1000840"/>
            <a:ext cx="5860867" cy="9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0 (MODEL): </a:t>
            </a:r>
            <a:r>
              <a:rPr lang="en-US" b="1" dirty="0"/>
              <a:t>Add </a:t>
            </a:r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74127" y="2395941"/>
            <a:ext cx="5860867" cy="9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1 (CONTROLLER): </a:t>
            </a:r>
            <a:r>
              <a:rPr lang="en-US" b="1" dirty="0"/>
              <a:t>Get request dispatcher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4127" y="3788865"/>
            <a:ext cx="5860867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2 </a:t>
            </a:r>
            <a:r>
              <a:rPr lang="en-US" b="1" dirty="0" smtClean="0"/>
              <a:t>(CONTROLLER)</a:t>
            </a:r>
            <a:r>
              <a:rPr lang="en-US" b="1" dirty="0" smtClean="0"/>
              <a:t>: </a:t>
            </a:r>
            <a:r>
              <a:rPr lang="en-US" b="1" dirty="0"/>
              <a:t>Forward the request to JSP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6004561" y="1930765"/>
            <a:ext cx="0" cy="4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6004561" y="3323689"/>
            <a:ext cx="0" cy="4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8" idx="0"/>
          </p:cNvCxnSpPr>
          <p:nvPr/>
        </p:nvCxnSpPr>
        <p:spPr>
          <a:xfrm>
            <a:off x="6004561" y="4720682"/>
            <a:ext cx="0" cy="4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6074" y="3371611"/>
            <a:ext cx="321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getRequestDispatcher(“JSP file”)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74127" y="5181789"/>
            <a:ext cx="5860867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3 (VIEW): To display the records (here students)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76074" y="4766569"/>
            <a:ext cx="27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forward(request, response)</a:t>
            </a:r>
          </a:p>
        </p:txBody>
      </p:sp>
    </p:spTree>
    <p:extLst>
      <p:ext uri="{BB962C8B-B14F-4D97-AF65-F5344CB8AC3E}">
        <p14:creationId xmlns:p14="http://schemas.microsoft.com/office/powerpoint/2010/main" val="19142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479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2023-02-04T10:21:45Z</dcterms:created>
  <dcterms:modified xsi:type="dcterms:W3CDTF">2023-02-04T13:39:34Z</dcterms:modified>
</cp:coreProperties>
</file>