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508D-5AB9-48A2-BC45-4D5C9080EBA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2C6E4-05C1-495A-BD57-49CAFDEC7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every entity in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hibernate configuration file </a:t>
            </a:r>
            <a:r>
              <a:rPr lang="en-US" b="0" baseline="0" dirty="0" smtClean="0"/>
              <a:t>as the mapping class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2C6E4-05C1-495A-BD57-49CAFDEC7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every entity in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hibernate configuration file </a:t>
            </a:r>
            <a:r>
              <a:rPr lang="en-US" b="0" baseline="0" dirty="0" smtClean="0"/>
              <a:t>as the mapping class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2C6E4-05C1-495A-BD57-49CAFDEC7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every entity in</a:t>
            </a:r>
            <a:r>
              <a:rPr lang="en-US" baseline="0" dirty="0" smtClean="0"/>
              <a:t> the </a:t>
            </a:r>
            <a:r>
              <a:rPr lang="en-US" b="1" baseline="0" dirty="0" smtClean="0"/>
              <a:t>hibernate configuration file </a:t>
            </a:r>
            <a:r>
              <a:rPr lang="en-US" b="0" baseline="0" dirty="0" smtClean="0"/>
              <a:t>as the mapping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2C6E4-05C1-495A-BD57-49CAFDEC7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C98E-3A52-490E-9144-CB949D22C5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CF6D-3882-4AEF-A77B-A6E31BB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ORM high level view</a:t>
            </a:r>
            <a:endParaRPr lang="en-US" sz="3000" dirty="0">
              <a:latin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01485" y="2316481"/>
            <a:ext cx="2124892" cy="154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Java Application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962400" y="2386149"/>
            <a:ext cx="1828800" cy="1402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627223" y="2308860"/>
            <a:ext cx="2124892" cy="154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ORM (Object Relational Mapping)</a:t>
            </a:r>
            <a:endParaRPr lang="en-US" b="1" dirty="0"/>
          </a:p>
        </p:txBody>
      </p:sp>
      <p:sp>
        <p:nvSpPr>
          <p:cNvPr id="31" name="Can 30"/>
          <p:cNvSpPr/>
          <p:nvPr/>
        </p:nvSpPr>
        <p:spPr>
          <a:xfrm>
            <a:off x="9740530" y="2185852"/>
            <a:ext cx="1406440" cy="1767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2" name="Right Arrow 31"/>
          <p:cNvSpPr/>
          <p:nvPr/>
        </p:nvSpPr>
        <p:spPr>
          <a:xfrm>
            <a:off x="3209107" y="2952206"/>
            <a:ext cx="727165" cy="2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817328" y="2942409"/>
            <a:ext cx="727165" cy="2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880565" y="2942409"/>
            <a:ext cx="727165" cy="2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38992" y="4781006"/>
            <a:ext cx="3405052" cy="1349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82537" y="1306920"/>
            <a:ext cx="6618514" cy="3238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7160" y="-236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com.firstcache and com.secondcache – Hibernate Caching</a:t>
            </a:r>
            <a:endParaRPr lang="en-US" sz="25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7160" y="1506583"/>
            <a:ext cx="1763491" cy="141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3666309" y="1793965"/>
            <a:ext cx="1759132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666309" y="3409405"/>
            <a:ext cx="1759132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 Factory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666309" y="4955176"/>
            <a:ext cx="1759132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Second Level Cache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910251" y="1793965"/>
            <a:ext cx="1759132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First Level Cache</a:t>
            </a:r>
            <a:endParaRPr lang="en-US" b="1" dirty="0"/>
          </a:p>
        </p:txBody>
      </p:sp>
      <p:sp>
        <p:nvSpPr>
          <p:cNvPr id="26" name="Can 25"/>
          <p:cNvSpPr/>
          <p:nvPr/>
        </p:nvSpPr>
        <p:spPr>
          <a:xfrm>
            <a:off x="9875514" y="1724296"/>
            <a:ext cx="1367246" cy="984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27" name="Right Arrow 26"/>
          <p:cNvSpPr/>
          <p:nvPr/>
        </p:nvSpPr>
        <p:spPr>
          <a:xfrm>
            <a:off x="2684413" y="2055221"/>
            <a:ext cx="818606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779220" y="2055221"/>
            <a:ext cx="818606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981808" y="2055221"/>
            <a:ext cx="818606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376058" y="2722971"/>
            <a:ext cx="339634" cy="60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376058" y="4310106"/>
            <a:ext cx="339634" cy="60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921425" y="1023256"/>
            <a:ext cx="2534195" cy="515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Hibernate</a:t>
            </a:r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640179" y="6008913"/>
            <a:ext cx="1828800" cy="330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4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7160" y="-18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ORM flow</a:t>
            </a:r>
            <a:endParaRPr lang="en-US" sz="2500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7577" y="1558834"/>
            <a:ext cx="2055223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DAO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957348" y="1558834"/>
            <a:ext cx="2055223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HibernateTemplate</a:t>
            </a:r>
            <a:endParaRPr lang="en-US" sz="1700" dirty="0"/>
          </a:p>
        </p:txBody>
      </p:sp>
      <p:sp>
        <p:nvSpPr>
          <p:cNvPr id="23" name="Rounded Rectangle 22"/>
          <p:cNvSpPr/>
          <p:nvPr/>
        </p:nvSpPr>
        <p:spPr>
          <a:xfrm>
            <a:off x="8617119" y="1558834"/>
            <a:ext cx="2055223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 Factory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17119" y="4212387"/>
            <a:ext cx="2055223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 Session Factory Bean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957348" y="4212387"/>
            <a:ext cx="2055223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Source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448596" y="1985554"/>
            <a:ext cx="1436914" cy="29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084409" y="1985554"/>
            <a:ext cx="1436914" cy="29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8984159" y="3312331"/>
            <a:ext cx="1321141" cy="29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7154274" y="4639107"/>
            <a:ext cx="1321141" cy="29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81936" y="5512528"/>
            <a:ext cx="260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Database-level configuration properties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17119" y="5512528"/>
            <a:ext cx="260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Hibernate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Annotated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7200" y="3805655"/>
            <a:ext cx="6975566" cy="24035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954" y="-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chemeClr val="accent1"/>
                </a:solidFill>
                <a:latin typeface="+mn-lt"/>
              </a:rPr>
              <a:t>com.spring.orm</a:t>
            </a:r>
            <a:endParaRPr lang="en-US" sz="25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7216" y="2029107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App.java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881159" y="2029107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StudentDAO.java</a:t>
            </a:r>
            <a:endParaRPr lang="en-US" sz="1500" b="1" dirty="0"/>
          </a:p>
        </p:txBody>
      </p:sp>
      <p:sp>
        <p:nvSpPr>
          <p:cNvPr id="11" name="Rectangle 10"/>
          <p:cNvSpPr/>
          <p:nvPr/>
        </p:nvSpPr>
        <p:spPr>
          <a:xfrm>
            <a:off x="8595365" y="2029107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Student.java</a:t>
            </a:r>
          </a:p>
          <a:p>
            <a:pPr algn="ctr"/>
            <a:r>
              <a:rPr lang="en-US" sz="1600" b="1" dirty="0" smtClean="0"/>
              <a:t>(Entity)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902945" y="4214962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DAO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7084431" y="4214962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Hibernate Template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9274630" y="4214962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Session Factory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6365964" y="4580720"/>
            <a:ext cx="71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3"/>
          </p:cNvCxnSpPr>
          <p:nvPr/>
        </p:nvCxnSpPr>
        <p:spPr>
          <a:xfrm flipH="1">
            <a:off x="8547462" y="4580720"/>
            <a:ext cx="66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7215" y="4153998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Configuration file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274630" y="5336499"/>
            <a:ext cx="1463031" cy="7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Local Session Factory Bean</a:t>
            </a:r>
            <a:endParaRPr lang="en-US" sz="1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06139" y="4944614"/>
            <a:ext cx="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51912" y="5665568"/>
            <a:ext cx="6932020" cy="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795455" y="5005578"/>
            <a:ext cx="17417" cy="65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2872" y="2891255"/>
            <a:ext cx="0" cy="12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98770" y="2891255"/>
            <a:ext cx="17413" cy="12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8104" y="5240042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Queries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387638" y="4468698"/>
            <a:ext cx="1428206" cy="25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>
            <a:off x="3274426" y="2460181"/>
            <a:ext cx="160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6518369" y="2460181"/>
            <a:ext cx="207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7082" y="3341515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Queries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1954" y="3220880"/>
            <a:ext cx="186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Ask for </a:t>
            </a:r>
            <a:r>
              <a:rPr lang="en-US" sz="1600" dirty="0" smtClean="0"/>
              <a:t>Hibernate Template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0449" y="2986105"/>
            <a:ext cx="215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Implementation/definition of </a:t>
            </a:r>
            <a:r>
              <a:rPr lang="en-US" sz="1400" dirty="0" smtClean="0"/>
              <a:t>CRUD operation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14851" y="1269027"/>
            <a:ext cx="248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function will be called from the StudentDao </a:t>
            </a:r>
            <a:r>
              <a:rPr lang="en-US" sz="1400" dirty="0" smtClean="0"/>
              <a:t>class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080078" y="5327796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Hibernate Template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726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Java Hibernate </a:t>
            </a:r>
            <a:r>
              <a:rPr lang="en-US" sz="3000" b="1" dirty="0">
                <a:solidFill>
                  <a:schemeClr val="accent1"/>
                </a:solidFill>
                <a:latin typeface="+mn-lt"/>
              </a:rPr>
              <a:t>A</a:t>
            </a:r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rchitecture</a:t>
            </a:r>
            <a:endParaRPr lang="en-US" sz="3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1" y="195072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Mapping Information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7681" y="344424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7681" y="5172895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 Information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05196" y="344424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 Factory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444333" y="344424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383475" y="505968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Criteria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383475" y="3448597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383475" y="1950723"/>
            <a:ext cx="2325188" cy="51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Transaction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0"/>
            <a:endCxn id="5" idx="2"/>
          </p:cNvCxnSpPr>
          <p:nvPr/>
        </p:nvCxnSpPr>
        <p:spPr>
          <a:xfrm flipV="1">
            <a:off x="1650275" y="2464528"/>
            <a:ext cx="0" cy="9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650275" y="3958048"/>
            <a:ext cx="0" cy="121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>
            <a:off x="2812869" y="3701146"/>
            <a:ext cx="69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5830384" y="3701146"/>
            <a:ext cx="61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>
            <a:off x="8769521" y="3701146"/>
            <a:ext cx="61395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2" idx="1"/>
          </p:cNvCxnSpPr>
          <p:nvPr/>
        </p:nvCxnSpPr>
        <p:spPr>
          <a:xfrm rot="5400000" flipH="1" flipV="1">
            <a:off x="8473435" y="2791106"/>
            <a:ext cx="1493519" cy="326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8404848" y="4355376"/>
            <a:ext cx="1615441" cy="30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84011" y="1456047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beginTransaction()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94954" y="292266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createQuery()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94954" y="4508864"/>
            <a:ext cx="1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createCriteria()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4958" y="292266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openSession()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5632" y="2937117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buildSessionFactory()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158" y="1438631"/>
            <a:ext cx="17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addAnnotation()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131" y="5774494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737" y="3361509"/>
            <a:ext cx="2891246" cy="175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Hibernate Main Class (App.java)</a:t>
            </a:r>
            <a:endParaRPr lang="en-US" sz="2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71109" y="2995749"/>
            <a:ext cx="2455817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26926" y="2360024"/>
            <a:ext cx="2481943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Student.java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26926" y="5281750"/>
            <a:ext cx="2481943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Address.java</a:t>
            </a:r>
            <a:endParaRPr lang="en-US" b="1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3971109" y="5007430"/>
            <a:ext cx="2455817" cy="64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76549" y="2595155"/>
            <a:ext cx="0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91395" y="2595155"/>
            <a:ext cx="0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49830" y="1460546"/>
            <a:ext cx="2098766" cy="126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Hibernate configuration file</a:t>
            </a:r>
            <a:endParaRPr lang="en-US" sz="1600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accent1"/>
                </a:solidFill>
                <a:latin typeface="+mn-lt"/>
              </a:rPr>
              <a:t>com.hibernate</a:t>
            </a:r>
            <a:endParaRPr lang="en-US" sz="3000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6"/>
          </p:cNvCxnSpPr>
          <p:nvPr/>
        </p:nvCxnSpPr>
        <p:spPr>
          <a:xfrm>
            <a:off x="3448596" y="2091917"/>
            <a:ext cx="496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4983" y="1802025"/>
            <a:ext cx="177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 configuring all the POJO classes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20764182">
            <a:off x="4107489" y="2879371"/>
            <a:ext cx="213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a student object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8908869" y="2734492"/>
            <a:ext cx="522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31383" y="2348819"/>
            <a:ext cx="1915885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Certificate.java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003178" y="1664493"/>
            <a:ext cx="254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Student</a:t>
            </a:r>
            <a:r>
              <a:rPr lang="en-US" sz="1600" dirty="0" smtClean="0"/>
              <a:t> class calls its dependent </a:t>
            </a:r>
            <a:r>
              <a:rPr lang="en-US" sz="1600" b="1" dirty="0" smtClean="0"/>
              <a:t>certificate</a:t>
            </a:r>
            <a:r>
              <a:rPr lang="en-US" sz="1600" dirty="0" smtClean="0"/>
              <a:t> class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895861">
            <a:off x="4026196" y="4934105"/>
            <a:ext cx="23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Creates an Address object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66652" y="5266827"/>
            <a:ext cx="33382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Configuration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Build Session factory and open session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Creating entities object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Saving entity object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Commit Transaction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26925" y="4313593"/>
            <a:ext cx="369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order to test different </a:t>
            </a:r>
            <a:r>
              <a:rPr lang="en-US" sz="1600" b="1" dirty="0" smtClean="0"/>
              <a:t>annotations</a:t>
            </a:r>
            <a:r>
              <a:rPr lang="en-US" sz="1600" dirty="0" smtClean="0"/>
              <a:t> supported by Hibernate Address.java class is used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73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7753" y="1550894"/>
            <a:ext cx="2357717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MapDemo.java</a:t>
            </a:r>
            <a:endParaRPr lang="en-US" sz="1200" b="1" dirty="0" smtClean="0"/>
          </a:p>
          <a:p>
            <a:pPr algn="ctr"/>
            <a:endParaRPr lang="en-US" sz="2200" b="1" dirty="0" smtClean="0"/>
          </a:p>
          <a:p>
            <a:pPr algn="ctr"/>
            <a:r>
              <a:rPr lang="en-US" sz="1600" b="1" dirty="0" smtClean="0"/>
              <a:t>Main class: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questions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answers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Configurations for hibernating (Creating a Session factory) 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738387" y="2330823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990834" y="2330823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com.map (One to One Mapping)</a:t>
            </a:r>
            <a:endParaRPr lang="en-US" sz="3000" dirty="0">
              <a:latin typeface="+mn-lt"/>
            </a:endParaRPr>
          </a:p>
        </p:txBody>
      </p:sp>
      <p:cxnSp>
        <p:nvCxnSpPr>
          <p:cNvPr id="3" name="Straight Arrow Connector 2"/>
          <p:cNvCxnSpPr>
            <a:stCxn id="5" idx="3"/>
            <a:endCxn id="4" idx="1"/>
          </p:cNvCxnSpPr>
          <p:nvPr/>
        </p:nvCxnSpPr>
        <p:spPr>
          <a:xfrm>
            <a:off x="3307211" y="3272117"/>
            <a:ext cx="1640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 flipH="1">
            <a:off x="7305470" y="3272117"/>
            <a:ext cx="1640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Up Arrow 10"/>
          <p:cNvSpPr/>
          <p:nvPr/>
        </p:nvSpPr>
        <p:spPr>
          <a:xfrm>
            <a:off x="2522799" y="4293326"/>
            <a:ext cx="7648816" cy="19071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1538" y="5246914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to One mapping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4733" y="1550894"/>
            <a:ext cx="360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@OneToOne(mappedBy = "answer</a:t>
            </a:r>
            <a:r>
              <a:rPr lang="en-US" dirty="0" smtClean="0"/>
              <a:t>")</a:t>
            </a:r>
          </a:p>
          <a:p>
            <a:pPr algn="ctr"/>
            <a:r>
              <a:rPr lang="en-US" b="1" dirty="0"/>
              <a:t>private Question question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42342" y="1513001"/>
            <a:ext cx="237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smtClean="0"/>
              <a:t>OneToOne</a:t>
            </a:r>
          </a:p>
          <a:p>
            <a:pPr algn="ctr"/>
            <a:r>
              <a:rPr lang="en-US" b="1" dirty="0"/>
              <a:t>private Answer a</a:t>
            </a:r>
            <a:r>
              <a:rPr lang="en-US" b="1" dirty="0" smtClean="0"/>
              <a:t>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71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9708" y="2247602"/>
            <a:ext cx="2357717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MapDemo.java</a:t>
            </a:r>
            <a:endParaRPr lang="en-US" sz="1200" b="1" dirty="0" smtClean="0"/>
          </a:p>
          <a:p>
            <a:pPr algn="ctr"/>
            <a:endParaRPr lang="en-US" sz="2200" b="1" dirty="0" smtClean="0"/>
          </a:p>
          <a:p>
            <a:pPr algn="ctr"/>
            <a:r>
              <a:rPr lang="en-US" sz="1600" b="1" dirty="0" smtClean="0"/>
              <a:t>Main class: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questions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answers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Configurations for hibernating (Creating a Session factory) 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590342" y="3027531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842789" y="3027531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8478" y="-21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com.map (One to Many &amp; Many to One Mapping)</a:t>
            </a:r>
            <a:endParaRPr lang="en-US" sz="2500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159166" y="3968825"/>
            <a:ext cx="1640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3"/>
          </p:cNvCxnSpPr>
          <p:nvPr/>
        </p:nvCxnSpPr>
        <p:spPr>
          <a:xfrm flipH="1">
            <a:off x="7157425" y="3968825"/>
            <a:ext cx="1640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>
            <a:off x="2374754" y="4990034"/>
            <a:ext cx="7648816" cy="1641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8633" y="594812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to Many mapping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0972" y="2301285"/>
            <a:ext cx="39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@OneToMany(mappedBy </a:t>
            </a:r>
            <a:r>
              <a:rPr lang="en-US" dirty="0"/>
              <a:t>= </a:t>
            </a:r>
            <a:r>
              <a:rPr lang="en-US" dirty="0" smtClean="0"/>
              <a:t>“question")</a:t>
            </a:r>
          </a:p>
          <a:p>
            <a:pPr algn="ctr"/>
            <a:r>
              <a:rPr lang="en-US" b="1" dirty="0"/>
              <a:t>private List&lt;Answer&gt; answers;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49642" y="2270672"/>
            <a:ext cx="266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@ManyToOne</a:t>
            </a:r>
          </a:p>
          <a:p>
            <a:pPr algn="ctr"/>
            <a:r>
              <a:rPr lang="en-US" b="1" dirty="0"/>
              <a:t>private </a:t>
            </a:r>
            <a:r>
              <a:rPr lang="en-US" b="1" dirty="0" smtClean="0"/>
              <a:t>Question question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9708" y="140079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Many to One Mapping</a:t>
            </a:r>
            <a:endParaRPr lang="en-US" b="1" dirty="0"/>
          </a:p>
        </p:txBody>
      </p:sp>
      <p:sp>
        <p:nvSpPr>
          <p:cNvPr id="18" name="Curved Right Arrow 17"/>
          <p:cNvSpPr/>
          <p:nvPr/>
        </p:nvSpPr>
        <p:spPr>
          <a:xfrm rot="5400000">
            <a:off x="5302168" y="-2061096"/>
            <a:ext cx="1329374" cy="7297786"/>
          </a:xfrm>
          <a:prstGeom prst="curvedRightArrow">
            <a:avLst>
              <a:gd name="adj1" fmla="val 1800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47753" y="1873119"/>
            <a:ext cx="2357717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MappingDemo.java</a:t>
            </a:r>
          </a:p>
          <a:p>
            <a:pPr algn="ctr"/>
            <a:endParaRPr lang="en-US" sz="2200" b="1" dirty="0" smtClean="0"/>
          </a:p>
          <a:p>
            <a:pPr algn="ctr"/>
            <a:r>
              <a:rPr lang="en-US" sz="1600" b="1" dirty="0" smtClean="0"/>
              <a:t>Main class: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employees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Create projects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Configurations for hibernating (Creating a Session factory) 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1738387" y="2653048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990834" y="2653048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307211" y="3594342"/>
            <a:ext cx="1640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3"/>
          </p:cNvCxnSpPr>
          <p:nvPr/>
        </p:nvCxnSpPr>
        <p:spPr>
          <a:xfrm flipH="1">
            <a:off x="7305470" y="3594342"/>
            <a:ext cx="1640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>
            <a:off x="2522799" y="4615551"/>
            <a:ext cx="7648816" cy="19071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3835" y="5569139"/>
            <a:ext cx="24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Many To Many mapping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1853" y="1974733"/>
            <a:ext cx="403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@ManyToMany(mappedBy = "projects")</a:t>
            </a:r>
          </a:p>
          <a:p>
            <a:pPr algn="ctr"/>
            <a:r>
              <a:rPr lang="en-US" b="1" dirty="0"/>
              <a:t>private List&lt;Emp&gt; emps;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18086" y="1955298"/>
            <a:ext cx="302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smtClean="0"/>
              <a:t>ManyToMany</a:t>
            </a:r>
          </a:p>
          <a:p>
            <a:pPr algn="ctr"/>
            <a:r>
              <a:rPr lang="en-US" b="1" dirty="0"/>
              <a:t>private List&lt;Project&gt; projects;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27160" y="-279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com.map1 (Many to Many Mapping)</a:t>
            </a:r>
            <a:endParaRPr lang="en-US" sz="2500" dirty="0">
              <a:latin typeface="+mn-l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2208448" y="775543"/>
            <a:ext cx="7648816" cy="11460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7753" y="1550894"/>
            <a:ext cx="2357717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HQLExample.java</a:t>
            </a:r>
            <a:endParaRPr lang="en-US" sz="1200" b="1" dirty="0" smtClean="0"/>
          </a:p>
          <a:p>
            <a:pPr algn="ctr"/>
            <a:endParaRPr lang="en-US" sz="2200" b="1" dirty="0" smtClean="0"/>
          </a:p>
          <a:p>
            <a:pPr algn="ctr"/>
            <a:r>
              <a:rPr lang="en-US" sz="1600" b="1" dirty="0" smtClean="0"/>
              <a:t>Main class: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Selecting records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Updating records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Deleting records</a:t>
            </a:r>
          </a:p>
          <a:p>
            <a:pPr marL="457200" indent="-457200">
              <a:buAutoNum type="arabicPeriod"/>
            </a:pPr>
            <a:r>
              <a:rPr lang="en-US" sz="1600" b="1" dirty="0" smtClean="0"/>
              <a:t>Concatenating records </a:t>
            </a:r>
          </a:p>
          <a:p>
            <a:endParaRPr lang="en-US" sz="1600" b="1" dirty="0" smtClean="0"/>
          </a:p>
          <a:p>
            <a:pPr algn="ctr"/>
            <a:r>
              <a:rPr lang="en-US" sz="1600" b="1" dirty="0" smtClean="0"/>
              <a:t>(Using HQL syntax)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273868" y="3973926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Selecting records (Syntax, Hibernate creating queries, printing them)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9852982" y="3973926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Updating </a:t>
            </a:r>
            <a:r>
              <a:rPr lang="en-US" sz="1400" b="1" dirty="0"/>
              <a:t>records (Syntax, Hibernate creating queries, printing </a:t>
            </a:r>
            <a:r>
              <a:rPr lang="en-US" sz="1400" b="1" dirty="0" smtClean="0"/>
              <a:t>total objects affected)</a:t>
            </a:r>
            <a:endParaRPr lang="en-US" sz="1400" b="1" dirty="0"/>
          </a:p>
          <a:p>
            <a:pPr algn="ctr"/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com.hql – Hibernate Query Language</a:t>
            </a:r>
            <a:endParaRPr lang="en-US" sz="3000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 flipV="1">
            <a:off x="2842692" y="3272118"/>
            <a:ext cx="2105061" cy="164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7258577" y="3272118"/>
            <a:ext cx="2594405" cy="164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6139" y="5246382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HQL Functionalities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273868" y="1086077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Deleting records (Syntax, Hibernate creating queries, printing deleted or not)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2842692" y="1994141"/>
            <a:ext cx="2359955" cy="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852982" y="1086077"/>
            <a:ext cx="1568824" cy="18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Joining records from tables (Syntax, Hibernate creating queries, printing them)</a:t>
            </a:r>
            <a:endParaRPr lang="en-US" sz="1400" b="1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7282024" y="2027371"/>
            <a:ext cx="2570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2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+mn-lt"/>
              </a:rPr>
              <a:t>Lazy VS Eager loading in Hibernate</a:t>
            </a:r>
            <a:endParaRPr lang="en-US" sz="300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16214"/>
              </p:ext>
            </p:extLst>
          </p:nvPr>
        </p:nvGraphicFramePr>
        <p:xfrm>
          <a:off x="1968856" y="139022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2095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538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Lazy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Eager 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0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faster initial loading than eager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may be impacted</a:t>
                      </a:r>
                      <a:r>
                        <a:rPr lang="en-US" baseline="0" dirty="0" smtClean="0"/>
                        <a:t> if too much-unneeded data is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7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a lazy loading system, the associated dat</a:t>
                      </a:r>
                      <a:r>
                        <a:rPr lang="en-US" baseline="0" dirty="0" smtClean="0"/>
                        <a:t>a only loads when “getter” or “specifically” method is called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eager loading</a:t>
                      </a:r>
                      <a:r>
                        <a:rPr lang="en-US" baseline="0" dirty="0" smtClean="0"/>
                        <a:t> is used, data is loaded as soon as their parent is retrieved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3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default loading technique</a:t>
                      </a:r>
                      <a:r>
                        <a:rPr lang="en-US" baseline="0" dirty="0" smtClean="0"/>
                        <a:t> for ManyToMany and OneToMany relationships is lazy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default loading technique</a:t>
                      </a:r>
                      <a:r>
                        <a:rPr lang="en-US" baseline="0" dirty="0" smtClean="0"/>
                        <a:t> for ManyToOne and OneToOne relationships is eager loading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 using the</a:t>
                      </a:r>
                      <a:r>
                        <a:rPr lang="en-US" baseline="0" dirty="0" smtClean="0"/>
                        <a:t> annotation parameter, it can be made available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Fetch = FetchType.Lazy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using the</a:t>
                      </a:r>
                      <a:r>
                        <a:rPr lang="en-US" baseline="0" dirty="0" smtClean="0"/>
                        <a:t> annotation parameter, it can be made available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Fetch = FetchType.EAGER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2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0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727160" y="-18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com.states (Hibernate Lifecycle)</a:t>
            </a:r>
            <a:endParaRPr lang="en-US" sz="250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25493" y="1315626"/>
            <a:ext cx="2098765" cy="11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Transient</a:t>
            </a:r>
            <a:endParaRPr lang="en-US" sz="2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25493" y="3117672"/>
            <a:ext cx="2098765" cy="11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Persistent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529846" y="4919718"/>
            <a:ext cx="2098765" cy="11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Detached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564889" y="3117671"/>
            <a:ext cx="2098765" cy="11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Removed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30881" y="2490653"/>
            <a:ext cx="0" cy="62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79521" y="2439031"/>
            <a:ext cx="0" cy="67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30881" y="4292699"/>
            <a:ext cx="0" cy="62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79521" y="4241076"/>
            <a:ext cx="0" cy="67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24258" y="3387637"/>
            <a:ext cx="3940631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24258" y="3844836"/>
            <a:ext cx="3940631" cy="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2222" y="2362852"/>
            <a:ext cx="179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Save(), persist(), update(), saveOrUpdate()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04214" y="259368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Delete()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64075" y="2618289"/>
            <a:ext cx="10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r>
              <a:rPr lang="en-US" dirty="0"/>
              <a:t>d</a:t>
            </a:r>
            <a:r>
              <a:rPr lang="en-US" dirty="0" smtClean="0"/>
              <a:t>elete()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73947" y="3937059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ersistent()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20295" y="3980231"/>
            <a:ext cx="1383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etach()</a:t>
            </a:r>
          </a:p>
          <a:p>
            <a:r>
              <a:rPr lang="en-US" sz="1600" dirty="0" smtClean="0"/>
              <a:t>Close()</a:t>
            </a:r>
          </a:p>
          <a:p>
            <a:r>
              <a:rPr lang="en-US" sz="1600" dirty="0" smtClean="0"/>
              <a:t>Clear()</a:t>
            </a:r>
          </a:p>
          <a:p>
            <a:r>
              <a:rPr lang="en-US" sz="1600" dirty="0" smtClean="0"/>
              <a:t>Evict()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727694" y="4103341"/>
            <a:ext cx="890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save()</a:t>
            </a:r>
          </a:p>
          <a:p>
            <a:r>
              <a:rPr lang="en-US" sz="1600" dirty="0" smtClean="0"/>
              <a:t>merge()</a:t>
            </a:r>
          </a:p>
          <a:p>
            <a:r>
              <a:rPr lang="en-US" sz="1600" dirty="0" smtClean="0"/>
              <a:t>lock()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0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605</Words>
  <Application>Microsoft Office PowerPoint</Application>
  <PresentationFormat>Widescreen</PresentationFormat>
  <Paragraphs>168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87</cp:revision>
  <dcterms:created xsi:type="dcterms:W3CDTF">2023-01-30T08:51:53Z</dcterms:created>
  <dcterms:modified xsi:type="dcterms:W3CDTF">2023-02-04T13:39:39Z</dcterms:modified>
</cp:coreProperties>
</file>