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0" r:id="rId6"/>
    <p:sldId id="261" r:id="rId7"/>
    <p:sldId id="264" r:id="rId8"/>
    <p:sldId id="258" r:id="rId9"/>
    <p:sldId id="259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26B7-AC48-4289-A1C4-9B3ECAAB6BD8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7011-D29C-47FB-B81B-42731E0E7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9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26B7-AC48-4289-A1C4-9B3ECAAB6BD8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7011-D29C-47FB-B81B-42731E0E7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01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26B7-AC48-4289-A1C4-9B3ECAAB6BD8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7011-D29C-47FB-B81B-42731E0E7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57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26B7-AC48-4289-A1C4-9B3ECAAB6BD8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7011-D29C-47FB-B81B-42731E0E7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26B7-AC48-4289-A1C4-9B3ECAAB6BD8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7011-D29C-47FB-B81B-42731E0E7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1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26B7-AC48-4289-A1C4-9B3ECAAB6BD8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7011-D29C-47FB-B81B-42731E0E7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5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26B7-AC48-4289-A1C4-9B3ECAAB6BD8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7011-D29C-47FB-B81B-42731E0E7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0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26B7-AC48-4289-A1C4-9B3ECAAB6BD8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7011-D29C-47FB-B81B-42731E0E7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9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26B7-AC48-4289-A1C4-9B3ECAAB6BD8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7011-D29C-47FB-B81B-42731E0E7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7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26B7-AC48-4289-A1C4-9B3ECAAB6BD8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7011-D29C-47FB-B81B-42731E0E7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7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26B7-AC48-4289-A1C4-9B3ECAAB6BD8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7011-D29C-47FB-B81B-42731E0E7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5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226B7-AC48-4289-A1C4-9B3ECAAB6BD8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47011-D29C-47FB-B81B-42731E0E7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6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828" y="313509"/>
            <a:ext cx="9144000" cy="714103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accent1"/>
                </a:solidFill>
              </a:rPr>
              <a:t>Spring and JEE</a:t>
            </a:r>
          </a:p>
          <a:p>
            <a:endParaRPr lang="en-US" sz="3000" b="1" dirty="0">
              <a:solidFill>
                <a:schemeClr val="accent1"/>
              </a:solidFill>
            </a:endParaRPr>
          </a:p>
          <a:p>
            <a:pPr algn="l"/>
            <a:endParaRPr lang="en-US" sz="3000" b="1" dirty="0" smtClean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07781" y="1140816"/>
            <a:ext cx="2908663" cy="1227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07780" y="2873817"/>
            <a:ext cx="2908663" cy="1227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07779" y="4606818"/>
            <a:ext cx="2908663" cy="1227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 flipH="1">
            <a:off x="3762112" y="2368725"/>
            <a:ext cx="1" cy="50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3762111" y="4101726"/>
            <a:ext cx="1" cy="50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34789" y="1489153"/>
            <a:ext cx="1576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UI Layer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90952" y="3065296"/>
            <a:ext cx="2142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Business/ Service  Layer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51756" y="4805273"/>
            <a:ext cx="2142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Data Access Layer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3750" y="1489153"/>
            <a:ext cx="154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Spring MVC, Strut, and JSP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6360" y="3042680"/>
            <a:ext cx="1541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Security and Transaction Management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66360" y="4765188"/>
            <a:ext cx="1541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Spring JDBC and Spring ORM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26756" y="1480443"/>
            <a:ext cx="269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ProductController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26756" y="4981229"/>
            <a:ext cx="269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ProductDAO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26756" y="3241252"/>
            <a:ext cx="269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ProductService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674422" y="1893740"/>
            <a:ext cx="0" cy="1437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74422" y="3626741"/>
            <a:ext cx="0" cy="1437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23" idx="3"/>
          </p:cNvCxnSpPr>
          <p:nvPr/>
        </p:nvCxnSpPr>
        <p:spPr>
          <a:xfrm rot="5400000">
            <a:off x="8254893" y="2478470"/>
            <a:ext cx="1760810" cy="2264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5400000">
            <a:off x="8254893" y="4232352"/>
            <a:ext cx="1760810" cy="2264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9988737" y="2231283"/>
            <a:ext cx="1515291" cy="625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Inject</a:t>
            </a:r>
            <a:endParaRPr lang="en-US" sz="2200" b="1" dirty="0"/>
          </a:p>
        </p:txBody>
      </p:sp>
      <p:sp>
        <p:nvSpPr>
          <p:cNvPr id="33" name="Rectangle 32"/>
          <p:cNvSpPr/>
          <p:nvPr/>
        </p:nvSpPr>
        <p:spPr>
          <a:xfrm>
            <a:off x="9988737" y="4032998"/>
            <a:ext cx="1515291" cy="625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Inject</a:t>
            </a:r>
            <a:endParaRPr lang="en-US" sz="2200" b="1" dirty="0"/>
          </a:p>
        </p:txBody>
      </p:sp>
      <p:cxnSp>
        <p:nvCxnSpPr>
          <p:cNvPr id="35" name="Straight Arrow Connector 34"/>
          <p:cNvCxnSpPr>
            <a:stCxn id="32" idx="1"/>
          </p:cNvCxnSpPr>
          <p:nvPr/>
        </p:nvCxnSpPr>
        <p:spPr>
          <a:xfrm flipH="1" flipV="1">
            <a:off x="9248508" y="2543846"/>
            <a:ext cx="7402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9248507" y="4379458"/>
            <a:ext cx="7402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Magnetic Disk 36"/>
          <p:cNvSpPr/>
          <p:nvPr/>
        </p:nvSpPr>
        <p:spPr>
          <a:xfrm>
            <a:off x="3252657" y="6183798"/>
            <a:ext cx="1018903" cy="58347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DB</a:t>
            </a:r>
            <a:endParaRPr lang="en-US" b="1" dirty="0"/>
          </a:p>
        </p:txBody>
      </p:sp>
      <p:cxnSp>
        <p:nvCxnSpPr>
          <p:cNvPr id="39" name="Elbow Connector 38"/>
          <p:cNvCxnSpPr/>
          <p:nvPr/>
        </p:nvCxnSpPr>
        <p:spPr>
          <a:xfrm rot="10800000" flipV="1">
            <a:off x="4406532" y="5677988"/>
            <a:ext cx="3163382" cy="9281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6" idx="2"/>
            <a:endCxn id="37" idx="1"/>
          </p:cNvCxnSpPr>
          <p:nvPr/>
        </p:nvCxnSpPr>
        <p:spPr>
          <a:xfrm flipH="1">
            <a:off x="3762109" y="5834727"/>
            <a:ext cx="2" cy="349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728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75056" y="-2317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 smtClean="0">
                <a:solidFill>
                  <a:schemeClr val="accent1"/>
                </a:solidFill>
                <a:latin typeface="+mn-lt"/>
              </a:rPr>
              <a:t>Spring Core Stereotype </a:t>
            </a:r>
            <a:endParaRPr lang="en-US" sz="2500" dirty="0">
              <a:latin typeface="+mn-lt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598126" y="940511"/>
            <a:ext cx="2960914" cy="2072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@Component</a:t>
            </a:r>
            <a:endParaRPr lang="en-US" sz="22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896982" y="3448589"/>
            <a:ext cx="2177143" cy="11146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@Service</a:t>
            </a:r>
            <a:endParaRPr lang="en-US" sz="20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9113513" y="3383275"/>
            <a:ext cx="2177143" cy="11146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@Configuration</a:t>
            </a:r>
            <a:endParaRPr lang="en-US" sz="20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6374669" y="3731618"/>
            <a:ext cx="2177143" cy="11146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@Controller</a:t>
            </a:r>
            <a:endParaRPr lang="en-US" sz="20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3670649" y="3753389"/>
            <a:ext cx="2177143" cy="11146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@Repository</a:t>
            </a:r>
            <a:endParaRPr lang="en-US" sz="2000" b="1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690949" y="2481937"/>
            <a:ext cx="2068271" cy="966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068389" y="2926061"/>
            <a:ext cx="461527" cy="82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1" idx="0"/>
          </p:cNvCxnSpPr>
          <p:nvPr/>
        </p:nvCxnSpPr>
        <p:spPr>
          <a:xfrm>
            <a:off x="6657722" y="2926061"/>
            <a:ext cx="805519" cy="805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0" idx="0"/>
          </p:cNvCxnSpPr>
          <p:nvPr/>
        </p:nvCxnSpPr>
        <p:spPr>
          <a:xfrm>
            <a:off x="7559040" y="2220680"/>
            <a:ext cx="2643045" cy="1162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lded Corner 32"/>
          <p:cNvSpPr/>
          <p:nvPr/>
        </p:nvSpPr>
        <p:spPr>
          <a:xfrm>
            <a:off x="1310639" y="4846316"/>
            <a:ext cx="1349828" cy="127145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and Business classes</a:t>
            </a:r>
            <a:endParaRPr lang="en-US" dirty="0"/>
          </a:p>
        </p:txBody>
      </p:sp>
      <p:sp>
        <p:nvSpPr>
          <p:cNvPr id="34" name="Folded Corner 33"/>
          <p:cNvSpPr/>
          <p:nvPr/>
        </p:nvSpPr>
        <p:spPr>
          <a:xfrm>
            <a:off x="9683931" y="4846315"/>
            <a:ext cx="1349828" cy="127145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Configuration  classes</a:t>
            </a:r>
            <a:endParaRPr lang="en-US" dirty="0"/>
          </a:p>
        </p:txBody>
      </p:sp>
      <p:sp>
        <p:nvSpPr>
          <p:cNvPr id="35" name="Folded Corner 34"/>
          <p:cNvSpPr/>
          <p:nvPr/>
        </p:nvSpPr>
        <p:spPr>
          <a:xfrm>
            <a:off x="6788326" y="5086423"/>
            <a:ext cx="1349828" cy="127145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Classes</a:t>
            </a:r>
          </a:p>
          <a:p>
            <a:pPr algn="ctr"/>
            <a:r>
              <a:rPr lang="en-US" dirty="0" smtClean="0"/>
              <a:t>(Spring MVC)</a:t>
            </a:r>
            <a:endParaRPr lang="en-US" dirty="0"/>
          </a:p>
        </p:txBody>
      </p:sp>
      <p:sp>
        <p:nvSpPr>
          <p:cNvPr id="36" name="Folded Corner 35"/>
          <p:cNvSpPr/>
          <p:nvPr/>
        </p:nvSpPr>
        <p:spPr>
          <a:xfrm>
            <a:off x="4084306" y="5086423"/>
            <a:ext cx="1349828" cy="127145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Access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060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75056" y="-2317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 smtClean="0">
                <a:solidFill>
                  <a:schemeClr val="accent1"/>
                </a:solidFill>
                <a:latin typeface="+mn-lt"/>
              </a:rPr>
              <a:t>Spring Bean Scope</a:t>
            </a:r>
            <a:endParaRPr lang="en-US" sz="2500" dirty="0">
              <a:latin typeface="+mn-lt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05691" y="1079868"/>
            <a:ext cx="3039292" cy="705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Singleton</a:t>
            </a:r>
            <a:endParaRPr lang="en-US" sz="2000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905691" y="2145761"/>
            <a:ext cx="3039292" cy="705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Prototype</a:t>
            </a:r>
            <a:endParaRPr lang="en-US" sz="20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905691" y="3249936"/>
            <a:ext cx="3039292" cy="705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Request</a:t>
            </a:r>
            <a:endParaRPr lang="en-US" sz="20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905691" y="4354111"/>
            <a:ext cx="3039292" cy="705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Session</a:t>
            </a:r>
            <a:endParaRPr lang="en-US" sz="2000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905691" y="5374101"/>
            <a:ext cx="3039292" cy="705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Global Session</a:t>
            </a:r>
            <a:endParaRPr lang="en-US" sz="2000" b="1" dirty="0"/>
          </a:p>
        </p:txBody>
      </p:sp>
      <p:sp>
        <p:nvSpPr>
          <p:cNvPr id="29" name="Right Arrow 28"/>
          <p:cNvSpPr/>
          <p:nvPr/>
        </p:nvSpPr>
        <p:spPr>
          <a:xfrm>
            <a:off x="4075618" y="1184369"/>
            <a:ext cx="1053737" cy="435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4075618" y="2288544"/>
            <a:ext cx="1053737" cy="435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4075618" y="3392719"/>
            <a:ext cx="1053737" cy="435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4075618" y="4496894"/>
            <a:ext cx="1053737" cy="435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4075618" y="5601069"/>
            <a:ext cx="1053737" cy="435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5259989" y="1076062"/>
            <a:ext cx="6374661" cy="705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b="1" dirty="0" smtClean="0"/>
              <a:t>Only one instance of a bean per spring container (Default)</a:t>
            </a:r>
            <a:endParaRPr lang="en-US" sz="1900" b="1" dirty="0"/>
          </a:p>
        </p:txBody>
      </p:sp>
      <p:sp>
        <p:nvSpPr>
          <p:cNvPr id="35" name="Rounded Rectangle 34"/>
          <p:cNvSpPr/>
          <p:nvPr/>
        </p:nvSpPr>
        <p:spPr>
          <a:xfrm>
            <a:off x="5259988" y="2153559"/>
            <a:ext cx="6374661" cy="705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A new instance every time bean is requested</a:t>
            </a:r>
            <a:endParaRPr lang="en-US" sz="2000" b="1" dirty="0"/>
          </a:p>
        </p:txBody>
      </p:sp>
      <p:sp>
        <p:nvSpPr>
          <p:cNvPr id="36" name="Rounded Rectangle 35"/>
          <p:cNvSpPr/>
          <p:nvPr/>
        </p:nvSpPr>
        <p:spPr>
          <a:xfrm>
            <a:off x="5259987" y="3231056"/>
            <a:ext cx="6374661" cy="705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Single Bean instance per HTTP request</a:t>
            </a:r>
            <a:endParaRPr lang="en-US" sz="2000" b="1" dirty="0"/>
          </a:p>
        </p:txBody>
      </p:sp>
      <p:sp>
        <p:nvSpPr>
          <p:cNvPr id="37" name="Rounded Rectangle 36"/>
          <p:cNvSpPr/>
          <p:nvPr/>
        </p:nvSpPr>
        <p:spPr>
          <a:xfrm>
            <a:off x="5259986" y="4308553"/>
            <a:ext cx="6374661" cy="705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Single Bean instance per HTTP </a:t>
            </a:r>
            <a:r>
              <a:rPr lang="en-US" b="1" dirty="0" smtClean="0"/>
              <a:t>session</a:t>
            </a:r>
            <a:endParaRPr lang="en-US" b="1" dirty="0"/>
          </a:p>
        </p:txBody>
      </p:sp>
      <p:sp>
        <p:nvSpPr>
          <p:cNvPr id="38" name="Rounded Rectangle 37"/>
          <p:cNvSpPr/>
          <p:nvPr/>
        </p:nvSpPr>
        <p:spPr>
          <a:xfrm>
            <a:off x="5259985" y="5386050"/>
            <a:ext cx="6374661" cy="705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Single Bean instance </a:t>
            </a:r>
            <a:r>
              <a:rPr lang="en-US" b="1" dirty="0" smtClean="0"/>
              <a:t>per global </a:t>
            </a:r>
            <a:r>
              <a:rPr lang="en-US" b="1" dirty="0"/>
              <a:t>HTTP </a:t>
            </a:r>
            <a:r>
              <a:rPr lang="en-US" b="1" dirty="0" smtClean="0"/>
              <a:t>session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60745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454" y="-24641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500" b="1" dirty="0" smtClean="0">
                <a:solidFill>
                  <a:schemeClr val="accent1"/>
                </a:solidFill>
                <a:latin typeface="+mn-lt"/>
              </a:rPr>
              <a:t>com.Springcore flow</a:t>
            </a:r>
            <a:endParaRPr lang="en-US" sz="25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36360" y="2556477"/>
            <a:ext cx="21161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App.java</a:t>
            </a:r>
          </a:p>
          <a:p>
            <a:pPr algn="ctr"/>
            <a:r>
              <a:rPr lang="en-US" b="1" dirty="0" smtClean="0"/>
              <a:t>(Main class)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8651965" y="2860767"/>
            <a:ext cx="2312125" cy="1110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Config.xml</a:t>
            </a:r>
          </a:p>
          <a:p>
            <a:pPr algn="ctr"/>
            <a:r>
              <a:rPr lang="en-US" dirty="0" smtClean="0"/>
              <a:t>(configuration file)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5325" y="4012855"/>
            <a:ext cx="2116184" cy="1045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Student.java</a:t>
            </a:r>
          </a:p>
          <a:p>
            <a:pPr algn="ctr"/>
            <a:r>
              <a:rPr lang="en-US" b="1" dirty="0" smtClean="0"/>
              <a:t>(Entity class)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72868" y="4367658"/>
            <a:ext cx="46398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Instead of creating different objects of the same entity we create “beans” (POJO class) in the configuration file for one or more entities making the code loosely coupled.</a:t>
            </a:r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6847" y="5314744"/>
            <a:ext cx="5217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Injector class as the dependency injection will be applicable on this entity class and all the configuration in the config file will be done over this class</a:t>
            </a:r>
            <a:endParaRPr lang="en-US" dirty="0"/>
          </a:p>
        </p:txBody>
      </p:sp>
      <p:cxnSp>
        <p:nvCxnSpPr>
          <p:cNvPr id="21" name="Elbow Connector 20"/>
          <p:cNvCxnSpPr>
            <a:stCxn id="4" idx="3"/>
            <a:endCxn id="5" idx="1"/>
          </p:cNvCxnSpPr>
          <p:nvPr/>
        </p:nvCxnSpPr>
        <p:spPr>
          <a:xfrm>
            <a:off x="3352544" y="3013677"/>
            <a:ext cx="5299421" cy="4022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6847" y="942474"/>
            <a:ext cx="49126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accessing the Student entity’s properties this main class will first hold the config.xml in </a:t>
            </a:r>
            <a:r>
              <a:rPr lang="en-US" b="1" dirty="0" smtClean="0"/>
              <a:t>ApplicationContext</a:t>
            </a:r>
            <a:r>
              <a:rPr lang="en-US" dirty="0" smtClean="0"/>
              <a:t> and then call the Student object via config file instead of creating multiple objects</a:t>
            </a:r>
            <a:endParaRPr lang="en-US" dirty="0"/>
          </a:p>
        </p:txBody>
      </p:sp>
      <p:cxnSp>
        <p:nvCxnSpPr>
          <p:cNvPr id="28" name="Elbow Connector 27"/>
          <p:cNvCxnSpPr/>
          <p:nvPr/>
        </p:nvCxnSpPr>
        <p:spPr>
          <a:xfrm flipV="1">
            <a:off x="3361509" y="3729318"/>
            <a:ext cx="5290456" cy="6383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39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744454" y="-24641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500" b="1" dirty="0" smtClean="0">
                <a:solidFill>
                  <a:schemeClr val="accent1"/>
                </a:solidFill>
                <a:latin typeface="+mn-lt"/>
              </a:rPr>
              <a:t>com.springcore.collections</a:t>
            </a:r>
            <a:endParaRPr lang="en-US" sz="25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36360" y="2556477"/>
            <a:ext cx="21161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Test.java</a:t>
            </a:r>
          </a:p>
          <a:p>
            <a:pPr algn="ctr"/>
            <a:r>
              <a:rPr lang="en-US" b="1" dirty="0" smtClean="0"/>
              <a:t>(Main class)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8651965" y="2860767"/>
            <a:ext cx="2381795" cy="1110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  <a:r>
              <a:rPr lang="en-US" b="1" dirty="0" smtClean="0"/>
              <a:t>ollection_config.xml</a:t>
            </a:r>
          </a:p>
          <a:p>
            <a:pPr algn="ctr"/>
            <a:r>
              <a:rPr lang="en-US" b="1" dirty="0" smtClean="0"/>
              <a:t>(configuration file)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45325" y="4012855"/>
            <a:ext cx="2116184" cy="1045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Employees.java</a:t>
            </a:r>
          </a:p>
          <a:p>
            <a:pPr algn="ctr"/>
            <a:r>
              <a:rPr lang="en-US" b="1" dirty="0" smtClean="0"/>
              <a:t>(Entity class)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83680" y="4367658"/>
            <a:ext cx="5429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Instead of creating different objects of the same entity we create “beans” (POJO class) in the configuration file with </a:t>
            </a:r>
            <a:r>
              <a:rPr lang="en-US" b="1" dirty="0" smtClean="0"/>
              <a:t>(&lt;property&gt;&lt;set&gt; - collection type)</a:t>
            </a:r>
            <a:r>
              <a:rPr lang="en-US" dirty="0" smtClean="0"/>
              <a:t> for one or more entities making the code loosely coupled.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6847" y="5314744"/>
            <a:ext cx="5217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Injector class</a:t>
            </a:r>
            <a:r>
              <a:rPr lang="en-US" dirty="0" smtClean="0"/>
              <a:t> as the dependency injection will be applicable on this entity class and all the configuration in the config file will be done over this class</a:t>
            </a:r>
            <a:endParaRPr lang="en-US" dirty="0"/>
          </a:p>
        </p:txBody>
      </p:sp>
      <p:cxnSp>
        <p:nvCxnSpPr>
          <p:cNvPr id="19" name="Elbow Connector 18"/>
          <p:cNvCxnSpPr>
            <a:stCxn id="14" idx="3"/>
            <a:endCxn id="15" idx="1"/>
          </p:cNvCxnSpPr>
          <p:nvPr/>
        </p:nvCxnSpPr>
        <p:spPr>
          <a:xfrm>
            <a:off x="3352544" y="3013677"/>
            <a:ext cx="5299421" cy="4022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6847" y="1107940"/>
            <a:ext cx="6306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accessing the </a:t>
            </a:r>
            <a:r>
              <a:rPr lang="en-US" b="1" dirty="0" smtClean="0"/>
              <a:t>Employees</a:t>
            </a:r>
            <a:r>
              <a:rPr lang="en-US" dirty="0" smtClean="0"/>
              <a:t> entity’s properties this main class will first hold the collectionconfig.xml in </a:t>
            </a:r>
            <a:r>
              <a:rPr lang="en-US" b="1" dirty="0" smtClean="0"/>
              <a:t>ApplicationContext</a:t>
            </a:r>
            <a:r>
              <a:rPr lang="en-US" dirty="0" smtClean="0"/>
              <a:t> and then call the Employees object via config file instead of creating multiple objects</a:t>
            </a:r>
            <a:endParaRPr lang="en-US" dirty="0"/>
          </a:p>
        </p:txBody>
      </p:sp>
      <p:cxnSp>
        <p:nvCxnSpPr>
          <p:cNvPr id="21" name="Elbow Connector 20"/>
          <p:cNvCxnSpPr/>
          <p:nvPr/>
        </p:nvCxnSpPr>
        <p:spPr>
          <a:xfrm flipV="1">
            <a:off x="3361509" y="3729318"/>
            <a:ext cx="5290456" cy="6383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709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0234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 smtClean="0">
                <a:solidFill>
                  <a:schemeClr val="accent1"/>
                </a:solidFill>
                <a:latin typeface="+mn-lt"/>
              </a:rPr>
              <a:t>com.springcore.ref</a:t>
            </a:r>
            <a:endParaRPr lang="en-US" sz="25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01271" y="2387968"/>
            <a:ext cx="2169458" cy="753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B.java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8695765" y="4490798"/>
            <a:ext cx="2169458" cy="717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Ref_config.xml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201271" y="4499765"/>
            <a:ext cx="2169458" cy="70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A.java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8695765" y="2387968"/>
            <a:ext cx="2169458" cy="75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Main.java</a:t>
            </a:r>
            <a:endParaRPr lang="en-US" b="1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9789457" y="2572351"/>
            <a:ext cx="0" cy="1837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2341" y="5338609"/>
            <a:ext cx="3146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.java is </a:t>
            </a:r>
            <a:r>
              <a:rPr lang="en-US" b="1" dirty="0" smtClean="0"/>
              <a:t>dependent</a:t>
            </a:r>
            <a:r>
              <a:rPr lang="en-US" dirty="0" smtClean="0"/>
              <a:t> on the B class to get the object of the B class in A class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8" idx="1"/>
          </p:cNvCxnSpPr>
          <p:nvPr/>
        </p:nvCxnSpPr>
        <p:spPr>
          <a:xfrm flipH="1" flipV="1">
            <a:off x="3379695" y="4849387"/>
            <a:ext cx="53160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285999" y="3140721"/>
            <a:ext cx="0" cy="170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rved Left Arrow 14"/>
          <p:cNvSpPr/>
          <p:nvPr/>
        </p:nvSpPr>
        <p:spPr>
          <a:xfrm>
            <a:off x="3541059" y="2764485"/>
            <a:ext cx="699247" cy="183389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991534" y="2914243"/>
            <a:ext cx="27947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 smtClean="0">
                <a:solidFill>
                  <a:schemeClr val="accent1"/>
                </a:solidFill>
                <a:latin typeface="+mn-lt"/>
              </a:rPr>
              <a:t>Dependency  </a:t>
            </a:r>
            <a:endParaRPr lang="en-US" sz="25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0304" y="1300608"/>
            <a:ext cx="3890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</a:t>
            </a:r>
            <a:r>
              <a:rPr lang="en-US" b="1" dirty="0" smtClean="0"/>
              <a:t>certificate</a:t>
            </a:r>
            <a:r>
              <a:rPr lang="en-US" dirty="0" smtClean="0"/>
              <a:t> class holds the name of the certificate which is extracted in the form of an object in the </a:t>
            </a:r>
            <a:r>
              <a:rPr lang="en-US" b="1" dirty="0" smtClean="0"/>
              <a:t>Person</a:t>
            </a:r>
            <a:r>
              <a:rPr lang="en-US" dirty="0" smtClean="0"/>
              <a:t> class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60790" y="5458969"/>
            <a:ext cx="437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configuration file will first create the Bean (POJO) of </a:t>
            </a:r>
            <a:r>
              <a:rPr lang="en-US" b="1" dirty="0" smtClean="0"/>
              <a:t>B class</a:t>
            </a:r>
            <a:r>
              <a:rPr lang="en-US" dirty="0" smtClean="0"/>
              <a:t> then it will pass it as a </a:t>
            </a:r>
            <a:r>
              <a:rPr lang="en-US" b="1" dirty="0" smtClean="0"/>
              <a:t>reference</a:t>
            </a:r>
            <a:r>
              <a:rPr lang="en-US" dirty="0" smtClean="0"/>
              <a:t> in  </a:t>
            </a:r>
            <a:r>
              <a:rPr lang="en-US" b="1" dirty="0" smtClean="0"/>
              <a:t>A class’s Bean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844115" y="1291990"/>
            <a:ext cx="3890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main class will keep the path to the configuration file and call the A’s object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35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0234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 smtClean="0">
                <a:solidFill>
                  <a:schemeClr val="accent1"/>
                </a:solidFill>
                <a:latin typeface="+mn-lt"/>
              </a:rPr>
              <a:t>com.springcore.ci</a:t>
            </a:r>
            <a:endParaRPr lang="en-US" sz="25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01271" y="2675357"/>
            <a:ext cx="2169458" cy="753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Certificate.java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8695765" y="4778187"/>
            <a:ext cx="2169458" cy="717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Configci.xml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201271" y="4787154"/>
            <a:ext cx="2169458" cy="70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Person.java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8695765" y="2675357"/>
            <a:ext cx="2169458" cy="75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Main.java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789457" y="2859740"/>
            <a:ext cx="0" cy="1837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02341" y="5625998"/>
            <a:ext cx="3146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Person.java is </a:t>
            </a:r>
            <a:r>
              <a:rPr lang="en-US" b="1" dirty="0" smtClean="0"/>
              <a:t>dependent</a:t>
            </a:r>
            <a:r>
              <a:rPr lang="en-US" dirty="0" smtClean="0"/>
              <a:t> on the Certificate class to get the name of the certificate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1"/>
          </p:cNvCxnSpPr>
          <p:nvPr/>
        </p:nvCxnSpPr>
        <p:spPr>
          <a:xfrm flipH="1" flipV="1">
            <a:off x="3379695" y="5136776"/>
            <a:ext cx="53160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285999" y="3428110"/>
            <a:ext cx="0" cy="170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rved Left Arrow 12"/>
          <p:cNvSpPr/>
          <p:nvPr/>
        </p:nvSpPr>
        <p:spPr>
          <a:xfrm>
            <a:off x="3541059" y="3051874"/>
            <a:ext cx="699247" cy="183389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991534" y="3201632"/>
            <a:ext cx="27947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 smtClean="0">
                <a:solidFill>
                  <a:schemeClr val="accent1"/>
                </a:solidFill>
                <a:latin typeface="+mn-lt"/>
              </a:rPr>
              <a:t>Dependency  </a:t>
            </a:r>
            <a:endParaRPr lang="en-US" sz="25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0304" y="1587997"/>
            <a:ext cx="3890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</a:t>
            </a:r>
            <a:r>
              <a:rPr lang="en-US" b="1" dirty="0" smtClean="0"/>
              <a:t>certificate</a:t>
            </a:r>
            <a:r>
              <a:rPr lang="en-US" dirty="0" smtClean="0"/>
              <a:t> class holds the name of the certificate which is extracted in the form of an object in the </a:t>
            </a:r>
            <a:r>
              <a:rPr lang="en-US" b="1" dirty="0" smtClean="0"/>
              <a:t>Person</a:t>
            </a:r>
            <a:r>
              <a:rPr lang="en-US" dirty="0" smtClean="0"/>
              <a:t> class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251269" y="5573311"/>
            <a:ext cx="6890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configuration file will create the bean for the </a:t>
            </a:r>
            <a:r>
              <a:rPr lang="en-US" b="1" dirty="0" smtClean="0"/>
              <a:t>Certificate</a:t>
            </a:r>
            <a:r>
              <a:rPr lang="en-US" dirty="0" smtClean="0"/>
              <a:t> class and then for the </a:t>
            </a:r>
            <a:r>
              <a:rPr lang="en-US" b="1" dirty="0" smtClean="0"/>
              <a:t>Person</a:t>
            </a:r>
            <a:r>
              <a:rPr lang="en-US" dirty="0" smtClean="0"/>
              <a:t> class. In Person’s bean, the reference of the Certificate will be passed with the method of </a:t>
            </a:r>
            <a:r>
              <a:rPr lang="en-US" b="1" dirty="0" smtClean="0"/>
              <a:t>constructor-dependency</a:t>
            </a:r>
            <a:r>
              <a:rPr lang="en-US" dirty="0" smtClean="0"/>
              <a:t> injection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844115" y="1579379"/>
            <a:ext cx="3890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main class will keep the path to the configuration file and call the Person object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004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0234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 smtClean="0">
                <a:solidFill>
                  <a:schemeClr val="accent1"/>
                </a:solidFill>
                <a:latin typeface="+mn-lt"/>
              </a:rPr>
              <a:t>com.springcore.ci – Constructor dependency injection Ambiguity</a:t>
            </a:r>
            <a:endParaRPr lang="en-US" sz="2500" dirty="0"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01271" y="3215037"/>
            <a:ext cx="2169458" cy="753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Addition.java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8599202" y="3215036"/>
            <a:ext cx="2169458" cy="753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Configci.java</a:t>
            </a:r>
            <a:endParaRPr lang="en-US" b="1" dirty="0"/>
          </a:p>
        </p:txBody>
      </p:sp>
      <p:sp>
        <p:nvSpPr>
          <p:cNvPr id="28" name="Curved Up Arrow 27"/>
          <p:cNvSpPr/>
          <p:nvPr/>
        </p:nvSpPr>
        <p:spPr>
          <a:xfrm>
            <a:off x="1968130" y="3968070"/>
            <a:ext cx="8247024" cy="199345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3422" y="1818053"/>
            <a:ext cx="3665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addition class have multiple constructors with the same name but different role(Constructor overloading).  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857397" y="4030826"/>
            <a:ext cx="2439874" cy="15721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Type: 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Index: Sequence </a:t>
            </a:r>
            <a:endParaRPr lang="en-US" sz="1600" b="1" dirty="0"/>
          </a:p>
        </p:txBody>
      </p:sp>
      <p:cxnSp>
        <p:nvCxnSpPr>
          <p:cNvPr id="32" name="Elbow Connector 31"/>
          <p:cNvCxnSpPr>
            <a:stCxn id="30" idx="0"/>
            <a:endCxn id="19" idx="1"/>
          </p:cNvCxnSpPr>
          <p:nvPr/>
        </p:nvCxnSpPr>
        <p:spPr>
          <a:xfrm rot="5400000" flipH="1" flipV="1">
            <a:off x="7118632" y="2550256"/>
            <a:ext cx="439272" cy="25218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004995" y="1722340"/>
            <a:ext cx="38521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constructor overloading and to avoid confusion we either give the </a:t>
            </a:r>
            <a:r>
              <a:rPr lang="en-US" b="1" dirty="0" smtClean="0"/>
              <a:t>type</a:t>
            </a:r>
            <a:r>
              <a:rPr lang="en-US" dirty="0" smtClean="0"/>
              <a:t> attribute or </a:t>
            </a:r>
            <a:r>
              <a:rPr lang="en-US" b="1" dirty="0" smtClean="0"/>
              <a:t>index(sequence)</a:t>
            </a:r>
            <a:r>
              <a:rPr lang="en-US" dirty="0" smtClean="0"/>
              <a:t> attribute to the </a:t>
            </a:r>
            <a:r>
              <a:rPr lang="en-US" b="1" dirty="0" smtClean="0"/>
              <a:t>Addition bean </a:t>
            </a:r>
            <a:r>
              <a:rPr lang="en-US" dirty="0" smtClean="0"/>
              <a:t>to deal with ambiguity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370729" y="3361765"/>
            <a:ext cx="5228473" cy="17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9834282" y="1621399"/>
            <a:ext cx="1837765" cy="494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Main.java</a:t>
            </a:r>
            <a:endParaRPr lang="en-US" b="1" dirty="0"/>
          </a:p>
        </p:txBody>
      </p:sp>
      <p:cxnSp>
        <p:nvCxnSpPr>
          <p:cNvPr id="38" name="Straight Arrow Connector 37"/>
          <p:cNvCxnSpPr>
            <a:stCxn id="19" idx="0"/>
            <a:endCxn id="36" idx="2"/>
          </p:cNvCxnSpPr>
          <p:nvPr/>
        </p:nvCxnSpPr>
        <p:spPr>
          <a:xfrm flipV="1">
            <a:off x="9683931" y="2115671"/>
            <a:ext cx="1069234" cy="1099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044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0234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 smtClean="0">
                <a:solidFill>
                  <a:schemeClr val="accent1"/>
                </a:solidFill>
                <a:latin typeface="+mn-lt"/>
              </a:rPr>
              <a:t>Spring Bean Life Cycle and Methods</a:t>
            </a:r>
            <a:endParaRPr lang="en-US" sz="25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01271" y="1273275"/>
            <a:ext cx="2169458" cy="1374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Application started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8695765" y="3376104"/>
            <a:ext cx="2169458" cy="1465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Custom init() method is called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201271" y="3385071"/>
            <a:ext cx="2169458" cy="1456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Custom Destroy method is called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8695765" y="1273274"/>
            <a:ext cx="2169458" cy="1374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Bean is constructed and </a:t>
            </a:r>
          </a:p>
          <a:p>
            <a:pPr algn="ctr"/>
            <a:r>
              <a:rPr lang="en-US" b="1" dirty="0" smtClean="0"/>
              <a:t>Dependency is injected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4975412" y="1267613"/>
            <a:ext cx="2169458" cy="1379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Spring Container (IOC) started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4975412" y="3385072"/>
            <a:ext cx="2169458" cy="1456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Service/Business logic methods are called </a:t>
            </a:r>
            <a:endParaRPr lang="en-US" b="1" dirty="0"/>
          </a:p>
        </p:txBody>
      </p:sp>
      <p:sp>
        <p:nvSpPr>
          <p:cNvPr id="21" name="Right Arrow 20"/>
          <p:cNvSpPr/>
          <p:nvPr/>
        </p:nvSpPr>
        <p:spPr>
          <a:xfrm>
            <a:off x="3448594" y="1820084"/>
            <a:ext cx="1473030" cy="383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7198658" y="1820084"/>
            <a:ext cx="1473030" cy="383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9538178" y="2688010"/>
            <a:ext cx="484632" cy="6474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 rot="5400000">
            <a:off x="7656487" y="3372516"/>
            <a:ext cx="484632" cy="14730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 rot="5400000">
            <a:off x="3918716" y="3387002"/>
            <a:ext cx="484632" cy="14730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455196" y="5059674"/>
            <a:ext cx="2650595" cy="136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Using Interface: </a:t>
            </a:r>
            <a:r>
              <a:rPr lang="en-US" b="1" dirty="0" smtClean="0"/>
              <a:t>InitializingBean </a:t>
            </a:r>
            <a:r>
              <a:rPr lang="en-US" dirty="0" smtClean="0"/>
              <a:t>Using Annotation:</a:t>
            </a:r>
          </a:p>
          <a:p>
            <a:pPr algn="ctr"/>
            <a:r>
              <a:rPr lang="en-US" b="1" dirty="0" smtClean="0"/>
              <a:t>@PostConstruct</a:t>
            </a:r>
          </a:p>
        </p:txBody>
      </p:sp>
      <p:sp>
        <p:nvSpPr>
          <p:cNvPr id="47" name="Oval 46"/>
          <p:cNvSpPr/>
          <p:nvPr/>
        </p:nvSpPr>
        <p:spPr>
          <a:xfrm>
            <a:off x="931817" y="5059674"/>
            <a:ext cx="2769326" cy="136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Using Interface: </a:t>
            </a:r>
            <a:r>
              <a:rPr lang="en-US" b="1" dirty="0" smtClean="0"/>
              <a:t>DisposableBean</a:t>
            </a:r>
          </a:p>
          <a:p>
            <a:pPr algn="ctr"/>
            <a:r>
              <a:rPr lang="en-US" dirty="0" smtClean="0"/>
              <a:t>Using Annotation:</a:t>
            </a:r>
          </a:p>
          <a:p>
            <a:pPr algn="ctr"/>
            <a:r>
              <a:rPr lang="en-US" b="1" dirty="0" smtClean="0"/>
              <a:t>@PreDestroy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46919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41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500" b="1" dirty="0" smtClean="0">
                <a:solidFill>
                  <a:schemeClr val="accent1"/>
                </a:solidFill>
                <a:latin typeface="+mn-lt"/>
              </a:rPr>
              <a:t>com.springcore.auto.wire</a:t>
            </a:r>
            <a:endParaRPr lang="en-US" sz="25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01271" y="2675357"/>
            <a:ext cx="2169458" cy="753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Address.Java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8695765" y="4778187"/>
            <a:ext cx="2169458" cy="717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Autoconfig.xm</a:t>
            </a:r>
            <a:r>
              <a:rPr lang="en-US" dirty="0"/>
              <a:t>l</a:t>
            </a:r>
          </a:p>
        </p:txBody>
      </p:sp>
      <p:sp>
        <p:nvSpPr>
          <p:cNvPr id="7" name="Rectangle 6"/>
          <p:cNvSpPr/>
          <p:nvPr/>
        </p:nvSpPr>
        <p:spPr>
          <a:xfrm>
            <a:off x="1201271" y="4787154"/>
            <a:ext cx="2169458" cy="70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Emp.Java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8695765" y="2675357"/>
            <a:ext cx="2169458" cy="75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Test.java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9789457" y="2859740"/>
            <a:ext cx="0" cy="1837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2341" y="5625998"/>
            <a:ext cx="3146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Emp.java is dependent on the Address class to take employee address 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6" idx="1"/>
          </p:cNvCxnSpPr>
          <p:nvPr/>
        </p:nvCxnSpPr>
        <p:spPr>
          <a:xfrm flipH="1" flipV="1">
            <a:off x="3379695" y="5136776"/>
            <a:ext cx="53160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285999" y="3428110"/>
            <a:ext cx="0" cy="170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rved Left Arrow 18"/>
          <p:cNvSpPr/>
          <p:nvPr/>
        </p:nvSpPr>
        <p:spPr>
          <a:xfrm>
            <a:off x="3541059" y="3051874"/>
            <a:ext cx="699247" cy="183389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991534" y="3201632"/>
            <a:ext cx="27947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 smtClean="0">
                <a:solidFill>
                  <a:schemeClr val="accent1"/>
                </a:solidFill>
                <a:latin typeface="+mn-lt"/>
              </a:rPr>
              <a:t>Dependency  </a:t>
            </a:r>
            <a:endParaRPr lang="en-US" sz="250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0304" y="1587997"/>
            <a:ext cx="3890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Address class holds the address of the employee which is extracted in the form of an object in the Emp class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786285" y="5608147"/>
            <a:ext cx="5233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configuration file will first create the bean of the Address class and then the </a:t>
            </a:r>
            <a:r>
              <a:rPr lang="en-US" b="1" dirty="0" smtClean="0"/>
              <a:t>auto-wire </a:t>
            </a:r>
            <a:r>
              <a:rPr lang="en-US" dirty="0" smtClean="0"/>
              <a:t>attribute will automatically tag Address to Emp class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844115" y="1579379"/>
            <a:ext cx="3890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main class will keep the path to the configuration file and call the Employee object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131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0234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 smtClean="0">
                <a:solidFill>
                  <a:schemeClr val="accent1"/>
                </a:solidFill>
                <a:latin typeface="+mn-lt"/>
              </a:rPr>
              <a:t>com.springcore.auto.wire.annotation</a:t>
            </a:r>
            <a:endParaRPr lang="en-US" sz="25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01271" y="2675357"/>
            <a:ext cx="2169458" cy="753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Address.Java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8695765" y="4778187"/>
            <a:ext cx="2169458" cy="717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Autoconfig.xm</a:t>
            </a:r>
            <a:r>
              <a:rPr lang="en-US" b="1" dirty="0"/>
              <a:t>l</a:t>
            </a:r>
          </a:p>
        </p:txBody>
      </p:sp>
      <p:sp>
        <p:nvSpPr>
          <p:cNvPr id="7" name="Rectangle 6"/>
          <p:cNvSpPr/>
          <p:nvPr/>
        </p:nvSpPr>
        <p:spPr>
          <a:xfrm>
            <a:off x="1201271" y="4787154"/>
            <a:ext cx="2169458" cy="70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Emp.Java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8695765" y="2675357"/>
            <a:ext cx="2169458" cy="75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Test.java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789457" y="2859740"/>
            <a:ext cx="0" cy="1837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02341" y="5625998"/>
            <a:ext cx="3146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Emp.java is dependent on the Address class to take employee address  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1"/>
          </p:cNvCxnSpPr>
          <p:nvPr/>
        </p:nvCxnSpPr>
        <p:spPr>
          <a:xfrm flipH="1" flipV="1">
            <a:off x="3379695" y="5136776"/>
            <a:ext cx="53160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285999" y="3428110"/>
            <a:ext cx="0" cy="170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rved Left Arrow 12"/>
          <p:cNvSpPr/>
          <p:nvPr/>
        </p:nvSpPr>
        <p:spPr>
          <a:xfrm>
            <a:off x="3541059" y="3051874"/>
            <a:ext cx="699247" cy="183389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991534" y="3201632"/>
            <a:ext cx="27947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 smtClean="0">
                <a:solidFill>
                  <a:schemeClr val="accent1"/>
                </a:solidFill>
                <a:latin typeface="+mn-lt"/>
              </a:rPr>
              <a:t>Dependency  </a:t>
            </a:r>
            <a:endParaRPr lang="en-US" sz="25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0304" y="1587997"/>
            <a:ext cx="3890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Address class holds the address of the employee which is extracted in the form of an object in the Emp class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08202" y="5573311"/>
            <a:ext cx="5233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configuration file will only create the bean of the Address class and the @</a:t>
            </a:r>
            <a:r>
              <a:rPr lang="en-US" b="1" dirty="0" smtClean="0"/>
              <a:t>Autowired</a:t>
            </a:r>
            <a:r>
              <a:rPr lang="en-US" dirty="0" smtClean="0"/>
              <a:t> annotation will be added to the </a:t>
            </a:r>
            <a:r>
              <a:rPr lang="en-US" b="1" dirty="0" smtClean="0"/>
              <a:t>Address object</a:t>
            </a:r>
            <a:r>
              <a:rPr lang="en-US" dirty="0" smtClean="0"/>
              <a:t> of the Emp class for configuration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844115" y="1579379"/>
            <a:ext cx="3890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main class will keep the path to the configuration file and call the Employee object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45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789</Words>
  <Application>Microsoft Office PowerPoint</Application>
  <PresentationFormat>Widescreen</PresentationFormat>
  <Paragraphs>116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com.Springcore flow</vt:lpstr>
      <vt:lpstr>com.springcore.collections</vt:lpstr>
      <vt:lpstr>PowerPoint Presentation</vt:lpstr>
      <vt:lpstr>PowerPoint Presentation</vt:lpstr>
      <vt:lpstr>PowerPoint Presentation</vt:lpstr>
      <vt:lpstr>PowerPoint Presentation</vt:lpstr>
      <vt:lpstr>com.springcore.auto.wire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68</cp:revision>
  <dcterms:created xsi:type="dcterms:W3CDTF">2023-01-29T10:28:19Z</dcterms:created>
  <dcterms:modified xsi:type="dcterms:W3CDTF">2023-01-29T22:03:57Z</dcterms:modified>
</cp:coreProperties>
</file>