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934C-0987-4E34-9E51-03466284EB4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DA83-9F0C-475A-A652-7F2BC95BD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934C-0987-4E34-9E51-03466284EB4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DA83-9F0C-475A-A652-7F2BC95BD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5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934C-0987-4E34-9E51-03466284EB4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DA83-9F0C-475A-A652-7F2BC95BD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9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934C-0987-4E34-9E51-03466284EB4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DA83-9F0C-475A-A652-7F2BC95BD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8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934C-0987-4E34-9E51-03466284EB4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DA83-9F0C-475A-A652-7F2BC95BD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7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934C-0987-4E34-9E51-03466284EB4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DA83-9F0C-475A-A652-7F2BC95BD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3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934C-0987-4E34-9E51-03466284EB4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DA83-9F0C-475A-A652-7F2BC95BD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934C-0987-4E34-9E51-03466284EB4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DA83-9F0C-475A-A652-7F2BC95BD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0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934C-0987-4E34-9E51-03466284EB4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DA83-9F0C-475A-A652-7F2BC95BD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3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934C-0987-4E34-9E51-03466284EB4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DA83-9F0C-475A-A652-7F2BC95BD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4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934C-0987-4E34-9E51-03466284EB4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DA83-9F0C-475A-A652-7F2BC95BD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2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8934C-0987-4E34-9E51-03466284EB4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4DA83-9F0C-475A-A652-7F2BC95BD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6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762103" y="1045026"/>
            <a:ext cx="7454537" cy="49900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39290" y="217711"/>
            <a:ext cx="60544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</a:rPr>
              <a:t>The working structure of Spring MVC</a:t>
            </a:r>
            <a:endParaRPr lang="en-US" sz="300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2845" y="2995746"/>
            <a:ext cx="1314994" cy="1071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7" name="Cube 6"/>
          <p:cNvSpPr/>
          <p:nvPr/>
        </p:nvSpPr>
        <p:spPr>
          <a:xfrm>
            <a:off x="4394483" y="1833151"/>
            <a:ext cx="1672046" cy="136289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Front Controller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8752114" y="1654626"/>
            <a:ext cx="2029098" cy="1541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Controller </a:t>
            </a:r>
            <a:r>
              <a:rPr lang="en-US" sz="1600" b="1" dirty="0" smtClean="0"/>
              <a:t>(@Controller)</a:t>
            </a:r>
            <a:endParaRPr lang="en-US" sz="16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6514011" y="4484911"/>
            <a:ext cx="1950720" cy="1114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View Template (ViewResolver)</a:t>
            </a:r>
            <a:endParaRPr lang="en-US" b="1" dirty="0"/>
          </a:p>
        </p:txBody>
      </p:sp>
      <p:sp>
        <p:nvSpPr>
          <p:cNvPr id="11" name="Right Arrow 10"/>
          <p:cNvSpPr/>
          <p:nvPr/>
        </p:nvSpPr>
        <p:spPr>
          <a:xfrm>
            <a:off x="1933303" y="3100248"/>
            <a:ext cx="2144990" cy="343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1933303" y="3632643"/>
            <a:ext cx="2144990" cy="343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26236" y="2811080"/>
            <a:ext cx="91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request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357627" y="3919441"/>
            <a:ext cx="104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response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066529" y="2181128"/>
            <a:ext cx="2742389" cy="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066529" y="2726486"/>
            <a:ext cx="2742389" cy="8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30240" y="3196042"/>
            <a:ext cx="1001951" cy="125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1"/>
            <a:endCxn id="7" idx="3"/>
          </p:cNvCxnSpPr>
          <p:nvPr/>
        </p:nvCxnSpPr>
        <p:spPr>
          <a:xfrm flipH="1" flipV="1">
            <a:off x="5060145" y="3196042"/>
            <a:ext cx="1453866" cy="1846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879771" y="2499357"/>
            <a:ext cx="1015558" cy="681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Model (data)</a:t>
            </a:r>
            <a:endParaRPr lang="en-US" sz="1400" b="1" dirty="0"/>
          </a:p>
        </p:txBody>
      </p:sp>
      <p:sp>
        <p:nvSpPr>
          <p:cNvPr id="27" name="Oval 26"/>
          <p:cNvSpPr/>
          <p:nvPr/>
        </p:nvSpPr>
        <p:spPr>
          <a:xfrm rot="3290120">
            <a:off x="5723435" y="3430184"/>
            <a:ext cx="1015558" cy="681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Model (data)</a:t>
            </a:r>
            <a:endParaRPr 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464331" y="1910878"/>
            <a:ext cx="17668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/>
              <a:t>Dispatcher Servlet</a:t>
            </a:r>
            <a:endParaRPr lang="en-US" sz="13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457314" y="3247643"/>
            <a:ext cx="2064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Delegate Rendering the response</a:t>
            </a:r>
            <a:endParaRPr lang="en-US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816662" y="3355364"/>
            <a:ext cx="1895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Handles the request</a:t>
            </a:r>
            <a:endParaRPr lang="en-US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355492" y="1744728"/>
            <a:ext cx="2064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Delegate the request</a:t>
            </a:r>
            <a:endParaRPr lang="en-US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947315" y="2724423"/>
            <a:ext cx="993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Name of the view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 rot="3070750">
            <a:off x="4599349" y="4051424"/>
            <a:ext cx="196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Return the Control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718678" y="6132883"/>
            <a:ext cx="154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Tomcat Server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782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452846" y="1210491"/>
            <a:ext cx="11138263" cy="494646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69919" y="235128"/>
            <a:ext cx="60703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</a:rPr>
              <a:t>Sending data from Controller to View</a:t>
            </a:r>
            <a:endParaRPr lang="en-US" sz="30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4898" y="1667692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Model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153976" y="1667692"/>
            <a:ext cx="217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ModelAndView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98106" y="2333897"/>
            <a:ext cx="4701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addAttribute(String key, Object value)</a:t>
            </a:r>
            <a:endParaRPr lang="en-US" sz="2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085843" y="2286001"/>
            <a:ext cx="43097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addObject(String key, Object value)</a:t>
            </a:r>
            <a:endParaRPr lang="en-US" sz="2200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828801" y="2764784"/>
            <a:ext cx="2464525" cy="1824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</p:cNvCxnSpPr>
          <p:nvPr/>
        </p:nvCxnSpPr>
        <p:spPr>
          <a:xfrm>
            <a:off x="3048846" y="2764784"/>
            <a:ext cx="2185005" cy="1754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96983" y="4745985"/>
            <a:ext cx="1678339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Object ob =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4232366" y="4745985"/>
            <a:ext cx="261692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  <a:r>
              <a:rPr lang="en-US" b="1" dirty="0" smtClean="0"/>
              <a:t>equest.getAttribute(“”)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782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9919" y="235128"/>
            <a:ext cx="61154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</a:rPr>
              <a:t>Sending data from View to Controller</a:t>
            </a:r>
            <a:endParaRPr lang="en-US" sz="300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9110" y="1245330"/>
            <a:ext cx="2717074" cy="539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Using HTML Form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92183" y="2272941"/>
            <a:ext cx="32997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 = “/URL”</a:t>
            </a:r>
          </a:p>
          <a:p>
            <a:r>
              <a:rPr lang="en-US" dirty="0" smtClean="0"/>
              <a:t>Form – HTML</a:t>
            </a:r>
          </a:p>
          <a:p>
            <a:r>
              <a:rPr lang="en-US" dirty="0"/>
              <a:t>t</a:t>
            </a:r>
            <a:r>
              <a:rPr lang="en-US" dirty="0" smtClean="0"/>
              <a:t>ext field, checkbox, radio button</a:t>
            </a:r>
          </a:p>
          <a:p>
            <a:r>
              <a:rPr lang="en-US" dirty="0" smtClean="0"/>
              <a:t>Button: type -&gt; submit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159361" y="2646682"/>
            <a:ext cx="4136572" cy="226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0" y="2241733"/>
            <a:ext cx="2377440" cy="103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data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731519" y="3918863"/>
            <a:ext cx="2438400" cy="1436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View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9144000" y="3918862"/>
            <a:ext cx="2438400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Controller</a:t>
            </a:r>
            <a:endParaRPr lang="en-US" sz="2400" b="1" dirty="0"/>
          </a:p>
        </p:txBody>
      </p:sp>
      <p:sp>
        <p:nvSpPr>
          <p:cNvPr id="11" name="Right Arrow 10"/>
          <p:cNvSpPr/>
          <p:nvPr/>
        </p:nvSpPr>
        <p:spPr>
          <a:xfrm>
            <a:off x="4159361" y="4776655"/>
            <a:ext cx="4136572" cy="226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01720" y="4389236"/>
            <a:ext cx="187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Using HTML Form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423584" y="5673420"/>
            <a:ext cx="1879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@ModelAttribute</a:t>
            </a:r>
          </a:p>
          <a:p>
            <a:r>
              <a:rPr lang="en-US" b="1" dirty="0" smtClean="0"/>
              <a:t>@RequestParam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794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7370" y="243837"/>
            <a:ext cx="66872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</a:rPr>
              <a:t>User Registration Form usin</a:t>
            </a:r>
            <a:r>
              <a:rPr lang="en-US" sz="3000" b="1" dirty="0" smtClean="0">
                <a:solidFill>
                  <a:srgbClr val="0070C0"/>
                </a:solidFill>
              </a:rPr>
              <a:t>g spring MVC</a:t>
            </a:r>
            <a:endParaRPr lang="en-US" sz="300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01778" y="2629989"/>
            <a:ext cx="2081349" cy="1802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Contact</a:t>
            </a:r>
          </a:p>
          <a:p>
            <a:pPr algn="ctr"/>
            <a:r>
              <a:rPr lang="en-US" sz="2400" b="1" dirty="0" smtClean="0"/>
              <a:t>Controller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7019104" y="2629989"/>
            <a:ext cx="2081349" cy="1802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User DAO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4110441" y="2623458"/>
            <a:ext cx="2081349" cy="1802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Service Class</a:t>
            </a:r>
            <a:endParaRPr lang="en-US" sz="2400" b="1" dirty="0"/>
          </a:p>
        </p:txBody>
      </p:sp>
      <p:sp>
        <p:nvSpPr>
          <p:cNvPr id="8" name="Can 7"/>
          <p:cNvSpPr/>
          <p:nvPr/>
        </p:nvSpPr>
        <p:spPr>
          <a:xfrm>
            <a:off x="9927767" y="2862943"/>
            <a:ext cx="1175657" cy="13237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DB</a:t>
            </a:r>
            <a:endParaRPr lang="en-US" sz="2400" b="1" dirty="0"/>
          </a:p>
        </p:txBody>
      </p: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 flipV="1">
            <a:off x="3283127" y="3524795"/>
            <a:ext cx="827314" cy="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191790" y="3518263"/>
            <a:ext cx="827314" cy="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9100453" y="3511731"/>
            <a:ext cx="827314" cy="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60898" y="2055223"/>
            <a:ext cx="1580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Service Layer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155299" y="2055223"/>
            <a:ext cx="1808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Database Layer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562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7530" y="296089"/>
            <a:ext cx="39185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</a:rPr>
              <a:t>Spring MVC Interceptor</a:t>
            </a:r>
            <a:endParaRPr lang="en-US" sz="300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5173" y="1236618"/>
            <a:ext cx="1532709" cy="679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pre-handler (1)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7584811" y="2124890"/>
            <a:ext cx="1236617" cy="1367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Process</a:t>
            </a:r>
          </a:p>
          <a:p>
            <a:pPr algn="ctr"/>
            <a:r>
              <a:rPr lang="en-US" b="1" dirty="0" smtClean="0"/>
              <a:t>(Handler)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9771017" y="2495004"/>
            <a:ext cx="1445623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post-handler</a:t>
            </a:r>
          </a:p>
          <a:p>
            <a:pPr algn="ctr"/>
            <a:r>
              <a:rPr lang="en-US" b="1" dirty="0" smtClean="0"/>
              <a:t>(2)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7584811" y="3887374"/>
            <a:ext cx="1236617" cy="153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View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955172" y="5603966"/>
            <a:ext cx="1767845" cy="72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after-completion (3)</a:t>
            </a:r>
            <a:endParaRPr lang="en-US" b="1" dirty="0"/>
          </a:p>
        </p:txBody>
      </p:sp>
      <p:cxnSp>
        <p:nvCxnSpPr>
          <p:cNvPr id="12" name="Straight Arrow Connector 11"/>
          <p:cNvCxnSpPr>
            <a:endCxn id="5" idx="1"/>
          </p:cNvCxnSpPr>
          <p:nvPr/>
        </p:nvCxnSpPr>
        <p:spPr>
          <a:xfrm>
            <a:off x="870857" y="1576252"/>
            <a:ext cx="4084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0"/>
          </p:cNvCxnSpPr>
          <p:nvPr/>
        </p:nvCxnSpPr>
        <p:spPr>
          <a:xfrm>
            <a:off x="6487882" y="1576252"/>
            <a:ext cx="1715238" cy="54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8" idx="1"/>
          </p:cNvCxnSpPr>
          <p:nvPr/>
        </p:nvCxnSpPr>
        <p:spPr>
          <a:xfrm flipV="1">
            <a:off x="8821428" y="2808513"/>
            <a:ext cx="9495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3"/>
          </p:cNvCxnSpPr>
          <p:nvPr/>
        </p:nvCxnSpPr>
        <p:spPr>
          <a:xfrm flipH="1">
            <a:off x="8821428" y="3122021"/>
            <a:ext cx="1672401" cy="1534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1"/>
            <a:endCxn id="10" idx="0"/>
          </p:cNvCxnSpPr>
          <p:nvPr/>
        </p:nvCxnSpPr>
        <p:spPr>
          <a:xfrm flipH="1">
            <a:off x="5839095" y="4656407"/>
            <a:ext cx="1745716" cy="947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1"/>
          </p:cNvCxnSpPr>
          <p:nvPr/>
        </p:nvCxnSpPr>
        <p:spPr>
          <a:xfrm flipH="1" flipV="1">
            <a:off x="870858" y="5943601"/>
            <a:ext cx="4084314" cy="2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15589" y="1573379"/>
            <a:ext cx="2048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/welcome - request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798321" y="5460273"/>
            <a:ext cx="2186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/welcome - response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6028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8833" y="269962"/>
            <a:ext cx="97314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</a:rPr>
              <a:t>Add functionality of Product Application using Spring MVC</a:t>
            </a:r>
            <a:endParaRPr lang="en-US" sz="3000" b="1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2936" y="2804160"/>
            <a:ext cx="1593668" cy="1018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254696" y="2486297"/>
            <a:ext cx="2386148" cy="1650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Main Controller</a:t>
            </a:r>
          </a:p>
          <a:p>
            <a:pPr algn="ctr"/>
            <a:r>
              <a:rPr lang="en-US" b="1" dirty="0" smtClean="0"/>
              <a:t>(Controller)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698937" y="2486297"/>
            <a:ext cx="2386148" cy="1650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r>
              <a:rPr lang="en-US" b="1" dirty="0" smtClean="0"/>
              <a:t>dd_product_form</a:t>
            </a:r>
          </a:p>
          <a:p>
            <a:pPr algn="ctr"/>
            <a:r>
              <a:rPr lang="en-US" b="1" dirty="0" smtClean="0"/>
              <a:t>(View)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0143176" y="2726038"/>
            <a:ext cx="1436914" cy="1027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5850" y="4423954"/>
            <a:ext cx="19245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The client sends a “/add-product” request to the Main controller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23389" y="4423954"/>
            <a:ext cx="3648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layer will interact with the </a:t>
            </a:r>
            <a:r>
              <a:rPr lang="en-US" sz="1600" b="1" dirty="0" smtClean="0"/>
              <a:t>Database</a:t>
            </a:r>
            <a:r>
              <a:rPr lang="en-US" sz="1600" dirty="0" smtClean="0"/>
              <a:t> layer as well as the </a:t>
            </a:r>
            <a:r>
              <a:rPr lang="en-US" sz="1600" b="1" dirty="0" smtClean="0"/>
              <a:t>View</a:t>
            </a:r>
            <a:r>
              <a:rPr lang="en-US" sz="1600" dirty="0" smtClean="0"/>
              <a:t> layer. First, it will take control to </a:t>
            </a:r>
            <a:r>
              <a:rPr lang="en-US" sz="1600" b="1" dirty="0"/>
              <a:t>V</a:t>
            </a:r>
            <a:r>
              <a:rPr lang="en-US" sz="1600" b="1" dirty="0" smtClean="0"/>
              <a:t>iewResolver</a:t>
            </a:r>
            <a:r>
              <a:rPr lang="en-US" sz="1600" dirty="0" smtClean="0"/>
              <a:t> where we can add the product, and for saving the same </a:t>
            </a:r>
            <a:r>
              <a:rPr lang="en-US" sz="1600" b="1" dirty="0" smtClean="0"/>
              <a:t>add_product_form</a:t>
            </a:r>
            <a:r>
              <a:rPr lang="en-US" sz="1600" dirty="0" smtClean="0"/>
              <a:t> will give the control back to the controller’s handler (/</a:t>
            </a:r>
            <a:r>
              <a:rPr lang="en-US" sz="1600" b="1" dirty="0" smtClean="0"/>
              <a:t>handle-product</a:t>
            </a:r>
            <a:r>
              <a:rPr lang="en-US" sz="1600" dirty="0" smtClean="0"/>
              <a:t>) to save the data</a:t>
            </a:r>
            <a:endParaRPr lang="en-US" sz="1600" b="1" dirty="0"/>
          </a:p>
        </p:txBody>
      </p:sp>
      <p:cxnSp>
        <p:nvCxnSpPr>
          <p:cNvPr id="10" name="Straight Arrow Connector 9"/>
          <p:cNvCxnSpPr>
            <a:stCxn id="3" idx="0"/>
          </p:cNvCxnSpPr>
          <p:nvPr/>
        </p:nvCxnSpPr>
        <p:spPr>
          <a:xfrm flipV="1">
            <a:off x="4447770" y="2116183"/>
            <a:ext cx="0" cy="37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698832" y="1489166"/>
            <a:ext cx="1497875" cy="627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ProductDAO</a:t>
            </a:r>
            <a:endParaRPr lang="en-US" b="1" dirty="0"/>
          </a:p>
        </p:txBody>
      </p:sp>
      <p:cxnSp>
        <p:nvCxnSpPr>
          <p:cNvPr id="14" name="Straight Arrow Connector 13"/>
          <p:cNvCxnSpPr>
            <a:endCxn id="12" idx="1"/>
          </p:cNvCxnSpPr>
          <p:nvPr/>
        </p:nvCxnSpPr>
        <p:spPr>
          <a:xfrm>
            <a:off x="3254696" y="1802674"/>
            <a:ext cx="444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756821" y="1507582"/>
            <a:ext cx="1497875" cy="627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Product</a:t>
            </a:r>
          </a:p>
          <a:p>
            <a:pPr algn="ctr"/>
            <a:r>
              <a:rPr lang="en-US" b="1" dirty="0" smtClean="0"/>
              <a:t>(Model)</a:t>
            </a:r>
            <a:endParaRPr lang="en-US" b="1" dirty="0"/>
          </a:p>
        </p:txBody>
      </p:sp>
      <p:cxnSp>
        <p:nvCxnSpPr>
          <p:cNvPr id="19" name="Straight Arrow Connector 18"/>
          <p:cNvCxnSpPr>
            <a:stCxn id="2" idx="3"/>
            <a:endCxn id="3" idx="1"/>
          </p:cNvCxnSpPr>
          <p:nvPr/>
        </p:nvCxnSpPr>
        <p:spPr>
          <a:xfrm flipV="1">
            <a:off x="2196604" y="3311435"/>
            <a:ext cx="1058092" cy="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40844" y="3309258"/>
            <a:ext cx="1058092" cy="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9085084" y="3307081"/>
            <a:ext cx="1058092" cy="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16205" y="4423954"/>
            <a:ext cx="2551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layer will first show the </a:t>
            </a:r>
            <a:r>
              <a:rPr lang="en-US" sz="1600" b="1" dirty="0" smtClean="0"/>
              <a:t>Create Product page</a:t>
            </a:r>
            <a:r>
              <a:rPr lang="en-US" sz="1600" dirty="0" smtClean="0"/>
              <a:t> where the user will enter and submit the details then the </a:t>
            </a:r>
            <a:r>
              <a:rPr lang="en-US" sz="1600" b="1" dirty="0" smtClean="0"/>
              <a:t>handle-product</a:t>
            </a:r>
            <a:r>
              <a:rPr lang="en-US" sz="1600" dirty="0" smtClean="0"/>
              <a:t> handler will save it in the database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9694814" y="4423954"/>
            <a:ext cx="22130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Products will be added and the </a:t>
            </a:r>
            <a:r>
              <a:rPr lang="en-US" sz="1600" b="1" dirty="0" smtClean="0"/>
              <a:t>home page</a:t>
            </a:r>
            <a:r>
              <a:rPr lang="en-US" sz="1600" dirty="0" smtClean="0"/>
              <a:t> i.e. all the Products will be shown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725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245" y="296087"/>
            <a:ext cx="100630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</a:rPr>
              <a:t>Update functionality of Product Application using Spring MVC</a:t>
            </a:r>
            <a:endParaRPr lang="en-US" sz="30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2936" y="2804160"/>
            <a:ext cx="1593668" cy="1018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254696" y="2486297"/>
            <a:ext cx="2386148" cy="1650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Main Controller</a:t>
            </a:r>
          </a:p>
          <a:p>
            <a:pPr algn="ctr"/>
            <a:r>
              <a:rPr lang="en-US" b="1" dirty="0" smtClean="0"/>
              <a:t>(Controller)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698937" y="2486297"/>
            <a:ext cx="2386148" cy="1650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r>
              <a:rPr lang="en-US" b="1" dirty="0" smtClean="0"/>
              <a:t>dd_product_form</a:t>
            </a:r>
          </a:p>
          <a:p>
            <a:pPr algn="ctr"/>
            <a:r>
              <a:rPr lang="en-US" b="1" dirty="0" smtClean="0"/>
              <a:t>(View)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0143176" y="2726038"/>
            <a:ext cx="1436914" cy="1027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15850" y="4423954"/>
            <a:ext cx="19245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The client sends a “/update-product/{productId}” request to the Main controller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623389" y="4423954"/>
            <a:ext cx="3648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layer will interact with the </a:t>
            </a:r>
            <a:r>
              <a:rPr lang="en-US" sz="1600" b="1" dirty="0" smtClean="0"/>
              <a:t>Database</a:t>
            </a:r>
            <a:r>
              <a:rPr lang="en-US" sz="1600" dirty="0" smtClean="0"/>
              <a:t> layer as well as the </a:t>
            </a:r>
            <a:r>
              <a:rPr lang="en-US" sz="1600" b="1" dirty="0" smtClean="0"/>
              <a:t>View</a:t>
            </a:r>
            <a:r>
              <a:rPr lang="en-US" sz="1600" dirty="0" smtClean="0"/>
              <a:t> layer. First, it will take the product id from the URI pattern and use it using @</a:t>
            </a:r>
            <a:r>
              <a:rPr lang="en-US" sz="1600" b="1" dirty="0" smtClean="0"/>
              <a:t>PathVariable </a:t>
            </a:r>
            <a:r>
              <a:rPr lang="en-US" sz="1600" dirty="0" smtClean="0"/>
              <a:t>then extract the same product (acc to productId) from the </a:t>
            </a:r>
            <a:r>
              <a:rPr lang="en-US" sz="1600" b="1" dirty="0" smtClean="0"/>
              <a:t>database </a:t>
            </a:r>
            <a:r>
              <a:rPr lang="en-US" sz="1600" dirty="0" smtClean="0"/>
              <a:t>and return the </a:t>
            </a:r>
            <a:r>
              <a:rPr lang="en-US" sz="1600" b="1" dirty="0" smtClean="0"/>
              <a:t>update_form</a:t>
            </a:r>
            <a:endParaRPr lang="en-US" sz="1600" b="1" dirty="0"/>
          </a:p>
        </p:txBody>
      </p:sp>
      <p:cxnSp>
        <p:nvCxnSpPr>
          <p:cNvPr id="10" name="Straight Arrow Connector 9"/>
          <p:cNvCxnSpPr>
            <a:stCxn id="5" idx="0"/>
          </p:cNvCxnSpPr>
          <p:nvPr/>
        </p:nvCxnSpPr>
        <p:spPr>
          <a:xfrm flipV="1">
            <a:off x="4447770" y="2116183"/>
            <a:ext cx="0" cy="37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698832" y="1489166"/>
            <a:ext cx="1497875" cy="627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ProductDAO</a:t>
            </a:r>
            <a:endParaRPr lang="en-US" b="1" dirty="0"/>
          </a:p>
        </p:txBody>
      </p:sp>
      <p:cxnSp>
        <p:nvCxnSpPr>
          <p:cNvPr id="12" name="Straight Arrow Connector 11"/>
          <p:cNvCxnSpPr>
            <a:endCxn id="11" idx="1"/>
          </p:cNvCxnSpPr>
          <p:nvPr/>
        </p:nvCxnSpPr>
        <p:spPr>
          <a:xfrm>
            <a:off x="3254696" y="1802674"/>
            <a:ext cx="444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756821" y="1507582"/>
            <a:ext cx="1497875" cy="627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Product</a:t>
            </a:r>
          </a:p>
          <a:p>
            <a:pPr algn="ctr"/>
            <a:r>
              <a:rPr lang="en-US" b="1" dirty="0" smtClean="0"/>
              <a:t>(Model)</a:t>
            </a:r>
            <a:endParaRPr lang="en-US" b="1" dirty="0"/>
          </a:p>
        </p:txBody>
      </p:sp>
      <p:cxnSp>
        <p:nvCxnSpPr>
          <p:cNvPr id="14" name="Straight Arrow Connector 13"/>
          <p:cNvCxnSpPr>
            <a:stCxn id="3" idx="3"/>
            <a:endCxn id="5" idx="1"/>
          </p:cNvCxnSpPr>
          <p:nvPr/>
        </p:nvCxnSpPr>
        <p:spPr>
          <a:xfrm flipV="1">
            <a:off x="2196604" y="3311435"/>
            <a:ext cx="1058092" cy="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640844" y="3309258"/>
            <a:ext cx="1058092" cy="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9085084" y="3307081"/>
            <a:ext cx="1058092" cy="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16205" y="4423954"/>
            <a:ext cx="2551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layer will first show the </a:t>
            </a:r>
            <a:r>
              <a:rPr lang="en-US" sz="1600" b="1" dirty="0" smtClean="0"/>
              <a:t>Update Form page </a:t>
            </a:r>
            <a:r>
              <a:rPr lang="en-US" sz="1600" dirty="0" smtClean="0"/>
              <a:t>and</a:t>
            </a:r>
            <a:r>
              <a:rPr lang="en-US" sz="1600" b="1" dirty="0" smtClean="0"/>
              <a:t> </a:t>
            </a:r>
            <a:r>
              <a:rPr lang="en-US" sz="1600" dirty="0" smtClean="0"/>
              <a:t>then transfer the control to the </a:t>
            </a:r>
            <a:r>
              <a:rPr lang="en-US" sz="1600" b="1" dirty="0" smtClean="0"/>
              <a:t>handle-product</a:t>
            </a:r>
            <a:r>
              <a:rPr lang="en-US" sz="1600" dirty="0" smtClean="0"/>
              <a:t> handler in the controller which will save the data  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9694814" y="4423954"/>
            <a:ext cx="22130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Product will be updated and the </a:t>
            </a:r>
            <a:r>
              <a:rPr lang="en-US" sz="1600" b="1" dirty="0" smtClean="0"/>
              <a:t>home page</a:t>
            </a:r>
            <a:r>
              <a:rPr lang="en-US" sz="1600" dirty="0" smtClean="0"/>
              <a:t> i.e. all the Products will be shown with updated values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31104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245" y="296087"/>
            <a:ext cx="99341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</a:rPr>
              <a:t>Delete functionality of Product Application using Spring MVC</a:t>
            </a:r>
            <a:endParaRPr lang="en-US" sz="30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09827" y="2603858"/>
            <a:ext cx="1593668" cy="1018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961587" y="2285995"/>
            <a:ext cx="2386148" cy="1650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Main Controller</a:t>
            </a:r>
          </a:p>
          <a:p>
            <a:pPr algn="ctr"/>
            <a:r>
              <a:rPr lang="en-US" b="1" dirty="0" smtClean="0"/>
              <a:t>(Controller)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8405827" y="2595149"/>
            <a:ext cx="1436914" cy="1027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22741" y="4223652"/>
            <a:ext cx="19245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The client sends a “/delete-product/{productId}” request to the Main controller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30280" y="4223652"/>
            <a:ext cx="3648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layer will interact with the </a:t>
            </a:r>
            <a:r>
              <a:rPr lang="en-US" sz="1600" b="1" dirty="0" smtClean="0"/>
              <a:t>Database</a:t>
            </a:r>
            <a:r>
              <a:rPr lang="en-US" sz="1600" dirty="0" smtClean="0"/>
              <a:t> layer as well as the </a:t>
            </a:r>
            <a:r>
              <a:rPr lang="en-US" sz="1600" b="1" dirty="0" smtClean="0"/>
              <a:t>View</a:t>
            </a:r>
            <a:r>
              <a:rPr lang="en-US" sz="1600" dirty="0" smtClean="0"/>
              <a:t> layer (but we have not used this in this functionality). First,</a:t>
            </a:r>
            <a:r>
              <a:rPr lang="en-US" sz="1600" dirty="0"/>
              <a:t> , it will take the product id from the URI pattern and use it using @</a:t>
            </a:r>
            <a:r>
              <a:rPr lang="en-US" sz="1600" b="1" dirty="0"/>
              <a:t>PathVariable </a:t>
            </a:r>
            <a:r>
              <a:rPr lang="en-US" sz="1600" dirty="0"/>
              <a:t>then extract the same product (acc to productId</a:t>
            </a:r>
            <a:r>
              <a:rPr lang="en-US" sz="1600" dirty="0" smtClean="0"/>
              <a:t>) then </a:t>
            </a:r>
            <a:r>
              <a:rPr lang="en-US" sz="1600" b="1" dirty="0" smtClean="0"/>
              <a:t>delete</a:t>
            </a:r>
            <a:r>
              <a:rPr lang="en-US" sz="1600" dirty="0" smtClean="0"/>
              <a:t> the same using </a:t>
            </a:r>
            <a:r>
              <a:rPr lang="en-US" sz="1600" b="1" dirty="0" smtClean="0"/>
              <a:t>ProductDAO,</a:t>
            </a:r>
            <a:r>
              <a:rPr lang="en-US" sz="1600" dirty="0" smtClean="0"/>
              <a:t> and </a:t>
            </a:r>
            <a:r>
              <a:rPr lang="en-US" sz="1600" b="1" i="1" dirty="0" smtClean="0"/>
              <a:t>redirect</a:t>
            </a:r>
            <a:r>
              <a:rPr lang="en-US" sz="1600" dirty="0" smtClean="0"/>
              <a:t> to the home page </a:t>
            </a:r>
            <a:endParaRPr lang="en-US" sz="1600" b="1" dirty="0"/>
          </a:p>
        </p:txBody>
      </p:sp>
      <p:cxnSp>
        <p:nvCxnSpPr>
          <p:cNvPr id="10" name="Straight Arrow Connector 9"/>
          <p:cNvCxnSpPr>
            <a:stCxn id="5" idx="0"/>
          </p:cNvCxnSpPr>
          <p:nvPr/>
        </p:nvCxnSpPr>
        <p:spPr>
          <a:xfrm flipV="1">
            <a:off x="6154661" y="1915881"/>
            <a:ext cx="0" cy="37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405723" y="1288864"/>
            <a:ext cx="1497875" cy="627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ProductDAO</a:t>
            </a:r>
            <a:endParaRPr lang="en-US" b="1" dirty="0"/>
          </a:p>
        </p:txBody>
      </p:sp>
      <p:cxnSp>
        <p:nvCxnSpPr>
          <p:cNvPr id="12" name="Straight Arrow Connector 11"/>
          <p:cNvCxnSpPr>
            <a:endCxn id="11" idx="1"/>
          </p:cNvCxnSpPr>
          <p:nvPr/>
        </p:nvCxnSpPr>
        <p:spPr>
          <a:xfrm>
            <a:off x="4961587" y="1602372"/>
            <a:ext cx="444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463712" y="1307280"/>
            <a:ext cx="1497875" cy="627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Product</a:t>
            </a:r>
          </a:p>
          <a:p>
            <a:pPr algn="ctr"/>
            <a:r>
              <a:rPr lang="en-US" b="1" dirty="0" smtClean="0"/>
              <a:t>(Model)</a:t>
            </a:r>
            <a:endParaRPr lang="en-US" b="1" dirty="0"/>
          </a:p>
        </p:txBody>
      </p:sp>
      <p:cxnSp>
        <p:nvCxnSpPr>
          <p:cNvPr id="14" name="Straight Arrow Connector 13"/>
          <p:cNvCxnSpPr>
            <a:stCxn id="3" idx="3"/>
            <a:endCxn id="5" idx="1"/>
          </p:cNvCxnSpPr>
          <p:nvPr/>
        </p:nvCxnSpPr>
        <p:spPr>
          <a:xfrm flipV="1">
            <a:off x="3903495" y="3111133"/>
            <a:ext cx="1058092" cy="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347735" y="3108956"/>
            <a:ext cx="1058092" cy="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49203" y="4235714"/>
            <a:ext cx="22130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Product will be updated and the </a:t>
            </a:r>
            <a:r>
              <a:rPr lang="en-US" sz="1600" b="1" dirty="0" smtClean="0"/>
              <a:t>home page</a:t>
            </a:r>
            <a:r>
              <a:rPr lang="en-US" sz="1600" dirty="0" smtClean="0"/>
              <a:t> i.e. all the Products will be shown with updated values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452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0228" y="243836"/>
            <a:ext cx="110970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</a:rPr>
              <a:t>View products functionality of Product Application using Spring MVC</a:t>
            </a:r>
            <a:endParaRPr lang="en-US" sz="30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2936" y="2804160"/>
            <a:ext cx="1593668" cy="1018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254696" y="2486297"/>
            <a:ext cx="2386148" cy="1650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Main Controller</a:t>
            </a:r>
          </a:p>
          <a:p>
            <a:pPr algn="ctr"/>
            <a:r>
              <a:rPr lang="en-US" b="1" dirty="0" smtClean="0"/>
              <a:t>(Controller)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698937" y="2486297"/>
            <a:ext cx="2386148" cy="1650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Index.jsp</a:t>
            </a:r>
          </a:p>
          <a:p>
            <a:pPr algn="ctr"/>
            <a:r>
              <a:rPr lang="en-US" b="1" dirty="0" smtClean="0"/>
              <a:t>(View)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0143176" y="2726038"/>
            <a:ext cx="1436914" cy="1027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15850" y="4423954"/>
            <a:ext cx="1924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client sends a “/” request to the Main controller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725650" y="4423954"/>
            <a:ext cx="34311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layer will interact with the </a:t>
            </a:r>
            <a:r>
              <a:rPr lang="en-US" b="1" dirty="0" smtClean="0"/>
              <a:t>Database</a:t>
            </a:r>
            <a:r>
              <a:rPr lang="en-US" dirty="0" smtClean="0"/>
              <a:t> layer as well as the </a:t>
            </a:r>
            <a:r>
              <a:rPr lang="en-US" b="1" dirty="0" smtClean="0"/>
              <a:t>View</a:t>
            </a:r>
            <a:r>
              <a:rPr lang="en-US" dirty="0" smtClean="0"/>
              <a:t> layer. First, it will extract the data of all products from the database layer, and then using @</a:t>
            </a:r>
            <a:r>
              <a:rPr lang="en-US" b="1" dirty="0" smtClean="0"/>
              <a:t>ModelAttribute</a:t>
            </a:r>
            <a:r>
              <a:rPr lang="en-US" dirty="0" smtClean="0"/>
              <a:t> it will send the products as </a:t>
            </a:r>
            <a:r>
              <a:rPr lang="en-US" b="1" dirty="0" smtClean="0"/>
              <a:t>List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5" idx="0"/>
          </p:cNvCxnSpPr>
          <p:nvPr/>
        </p:nvCxnSpPr>
        <p:spPr>
          <a:xfrm flipV="1">
            <a:off x="4447770" y="2116183"/>
            <a:ext cx="0" cy="37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698832" y="1489166"/>
            <a:ext cx="1497875" cy="627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ProductDAO</a:t>
            </a:r>
            <a:endParaRPr lang="en-US" b="1" dirty="0"/>
          </a:p>
        </p:txBody>
      </p:sp>
      <p:cxnSp>
        <p:nvCxnSpPr>
          <p:cNvPr id="12" name="Straight Arrow Connector 11"/>
          <p:cNvCxnSpPr>
            <a:endCxn id="11" idx="1"/>
          </p:cNvCxnSpPr>
          <p:nvPr/>
        </p:nvCxnSpPr>
        <p:spPr>
          <a:xfrm>
            <a:off x="3254696" y="1802674"/>
            <a:ext cx="444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756821" y="1507582"/>
            <a:ext cx="1497875" cy="627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Product</a:t>
            </a:r>
          </a:p>
          <a:p>
            <a:pPr algn="ctr"/>
            <a:r>
              <a:rPr lang="en-US" b="1" dirty="0" smtClean="0"/>
              <a:t>(Model)</a:t>
            </a:r>
            <a:endParaRPr lang="en-US" b="1" dirty="0"/>
          </a:p>
        </p:txBody>
      </p:sp>
      <p:cxnSp>
        <p:nvCxnSpPr>
          <p:cNvPr id="14" name="Straight Arrow Connector 13"/>
          <p:cNvCxnSpPr>
            <a:stCxn id="3" idx="3"/>
            <a:endCxn id="5" idx="1"/>
          </p:cNvCxnSpPr>
          <p:nvPr/>
        </p:nvCxnSpPr>
        <p:spPr>
          <a:xfrm flipV="1">
            <a:off x="2196604" y="3311435"/>
            <a:ext cx="1058092" cy="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640844" y="3309258"/>
            <a:ext cx="1058092" cy="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9085084" y="3307081"/>
            <a:ext cx="1058092" cy="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16205" y="4423954"/>
            <a:ext cx="25516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layer will extract the data from the </a:t>
            </a:r>
            <a:r>
              <a:rPr lang="en-US" b="1" dirty="0" smtClean="0"/>
              <a:t>Controller</a:t>
            </a:r>
            <a:r>
              <a:rPr lang="en-US" dirty="0" smtClean="0"/>
              <a:t> layer and show it on the </a:t>
            </a:r>
            <a:r>
              <a:rPr lang="en-US" b="1" dirty="0" smtClean="0"/>
              <a:t>webpage</a:t>
            </a:r>
            <a:r>
              <a:rPr lang="en-US" dirty="0" smtClean="0"/>
              <a:t> using </a:t>
            </a:r>
            <a:r>
              <a:rPr lang="en-US" b="1" dirty="0" smtClean="0"/>
              <a:t>Scriplets</a:t>
            </a:r>
            <a:r>
              <a:rPr lang="en-US" dirty="0" smtClean="0"/>
              <a:t> tags and the </a:t>
            </a:r>
            <a:r>
              <a:rPr lang="en-US" b="1" dirty="0" smtClean="0"/>
              <a:t>key-value</a:t>
            </a:r>
            <a:r>
              <a:rPr lang="en-US" dirty="0" smtClean="0"/>
              <a:t> pair method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694814" y="4423954"/>
            <a:ext cx="22130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Products will be shown on the webpage if the </a:t>
            </a:r>
            <a:r>
              <a:rPr lang="en-US" b="1" dirty="0" smtClean="0"/>
              <a:t>correct URL</a:t>
            </a:r>
            <a:r>
              <a:rPr lang="en-US" dirty="0" smtClean="0"/>
              <a:t> is fired by the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79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661</Words>
  <Application>Microsoft Office PowerPoint</Application>
  <PresentationFormat>Widescreen</PresentationFormat>
  <Paragraphs>106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32</cp:revision>
  <dcterms:created xsi:type="dcterms:W3CDTF">2023-03-25T10:51:37Z</dcterms:created>
  <dcterms:modified xsi:type="dcterms:W3CDTF">2023-03-31T10:04:01Z</dcterms:modified>
</cp:coreProperties>
</file>