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598" r:id="rId1"/>
  </p:sldMasterIdLst>
  <p:notesMasterIdLst>
    <p:notesMasterId r:id="rId22"/>
  </p:notesMasterIdLst>
  <p:sldIdLst>
    <p:sldId id="286" r:id="rId2"/>
    <p:sldId id="275" r:id="rId3"/>
    <p:sldId id="280" r:id="rId4"/>
    <p:sldId id="258" r:id="rId5"/>
    <p:sldId id="261" r:id="rId6"/>
    <p:sldId id="268" r:id="rId7"/>
    <p:sldId id="270" r:id="rId8"/>
    <p:sldId id="269" r:id="rId9"/>
    <p:sldId id="262" r:id="rId10"/>
    <p:sldId id="263" r:id="rId11"/>
    <p:sldId id="266" r:id="rId12"/>
    <p:sldId id="264" r:id="rId13"/>
    <p:sldId id="265" r:id="rId14"/>
    <p:sldId id="267" r:id="rId15"/>
    <p:sldId id="271" r:id="rId16"/>
    <p:sldId id="276" r:id="rId17"/>
    <p:sldId id="273" r:id="rId18"/>
    <p:sldId id="272" r:id="rId19"/>
    <p:sldId id="277" r:id="rId20"/>
    <p:sldId id="285" r:id="rId21"/>
  </p:sldIdLst>
  <p:sldSz cx="9347200" cy="5257800"/>
  <p:notesSz cx="9347200" cy="5257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1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92" d="100"/>
          <a:sy n="92" d="100"/>
        </p:scale>
        <p:origin x="71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mit\Downloads\IT%20Ticket%20Analysis\IT%20Tickets%20Analysis_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Analysis_.xlsx]pivot!PivotTable5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Volume of tickets over the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  <c:pivotFmt>
        <c:idx val="6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pivot!$B$24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1-2295-4692-9F91-9A2E43482E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pivot!$A$25:$A$30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pivot!$B$25:$B$30</c:f>
              <c:numCache>
                <c:formatCode>General</c:formatCode>
                <c:ptCount val="5"/>
                <c:pt idx="0">
                  <c:v>13051</c:v>
                </c:pt>
                <c:pt idx="1">
                  <c:v>14915</c:v>
                </c:pt>
                <c:pt idx="2">
                  <c:v>18954</c:v>
                </c:pt>
                <c:pt idx="3">
                  <c:v>21490</c:v>
                </c:pt>
                <c:pt idx="4">
                  <c:v>29088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95-4692-9F91-9A2E43482E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50380559"/>
        <c:axId val="1450376239"/>
      </c:lineChart>
      <c:catAx>
        <c:axId val="14503805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450376239"/>
        <c:crosses val="autoZero"/>
        <c:auto val="1"/>
        <c:lblAlgn val="ctr"/>
        <c:lblOffset val="100"/>
        <c:noMultiLvlLbl val="0"/>
      </c:catAx>
      <c:valAx>
        <c:axId val="145037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45038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Analysis_.xlsx]A ID SFR vs RT!PivotTable1</c:name>
    <c:fmtId val="2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03B3482-1C4D-4D9B-845A-E4A55540A250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E694620-8E58-4F45-9C5E-2129BEB584FA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50003F8-D7F5-4AE4-A5EA-B9E3A58D2AF1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6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7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50003F8-D7F5-4AE4-A5EA-B9E3A58D2AF1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03B3482-1C4D-4D9B-845A-E4A55540A250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2E694620-8E58-4F45-9C5E-2129BEB584FA}" type="VALUE">
                  <a:rPr lang="en-US"/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D50003F8-D7F5-4AE4-A5EA-B9E3A58D2AF1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03B3482-1C4D-4D9B-845A-E4A55540A250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2E694620-8E58-4F45-9C5E-2129BEB584FA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D50003F8-D7F5-4AE4-A5EA-B9E3A58D2AF1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03B3482-1C4D-4D9B-845A-E4A55540A250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2E694620-8E58-4F45-9C5E-2129BEB584FA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D50003F8-D7F5-4AE4-A5EA-B9E3A58D2AF1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803B3482-1C4D-4D9B-845A-E4A55540A250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5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fld id="{2E694620-8E58-4F45-9C5E-2129BEB584FA}" type="VALUE">
                  <a:rPr lang="en-US">
                    <a:solidFill>
                      <a:schemeClr val="tx1"/>
                    </a:solidFill>
                  </a:rPr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'A ID SFR vs RT'!$G$1</c:f>
              <c:strCache>
                <c:ptCount val="1"/>
                <c:pt idx="0">
                  <c:v>Average of Resolution Time (Days)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0F6C-4EAC-A782-50D35DE9FB75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0F6C-4EAC-A782-50D35DE9FB75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0F6C-4EAC-A782-50D35DE9FB7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50003F8-D7F5-4AE4-A5EA-B9E3A58D2AF1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F6C-4EAC-A782-50D35DE9FB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03B3482-1C4D-4D9B-845A-E4A55540A250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F6C-4EAC-A782-50D35DE9FB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694620-8E58-4F45-9C5E-2129BEB584FA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F6C-4EAC-A782-50D35DE9FB75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 ID SFR vs RT'!$E$2:$E$6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'A ID SFR vs RT'!$G$2:$G$6</c:f>
              <c:numCache>
                <c:formatCode>General</c:formatCode>
                <c:ptCount val="4"/>
                <c:pt idx="0">
                  <c:v>7.6253981300729476</c:v>
                </c:pt>
                <c:pt idx="1">
                  <c:v>0.31380810468262937</c:v>
                </c:pt>
                <c:pt idx="2">
                  <c:v>5.2387327542156363</c:v>
                </c:pt>
                <c:pt idx="3">
                  <c:v>6.6156094559253376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F6C-4EAC-A782-50D35DE9FB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80589039"/>
        <c:axId val="1826282143"/>
      </c:barChart>
      <c:lineChart>
        <c:grouping val="stacked"/>
        <c:varyColors val="0"/>
        <c:ser>
          <c:idx val="0"/>
          <c:order val="0"/>
          <c:tx>
            <c:strRef>
              <c:f>'A ID SFR vs RT'!$F$1</c:f>
              <c:strCache>
                <c:ptCount val="1"/>
                <c:pt idx="0">
                  <c:v>Average of Satisfaction Rate</c:v>
                </c:pt>
              </c:strCache>
            </c:strRef>
          </c:tx>
          <c:spPr>
            <a:ln w="34925" cap="rnd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 w="9525">
                <a:solidFill>
                  <a:schemeClr val="accent6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 ID SFR vs RT'!$E$2:$E$6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'A ID SFR vs RT'!$F$2:$F$6</c:f>
              <c:numCache>
                <c:formatCode>General</c:formatCode>
                <c:ptCount val="4"/>
                <c:pt idx="0">
                  <c:v>4.1009966094729275</c:v>
                </c:pt>
                <c:pt idx="1">
                  <c:v>4.0945089576268288</c:v>
                </c:pt>
                <c:pt idx="2">
                  <c:v>4.106336228921819</c:v>
                </c:pt>
                <c:pt idx="3">
                  <c:v>4.1023024460284088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F6C-4EAC-A782-50D35DE9FB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826270143"/>
        <c:axId val="1826270623"/>
      </c:lineChart>
      <c:catAx>
        <c:axId val="1826270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>
                    <a:solidFill>
                      <a:schemeClr val="tx1"/>
                    </a:solidFill>
                  </a:rPr>
                  <a:t>Category</a:t>
                </a:r>
              </a:p>
            </c:rich>
          </c:tx>
          <c:layout>
            <c:manualLayout>
              <c:xMode val="edge"/>
              <c:yMode val="edge"/>
              <c:x val="0.39790938997852621"/>
              <c:y val="0.891408569721608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826270623"/>
        <c:crosses val="autoZero"/>
        <c:auto val="1"/>
        <c:lblAlgn val="ctr"/>
        <c:lblOffset val="1"/>
        <c:noMultiLvlLbl val="0"/>
      </c:catAx>
      <c:valAx>
        <c:axId val="1826270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826270143"/>
        <c:crosses val="autoZero"/>
        <c:crossBetween val="between"/>
      </c:valAx>
      <c:valAx>
        <c:axId val="1826282143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1180589039"/>
        <c:crosses val="max"/>
        <c:crossBetween val="between"/>
      </c:valAx>
      <c:catAx>
        <c:axId val="11805890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262821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Analysis_.xlsx]Pie Chart!PivotTable11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Severity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940886699507392E-2"/>
              <c:y val="-8.58369098712446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5329616644634794E-2"/>
              <c:y val="-9.79581643203690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9261083743842367E-2"/>
              <c:y val="-9.7281831187410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2165450121654457E-2"/>
              <c:y val="0.1090909090909091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031630170316302E-2"/>
              <c:y val="-0.101010101010101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2165450121654457E-2"/>
              <c:y val="0.1090909090909091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9261083743842367E-2"/>
              <c:y val="-9.7281831187410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031630170316302E-2"/>
              <c:y val="-0.101010101010101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940886699507392E-2"/>
              <c:y val="-8.58369098712446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5329616644634794E-2"/>
              <c:y val="-9.79581643203690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602256614475478E-3"/>
              <c:y val="0.109090861499100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9261083743842367E-2"/>
              <c:y val="-9.7281831187410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031630170316302E-2"/>
              <c:y val="-0.101010101010101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279783992518201E-2"/>
              <c:y val="-7.63516745024880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0689956858840923E-3"/>
              <c:y val="-0.121702962729460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602256614475478E-3"/>
              <c:y val="0.109090861499100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9261083743842367E-2"/>
              <c:y val="-9.7281831187410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031630170316302E-2"/>
              <c:y val="-0.101010101010101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279783992518201E-2"/>
              <c:y val="-7.63516745024880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0689956858840923E-3"/>
              <c:y val="-0.121702962729460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1602256614475478E-3"/>
              <c:y val="0.109090861499100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4.9261083743842367E-2"/>
              <c:y val="-9.728183118741061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7031630170316302E-2"/>
              <c:y val="-0.101010101010101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6.6279783992518201E-2"/>
              <c:y val="-7.63516745024880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3.0689956858840923E-3"/>
              <c:y val="-0.1217029627294609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'Pie Chart'!$B$14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2-456A-A683-0E0DD5CF8DB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2-456A-A683-0E0DD5CF8DB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72-456A-A683-0E0DD5CF8DB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72-456A-A683-0E0DD5CF8DB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72-456A-A683-0E0DD5CF8DBF}"/>
              </c:ext>
            </c:extLst>
          </c:dPt>
          <c:dLbls>
            <c:dLbl>
              <c:idx val="0"/>
              <c:layout>
                <c:manualLayout>
                  <c:x val="-3.1602256614475478E-3"/>
                  <c:y val="0.109090861499100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72-456A-A683-0E0DD5CF8DBF}"/>
                </c:ext>
              </c:extLst>
            </c:dLbl>
            <c:dLbl>
              <c:idx val="1"/>
              <c:layout>
                <c:manualLayout>
                  <c:x val="4.9261083743842367E-2"/>
                  <c:y val="-9.72818311874106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C72-456A-A683-0E0DD5CF8DBF}"/>
                </c:ext>
              </c:extLst>
            </c:dLbl>
            <c:dLbl>
              <c:idx val="2"/>
              <c:layout>
                <c:manualLayout>
                  <c:x val="-1.7031630170316302E-2"/>
                  <c:y val="-0.10101010101010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72-456A-A683-0E0DD5CF8DBF}"/>
                </c:ext>
              </c:extLst>
            </c:dLbl>
            <c:dLbl>
              <c:idx val="3"/>
              <c:layout>
                <c:manualLayout>
                  <c:x val="-6.6279783992518201E-2"/>
                  <c:y val="-7.63516745024880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C72-456A-A683-0E0DD5CF8DBF}"/>
                </c:ext>
              </c:extLst>
            </c:dLbl>
            <c:dLbl>
              <c:idx val="4"/>
              <c:layout>
                <c:manualLayout>
                  <c:x val="-3.0689956858840923E-3"/>
                  <c:y val="-0.121702962729460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C72-456A-A683-0E0DD5CF8D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'Pie Chart'!$A$15:$A$20</c:f>
              <c:strCache>
                <c:ptCount val="5"/>
                <c:pt idx="0">
                  <c:v>0 - Unclasified</c:v>
                </c:pt>
                <c:pt idx="1">
                  <c:v>1 - Minor</c:v>
                </c:pt>
                <c:pt idx="2">
                  <c:v>2 - Normal</c:v>
                </c:pt>
                <c:pt idx="3">
                  <c:v>3 - Mayor</c:v>
                </c:pt>
                <c:pt idx="4">
                  <c:v>4 - Urgent</c:v>
                </c:pt>
              </c:strCache>
            </c:strRef>
          </c:cat>
          <c:val>
            <c:numRef>
              <c:f>'Pie Chart'!$B$15:$B$20</c:f>
              <c:numCache>
                <c:formatCode>General</c:formatCode>
                <c:ptCount val="5"/>
                <c:pt idx="0">
                  <c:v>356</c:v>
                </c:pt>
                <c:pt idx="1">
                  <c:v>2258</c:v>
                </c:pt>
                <c:pt idx="2">
                  <c:v>88656</c:v>
                </c:pt>
                <c:pt idx="3">
                  <c:v>4836</c:v>
                </c:pt>
                <c:pt idx="4">
                  <c:v>1392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C72-456A-A683-0E0DD5CF8D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Analysis_.xlsx]Pie Chart!PivotTable12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400" b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Request</a:t>
            </a:r>
            <a:r>
              <a:rPr lang="en-US" sz="1400" b="0" baseline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3657817109144541E-3"/>
              <c:y val="1.436613664043556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9BBD1171-F129-4543-99AF-D2CE6A3D5E3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5609636184857424E-2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1C38FB4-D5A4-4726-8705-62CE93946D0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2438544739429119E-3"/>
              <c:y val="-1.436613664043558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D4DABB4-16A9-41A9-AF37-7399F613872A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609636184857424E-2"/>
              <c:y val="-2.873227328087121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57AEBFD7-A0BA-460F-AC86-09BB9FFFE1B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3657817109144541E-3"/>
              <c:y val="1.436613664043556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9BBD1171-F129-4543-99AF-D2CE6A3D5E3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5609636184857424E-2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1C38FB4-D5A4-4726-8705-62CE93946D0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2438544739429119E-3"/>
              <c:y val="-1.436613664043558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D4DABB4-16A9-41A9-AF37-7399F613872A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609636184857424E-2"/>
              <c:y val="-2.873227328087121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57AEBFD7-A0BA-460F-AC86-09BB9FFFE1B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3657817109144541E-3"/>
              <c:y val="1.4366136640435562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9BBD1171-F129-4543-99AF-D2CE6A3D5E3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1.5609636184857424E-2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1C38FB4-D5A4-4726-8705-62CE93946D0B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6.2438544739429119E-3"/>
              <c:y val="-1.4366136640435585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D4DABB4-16A9-41A9-AF37-7399F613872A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609636184857424E-2"/>
              <c:y val="-2.8732273280871211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57AEBFD7-A0BA-460F-AC86-09BB9FFFE1B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'Pie Chart'!$J$2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plosion val="8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524-418D-9B0C-E5219990A100}"/>
              </c:ext>
            </c:extLst>
          </c:dPt>
          <c:dPt>
            <c:idx val="1"/>
            <c:bubble3D val="0"/>
            <c:explosion val="14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524-418D-9B0C-E5219990A100}"/>
              </c:ext>
            </c:extLst>
          </c:dPt>
          <c:dPt>
            <c:idx val="2"/>
            <c:bubble3D val="0"/>
            <c:explosion val="5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524-418D-9B0C-E5219990A100}"/>
              </c:ext>
            </c:extLst>
          </c:dPt>
          <c:dPt>
            <c:idx val="3"/>
            <c:bubble3D val="0"/>
            <c:explosion val="9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524-418D-9B0C-E5219990A100}"/>
              </c:ext>
            </c:extLst>
          </c:dPt>
          <c:dLbls>
            <c:dLbl>
              <c:idx val="0"/>
              <c:layout>
                <c:manualLayout>
                  <c:x val="-9.3657817109144541E-3"/>
                  <c:y val="1.4366136640435562E-2"/>
                </c:manualLayout>
              </c:layout>
              <c:tx>
                <c:rich>
                  <a:bodyPr/>
                  <a:lstStyle/>
                  <a:p>
                    <a:fld id="{9BBD1171-F129-4543-99AF-D2CE6A3D5E3B}" type="VALUE">
                      <a:rPr lang="en-US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524-418D-9B0C-E5219990A100}"/>
                </c:ext>
              </c:extLst>
            </c:dLbl>
            <c:dLbl>
              <c:idx val="1"/>
              <c:layout>
                <c:manualLayout>
                  <c:x val="-3.2148773245819662E-2"/>
                  <c:y val="-0.13305018618877762"/>
                </c:manualLayout>
              </c:layout>
              <c:tx>
                <c:rich>
                  <a:bodyPr/>
                  <a:lstStyle/>
                  <a:p>
                    <a:fld id="{41C38FB4-D5A4-4726-8705-62CE93946D0B}" type="VALUE">
                      <a:rPr lang="en-US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524-418D-9B0C-E5219990A100}"/>
                </c:ext>
              </c:extLst>
            </c:dLbl>
            <c:dLbl>
              <c:idx val="2"/>
              <c:layout>
                <c:manualLayout>
                  <c:x val="6.2438544739429119E-3"/>
                  <c:y val="-1.4366136640435585E-2"/>
                </c:manualLayout>
              </c:layout>
              <c:tx>
                <c:rich>
                  <a:bodyPr/>
                  <a:lstStyle/>
                  <a:p>
                    <a:fld id="{4D4DABB4-16A9-41A9-AF37-7399F613872A}" type="VALUE">
                      <a:rPr lang="en-US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524-418D-9B0C-E5219990A100}"/>
                </c:ext>
              </c:extLst>
            </c:dLbl>
            <c:dLbl>
              <c:idx val="3"/>
              <c:layout>
                <c:manualLayout>
                  <c:x val="1.5609636184857424E-2"/>
                  <c:y val="-2.8732273280871211E-2"/>
                </c:manualLayout>
              </c:layout>
              <c:tx>
                <c:rich>
                  <a:bodyPr/>
                  <a:lstStyle/>
                  <a:p>
                    <a:fld id="{57AEBFD7-A0BA-460F-AC86-09BB9FFFE1B7}" type="VALUE">
                      <a:rPr lang="en-US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524-418D-9B0C-E5219990A1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'Pie Chart'!$I$3:$I$7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'Pie Chart'!$J$3:$J$7</c:f>
              <c:numCache>
                <c:formatCode>General</c:formatCode>
                <c:ptCount val="4"/>
                <c:pt idx="0">
                  <c:v>9733</c:v>
                </c:pt>
                <c:pt idx="1">
                  <c:v>29193</c:v>
                </c:pt>
                <c:pt idx="2">
                  <c:v>19570</c:v>
                </c:pt>
                <c:pt idx="3">
                  <c:v>39002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524-418D-9B0C-E5219990A1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48075220086469"/>
          <c:y val="0.28641705246913579"/>
          <c:w val="0.28858128874303274"/>
          <c:h val="0.508157793209876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Analysis_.xlsx]Pie Chart!PivotTable10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400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Priority</a:t>
            </a:r>
            <a:endParaRPr lang="en-US" sz="1600" b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layout>
        <c:manualLayout>
          <c:xMode val="edge"/>
          <c:yMode val="edge"/>
          <c:x val="0.3639701431373123"/>
          <c:y val="2.51572227376921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0010718113612004E-2"/>
              <c:y val="-8.73015873015872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883172561629156E-2"/>
              <c:y val="-3.9682539682539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606645230439438E-2"/>
              <c:y val="2.380952380952380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1446945337620578E-2"/>
              <c:y val="5.5555555555555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0010718113612004E-2"/>
              <c:y val="-8.730158730158729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606645230439438E-2"/>
              <c:y val="2.380952380952380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1446945337620578E-2"/>
              <c:y val="5.5555555555555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883172561629156E-2"/>
              <c:y val="-3.9682539682539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459597133214119E-2"/>
              <c:y val="-0.1017596053505360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606645230439438E-2"/>
              <c:y val="2.380952380952380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031D3435-4F37-401B-8B18-944881D8C5F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1446945337620578E-2"/>
              <c:y val="5.5555555555555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883172561629156E-2"/>
              <c:y val="-3.96825396825396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716D5FA-A7E2-4D71-838E-DEFA0A39926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459597133214119E-2"/>
              <c:y val="-0.1017596053505360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606645230439438E-2"/>
              <c:y val="2.380952380952380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031D3435-4F37-401B-8B18-944881D8C5F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1446945337620578E-2"/>
              <c:y val="5.5555555555555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883172561629156E-2"/>
              <c:y val="-3.96825396825396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716D5FA-A7E2-4D71-838E-DEFA0A39926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3.9459597133214119E-2"/>
              <c:y val="-0.1017596053505360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606645230439438E-2"/>
              <c:y val="2.380952380952380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031D3435-4F37-401B-8B18-944881D8C5F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5.1446945337620578E-2"/>
              <c:y val="5.5555555555555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883172561629156E-2"/>
              <c:y val="-3.968253968253968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fld id="{4716D5FA-A7E2-4D71-838E-DEFA0A399267}" type="VALUE">
                  <a:rPr lang="en-US">
                    <a:solidFill>
                      <a:sysClr val="windowText" lastClr="000000"/>
                    </a:solidFill>
                  </a:rPr>
                  <a:pPr>
                    <a:defRPr sz="11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'Pie Chart'!$B$1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F-4B70-8B02-B31F952021A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F-4B70-8B02-B31F952021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CF-4B70-8B02-B31F952021A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CF-4B70-8B02-B31F952021AC}"/>
              </c:ext>
            </c:extLst>
          </c:dPt>
          <c:dLbls>
            <c:dLbl>
              <c:idx val="0"/>
              <c:layout>
                <c:manualLayout>
                  <c:x val="3.9459597133214119E-2"/>
                  <c:y val="-0.1017596053505360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CF-4B70-8B02-B31F952021AC}"/>
                </c:ext>
              </c:extLst>
            </c:dLbl>
            <c:dLbl>
              <c:idx val="1"/>
              <c:layout>
                <c:manualLayout>
                  <c:x val="9.8606645230439438E-2"/>
                  <c:y val="2.3809523809523808E-2"/>
                </c:manualLayout>
              </c:layout>
              <c:tx>
                <c:rich>
                  <a:bodyPr/>
                  <a:lstStyle/>
                  <a:p>
                    <a:fld id="{031D3435-4F37-401B-8B18-944881D8C5F7}" type="VALUE">
                      <a:rPr lang="en-US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CF-4B70-8B02-B31F952021AC}"/>
                </c:ext>
              </c:extLst>
            </c:dLbl>
            <c:dLbl>
              <c:idx val="2"/>
              <c:layout>
                <c:manualLayout>
                  <c:x val="-5.1446945337620578E-2"/>
                  <c:y val="5.5555555555555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CF-4B70-8B02-B31F952021AC}"/>
                </c:ext>
              </c:extLst>
            </c:dLbl>
            <c:dLbl>
              <c:idx val="3"/>
              <c:layout>
                <c:manualLayout>
                  <c:x val="-7.2883172561629156E-2"/>
                  <c:y val="-3.968253968253968E-2"/>
                </c:manualLayout>
              </c:layout>
              <c:tx>
                <c:rich>
                  <a:bodyPr/>
                  <a:lstStyle/>
                  <a:p>
                    <a:fld id="{4716D5FA-A7E2-4D71-838E-DEFA0A399267}" type="VALUE">
                      <a:rPr lang="en-US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9ACF-4B70-8B02-B31F952021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'Pie Chart'!$A$2:$A$6</c:f>
              <c:strCache>
                <c:ptCount val="4"/>
                <c:pt idx="0">
                  <c:v>0 - Unassiged</c:v>
                </c:pt>
                <c:pt idx="1">
                  <c:v>1 - Low</c:v>
                </c:pt>
                <c:pt idx="2">
                  <c:v>2 - Mid</c:v>
                </c:pt>
                <c:pt idx="3">
                  <c:v>3 - High</c:v>
                </c:pt>
              </c:strCache>
            </c:strRef>
          </c:cat>
          <c:val>
            <c:numRef>
              <c:f>'Pie Chart'!$B$2:$B$6</c:f>
              <c:numCache>
                <c:formatCode>General</c:formatCode>
                <c:ptCount val="4"/>
                <c:pt idx="0">
                  <c:v>29410</c:v>
                </c:pt>
                <c:pt idx="1">
                  <c:v>16694</c:v>
                </c:pt>
                <c:pt idx="2">
                  <c:v>15845</c:v>
                </c:pt>
                <c:pt idx="3">
                  <c:v>35549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CF-4B70-8B02-B31F952021A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56377605986873"/>
          <c:y val="0.30710674490458473"/>
          <c:w val="0.29728851237367498"/>
          <c:h val="0.518250622666883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[IT Tickets Analysis_.xlsx]Average Satisfaction rate!PivotTable2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4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Satisfaction Rate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100" baseline="0">
              <a:solidFill>
                <a:schemeClr val="tx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Satisfaction rate'!$B$11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Satisfaction rate'!$A$12:$A$17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'Average Satisfaction rate'!$B$12:$B$17</c:f>
              <c:numCache>
                <c:formatCode>General</c:formatCode>
                <c:ptCount val="5"/>
                <c:pt idx="0">
                  <c:v>3.9796950425254769</c:v>
                </c:pt>
                <c:pt idx="1">
                  <c:v>4.068119342943346</c:v>
                </c:pt>
                <c:pt idx="2">
                  <c:v>4.0918539622243326</c:v>
                </c:pt>
                <c:pt idx="3">
                  <c:v>4.1223825034899955</c:v>
                </c:pt>
                <c:pt idx="4">
                  <c:v>4.1612692519251926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D-4D10-83CE-8EFC2BB367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7945039"/>
        <c:axId val="617965199"/>
      </c:barChart>
      <c:catAx>
        <c:axId val="61794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617965199"/>
        <c:crosses val="autoZero"/>
        <c:auto val="1"/>
        <c:lblAlgn val="ctr"/>
        <c:lblOffset val="100"/>
        <c:noMultiLvlLbl val="0"/>
      </c:catAx>
      <c:valAx>
        <c:axId val="61796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61794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[IT Tickets Analysis_.xlsx]Average Satisfaction rate!PivotTable9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1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400" b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Resolution</a:t>
            </a:r>
            <a:r>
              <a:rPr lang="en-US" sz="1400" b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Time over Years</a:t>
            </a:r>
            <a:endParaRPr lang="en-US" sz="14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100" baseline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Satisfaction rate'!$B$19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'Average Satisfaction rate'!$A$20:$A$25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'Average Satisfaction rate'!$B$20:$B$25</c:f>
              <c:numCache>
                <c:formatCode>General</c:formatCode>
                <c:ptCount val="5"/>
                <c:pt idx="0">
                  <c:v>4.5517584859397751</c:v>
                </c:pt>
                <c:pt idx="1">
                  <c:v>4.5300703989272542</c:v>
                </c:pt>
                <c:pt idx="2">
                  <c:v>4.5586683549646514</c:v>
                </c:pt>
                <c:pt idx="3">
                  <c:v>4.5208003722661703</c:v>
                </c:pt>
                <c:pt idx="4">
                  <c:v>4.5859117161716174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2E-4E42-A1D2-7CAA49ACE3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9548111"/>
        <c:axId val="579549551"/>
      </c:barChart>
      <c:catAx>
        <c:axId val="57954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579549551"/>
        <c:crosses val="autoZero"/>
        <c:auto val="1"/>
        <c:lblAlgn val="ctr"/>
        <c:lblOffset val="100"/>
        <c:noMultiLvlLbl val="0"/>
      </c:catAx>
      <c:valAx>
        <c:axId val="579549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5795481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Analysis_.xlsx]Age vs satisfaction + time!PivotTable6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0" i="0" u="none" strike="noStrike" kern="1200" spc="10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 sz="14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Age Group VS Resolution Time and Satisfaction Rate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0" i="0" u="none" strike="noStrike" kern="1200" spc="100" baseline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vs satisfaction + time'!$B$1</c:f>
              <c:strCache>
                <c:ptCount val="1"/>
                <c:pt idx="0">
                  <c:v>Average of Resolution Time (Days)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vs satisfaction + time'!$A$2:$A$7</c:f>
              <c:strCache>
                <c:ptCount val="5"/>
                <c:pt idx="0">
                  <c:v>28-32</c:v>
                </c:pt>
                <c:pt idx="1">
                  <c:v>33-37</c:v>
                </c:pt>
                <c:pt idx="2">
                  <c:v>38-42</c:v>
                </c:pt>
                <c:pt idx="3">
                  <c:v>43-47</c:v>
                </c:pt>
                <c:pt idx="4">
                  <c:v>48-53</c:v>
                </c:pt>
              </c:strCache>
            </c:strRef>
          </c:cat>
          <c:val>
            <c:numRef>
              <c:f>'Age vs satisfaction + time'!$B$2:$B$7</c:f>
              <c:numCache>
                <c:formatCode>General</c:formatCode>
                <c:ptCount val="5"/>
                <c:pt idx="0">
                  <c:v>4.4290763531065025</c:v>
                </c:pt>
                <c:pt idx="1">
                  <c:v>5.0122184601795965</c:v>
                </c:pt>
                <c:pt idx="2">
                  <c:v>4.4127787146336894</c:v>
                </c:pt>
                <c:pt idx="3">
                  <c:v>4.8326518442797513</c:v>
                </c:pt>
                <c:pt idx="4">
                  <c:v>4.1116451964365828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4F-49EC-991C-4BC5B841F330}"/>
            </c:ext>
          </c:extLst>
        </c:ser>
        <c:ser>
          <c:idx val="1"/>
          <c:order val="1"/>
          <c:tx>
            <c:strRef>
              <c:f>'Age vs satisfaction + time'!$C$1</c:f>
              <c:strCache>
                <c:ptCount val="1"/>
                <c:pt idx="0">
                  <c:v>Average of Satisfaction Rate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'Age vs satisfaction + time'!$A$2:$A$7</c:f>
              <c:strCache>
                <c:ptCount val="5"/>
                <c:pt idx="0">
                  <c:v>28-32</c:v>
                </c:pt>
                <c:pt idx="1">
                  <c:v>33-37</c:v>
                </c:pt>
                <c:pt idx="2">
                  <c:v>38-42</c:v>
                </c:pt>
                <c:pt idx="3">
                  <c:v>43-47</c:v>
                </c:pt>
                <c:pt idx="4">
                  <c:v>48-53</c:v>
                </c:pt>
              </c:strCache>
            </c:strRef>
          </c:cat>
          <c:val>
            <c:numRef>
              <c:f>'Age vs satisfaction + time'!$C$2:$C$7</c:f>
              <c:numCache>
                <c:formatCode>General</c:formatCode>
                <c:ptCount val="5"/>
                <c:pt idx="0">
                  <c:v>4.2099816888813182</c:v>
                </c:pt>
                <c:pt idx="1">
                  <c:v>3.9551008390990727</c:v>
                </c:pt>
                <c:pt idx="2">
                  <c:v>4.1136406220723254</c:v>
                </c:pt>
                <c:pt idx="3">
                  <c:v>3.9987648010903825</c:v>
                </c:pt>
                <c:pt idx="4">
                  <c:v>4.1983592898801509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4F-49EC-991C-4BC5B841F3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7983439"/>
        <c:axId val="617978639"/>
      </c:barChart>
      <c:catAx>
        <c:axId val="61798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617978639"/>
        <c:crosses val="autoZero"/>
        <c:auto val="1"/>
        <c:lblAlgn val="ctr"/>
        <c:lblOffset val="100"/>
        <c:noMultiLvlLbl val="0"/>
      </c:catAx>
      <c:valAx>
        <c:axId val="617978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61798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[IT Tickets Analysis_.xlsx]DIstribution by SR and RT!PivotTable14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Distribution</a:t>
            </a:r>
            <a:r>
              <a:rPr lang="en-US" sz="1400" b="0" baseline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by Satisfaction Rate</a:t>
            </a:r>
            <a:endParaRPr lang="en-US" sz="1400" b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layout>
        <c:manualLayout>
          <c:xMode val="edge"/>
          <c:yMode val="edge"/>
          <c:x val="0.13382669232437433"/>
          <c:y val="2.90228000374782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'DIstribution by SR and RT'!$B$1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'DIstribution by SR and RT'!$A$2:$A$7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'DIstribution by SR and RT'!$B$2:$B$7</c:f>
              <c:numCache>
                <c:formatCode>General</c:formatCode>
                <c:ptCount val="5"/>
                <c:pt idx="0">
                  <c:v>9907</c:v>
                </c:pt>
                <c:pt idx="1">
                  <c:v>1977</c:v>
                </c:pt>
                <c:pt idx="2">
                  <c:v>7282</c:v>
                </c:pt>
                <c:pt idx="3">
                  <c:v>27562</c:v>
                </c:pt>
                <c:pt idx="4">
                  <c:v>50770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9-4EAB-9A7C-5F97E3EDB49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09535295"/>
        <c:axId val="2009532415"/>
        <c:axId val="0"/>
      </c:bar3DChart>
      <c:catAx>
        <c:axId val="20095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2009532415"/>
        <c:crosses val="autoZero"/>
        <c:auto val="1"/>
        <c:lblAlgn val="ctr"/>
        <c:lblOffset val="100"/>
        <c:noMultiLvlLbl val="0"/>
      </c:catAx>
      <c:valAx>
        <c:axId val="2009532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20095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[IT Tickets Analysis_.xlsx]DIstribution by SR and RT!PivotTable15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Distribution</a:t>
            </a:r>
            <a:r>
              <a:rPr lang="en-US" sz="1400" b="0" baseline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by Resolution Time</a:t>
            </a:r>
            <a:endParaRPr lang="en-US" sz="1400" b="0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ysClr val="windowText" lastClr="000000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6">
                  <a:tint val="98000"/>
                  <a:lumMod val="114000"/>
                </a:schemeClr>
              </a:gs>
              <a:gs pos="100000">
                <a:schemeClr val="accent6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'DIstribution by SR and RT'!$B$12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'DIstribution by SR and RT'!$A$13:$A$22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'DIstribution by SR and RT'!$B$13:$B$22</c:f>
              <c:numCache>
                <c:formatCode>General</c:formatCode>
                <c:ptCount val="9"/>
                <c:pt idx="0">
                  <c:v>25071</c:v>
                </c:pt>
                <c:pt idx="1">
                  <c:v>9277</c:v>
                </c:pt>
                <c:pt idx="2">
                  <c:v>6466</c:v>
                </c:pt>
                <c:pt idx="3">
                  <c:v>6200</c:v>
                </c:pt>
                <c:pt idx="4">
                  <c:v>4919</c:v>
                </c:pt>
                <c:pt idx="5">
                  <c:v>8789</c:v>
                </c:pt>
                <c:pt idx="6">
                  <c:v>7802</c:v>
                </c:pt>
                <c:pt idx="7">
                  <c:v>6582</c:v>
                </c:pt>
                <c:pt idx="8">
                  <c:v>4850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2-4B8C-8D47-723974C68F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09534335"/>
        <c:axId val="997419167"/>
        <c:axId val="0"/>
      </c:bar3DChart>
      <c:catAx>
        <c:axId val="200953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997419167"/>
        <c:crosses val="autoZero"/>
        <c:auto val="1"/>
        <c:lblAlgn val="ctr"/>
        <c:lblOffset val="100"/>
        <c:noMultiLvlLbl val="0"/>
      </c:catAx>
      <c:valAx>
        <c:axId val="997419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endParaRPr lang="en-US"/>
          </a:p>
        </c:txPr>
        <c:crossAx val="200953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49713" cy="263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94313" y="0"/>
            <a:ext cx="4051300" cy="2635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73B88-75B2-4C34-B49D-FC8D0FC5DC9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657225"/>
            <a:ext cx="3155950" cy="1774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5038" y="2530475"/>
            <a:ext cx="7477125" cy="2070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994275"/>
            <a:ext cx="4049713" cy="263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94313" y="4994275"/>
            <a:ext cx="4051300" cy="2635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89DA6-9E55-4564-B689-36389F704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3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A89DA6-9E55-4564-B689-36389F704CF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465" y="1609796"/>
            <a:ext cx="6766338" cy="2052863"/>
          </a:xfrm>
        </p:spPr>
        <p:txBody>
          <a:bodyPr anchor="b"/>
          <a:lstStyle>
            <a:lvl1pPr>
              <a:defRPr sz="4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85465" y="3662658"/>
            <a:ext cx="6766338" cy="66042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1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51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02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52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03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53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0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788555" y="1374039"/>
            <a:ext cx="759459" cy="23367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863182" y="2474671"/>
            <a:ext cx="2959176" cy="23368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36948" y="226726"/>
            <a:ext cx="642619" cy="58856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5" y="3810277"/>
            <a:ext cx="6766339" cy="434499"/>
          </a:xfrm>
        </p:spPr>
        <p:txBody>
          <a:bodyPr anchor="b">
            <a:normAutofit/>
          </a:bodyPr>
          <a:lstStyle>
            <a:lvl1pPr algn="l">
              <a:defRPr sz="1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465" y="525780"/>
            <a:ext cx="6766339" cy="2628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27"/>
            </a:lvl1pPr>
            <a:lvl2pPr marL="350535" indent="0">
              <a:buNone/>
              <a:defRPr sz="1227"/>
            </a:lvl2pPr>
            <a:lvl3pPr marL="701070" indent="0">
              <a:buNone/>
              <a:defRPr sz="1227"/>
            </a:lvl3pPr>
            <a:lvl4pPr marL="1051606" indent="0">
              <a:buNone/>
              <a:defRPr sz="1227"/>
            </a:lvl4pPr>
            <a:lvl5pPr marL="1402141" indent="0">
              <a:buNone/>
              <a:defRPr sz="1227"/>
            </a:lvl5pPr>
            <a:lvl6pPr marL="1752676" indent="0">
              <a:buNone/>
              <a:defRPr sz="1227"/>
            </a:lvl6pPr>
            <a:lvl7pPr marL="2103211" indent="0">
              <a:buNone/>
              <a:defRPr sz="1227"/>
            </a:lvl7pPr>
            <a:lvl8pPr marL="2453747" indent="0">
              <a:buNone/>
              <a:defRPr sz="1227"/>
            </a:lvl8pPr>
            <a:lvl9pPr marL="2804282" indent="0">
              <a:buNone/>
              <a:defRPr sz="12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65" y="4244776"/>
            <a:ext cx="6766338" cy="378513"/>
          </a:xfrm>
        </p:spPr>
        <p:txBody>
          <a:bodyPr>
            <a:normAutofit/>
          </a:bodyPr>
          <a:lstStyle>
            <a:lvl1pPr marL="0" indent="0">
              <a:buNone/>
              <a:defRPr sz="92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2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745" y="815286"/>
            <a:ext cx="6771059" cy="1052623"/>
          </a:xfrm>
        </p:spPr>
        <p:txBody>
          <a:bodyPr/>
          <a:lstStyle>
            <a:lvl1pPr>
              <a:defRPr sz="3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65" y="2716530"/>
            <a:ext cx="6766339" cy="1898650"/>
          </a:xfrm>
        </p:spPr>
        <p:txBody>
          <a:bodyPr anchor="ctr">
            <a:normAutofit/>
          </a:bodyPr>
          <a:lstStyle>
            <a:lvl1pPr marL="0" indent="0">
              <a:buNone/>
              <a:defRPr sz="1380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75867" y="465625"/>
            <a:ext cx="614799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36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578085" y="2003904"/>
            <a:ext cx="500452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36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773" y="752969"/>
            <a:ext cx="6481328" cy="2067418"/>
          </a:xfrm>
        </p:spPr>
        <p:txBody>
          <a:bodyPr/>
          <a:lstStyle>
            <a:lvl1pPr>
              <a:defRPr sz="3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91892" y="2820387"/>
            <a:ext cx="5927268" cy="26233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73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65" y="3855719"/>
            <a:ext cx="7087754" cy="765024"/>
          </a:xfrm>
        </p:spPr>
        <p:txBody>
          <a:bodyPr anchor="ctr">
            <a:normAutofit/>
          </a:bodyPr>
          <a:lstStyle>
            <a:lvl1pPr marL="0" indent="0">
              <a:buNone/>
              <a:defRPr sz="1073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04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5" y="1817511"/>
            <a:ext cx="6766339" cy="1397261"/>
          </a:xfrm>
        </p:spPr>
        <p:txBody>
          <a:bodyPr anchor="b"/>
          <a:lstStyle>
            <a:lvl1pPr algn="l">
              <a:defRPr sz="30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465" y="3852475"/>
            <a:ext cx="6766339" cy="659640"/>
          </a:xfrm>
        </p:spPr>
        <p:txBody>
          <a:bodyPr anchor="t"/>
          <a:lstStyle>
            <a:lvl1pPr marL="0" indent="0" algn="l">
              <a:buNone/>
              <a:defRPr sz="1533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852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5" y="746479"/>
            <a:ext cx="6766339" cy="542006"/>
          </a:xfrm>
        </p:spPr>
        <p:txBody>
          <a:bodyPr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465" y="1996018"/>
            <a:ext cx="2408773" cy="441801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85464" y="2437819"/>
            <a:ext cx="2408774" cy="2182925"/>
          </a:xfrm>
        </p:spPr>
        <p:txBody>
          <a:bodyPr anchor="t">
            <a:normAutofit/>
          </a:bodyPr>
          <a:lstStyle>
            <a:lvl1pPr marL="0" indent="0">
              <a:buNone/>
              <a:defRPr sz="1073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59753" y="1996017"/>
            <a:ext cx="2412707" cy="441801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59753" y="2437819"/>
            <a:ext cx="2412707" cy="2182925"/>
          </a:xfrm>
        </p:spPr>
        <p:txBody>
          <a:bodyPr anchor="t">
            <a:normAutofit/>
          </a:bodyPr>
          <a:lstStyle>
            <a:lvl1pPr marL="0" indent="0">
              <a:buNone/>
              <a:defRPr sz="1073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47570" y="1996017"/>
            <a:ext cx="2411726" cy="441801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47719" y="2437818"/>
            <a:ext cx="2411578" cy="2182925"/>
          </a:xfrm>
        </p:spPr>
        <p:txBody>
          <a:bodyPr anchor="t">
            <a:normAutofit/>
          </a:bodyPr>
          <a:lstStyle>
            <a:lvl1pPr marL="0" indent="0">
              <a:buNone/>
              <a:defRPr sz="1073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76378" y="1970052"/>
            <a:ext cx="0" cy="2677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58841" y="1970052"/>
            <a:ext cx="0" cy="2677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12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5" y="746479"/>
            <a:ext cx="6766339" cy="542006"/>
          </a:xfrm>
        </p:spPr>
        <p:txBody>
          <a:bodyPr/>
          <a:lstStyle>
            <a:lvl1pPr>
              <a:defRPr sz="2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465" y="3475180"/>
            <a:ext cx="2338669" cy="441801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3157" y="1996017"/>
            <a:ext cx="2063286" cy="12201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27"/>
            </a:lvl1pPr>
            <a:lvl2pPr marL="350535" indent="0">
              <a:buNone/>
              <a:defRPr sz="1227"/>
            </a:lvl2pPr>
            <a:lvl3pPr marL="701070" indent="0">
              <a:buNone/>
              <a:defRPr sz="1227"/>
            </a:lvl3pPr>
            <a:lvl4pPr marL="1051606" indent="0">
              <a:buNone/>
              <a:defRPr sz="1227"/>
            </a:lvl4pPr>
            <a:lvl5pPr marL="1402141" indent="0">
              <a:buNone/>
              <a:defRPr sz="1227"/>
            </a:lvl5pPr>
            <a:lvl6pPr marL="1752676" indent="0">
              <a:buNone/>
              <a:defRPr sz="1227"/>
            </a:lvl6pPr>
            <a:lvl7pPr marL="2103211" indent="0">
              <a:buNone/>
              <a:defRPr sz="1227"/>
            </a:lvl7pPr>
            <a:lvl8pPr marL="2453747" indent="0">
              <a:buNone/>
              <a:defRPr sz="1227"/>
            </a:lvl8pPr>
            <a:lvl9pPr marL="2804282" indent="0">
              <a:buNone/>
              <a:defRPr sz="12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85465" y="3916981"/>
            <a:ext cx="2338669" cy="703763"/>
          </a:xfrm>
        </p:spPr>
        <p:txBody>
          <a:bodyPr anchor="t">
            <a:normAutofit/>
          </a:bodyPr>
          <a:lstStyle>
            <a:lvl1pPr marL="0" indent="0">
              <a:buNone/>
              <a:defRPr sz="1073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2797" y="3475181"/>
            <a:ext cx="2338669" cy="441802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40488" y="1996017"/>
            <a:ext cx="2063286" cy="12201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27"/>
            </a:lvl1pPr>
            <a:lvl2pPr marL="350535" indent="0">
              <a:buNone/>
              <a:defRPr sz="1227"/>
            </a:lvl2pPr>
            <a:lvl3pPr marL="701070" indent="0">
              <a:buNone/>
              <a:defRPr sz="1227"/>
            </a:lvl3pPr>
            <a:lvl4pPr marL="1051606" indent="0">
              <a:buNone/>
              <a:defRPr sz="1227"/>
            </a:lvl4pPr>
            <a:lvl5pPr marL="1402141" indent="0">
              <a:buNone/>
              <a:defRPr sz="1227"/>
            </a:lvl5pPr>
            <a:lvl6pPr marL="1752676" indent="0">
              <a:buNone/>
              <a:defRPr sz="1227"/>
            </a:lvl6pPr>
            <a:lvl7pPr marL="2103211" indent="0">
              <a:buNone/>
              <a:defRPr sz="1227"/>
            </a:lvl7pPr>
            <a:lvl8pPr marL="2453747" indent="0">
              <a:buNone/>
              <a:defRPr sz="1227"/>
            </a:lvl8pPr>
            <a:lvl9pPr marL="2804282" indent="0">
              <a:buNone/>
              <a:defRPr sz="12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03799" y="3916981"/>
            <a:ext cx="2338669" cy="703763"/>
          </a:xfrm>
        </p:spPr>
        <p:txBody>
          <a:bodyPr anchor="t">
            <a:normAutofit/>
          </a:bodyPr>
          <a:lstStyle>
            <a:lvl1pPr marL="0" indent="0">
              <a:buNone/>
              <a:defRPr sz="1073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0128" y="3475181"/>
            <a:ext cx="2339173" cy="441801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8324" y="1996017"/>
            <a:ext cx="2063286" cy="12201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27"/>
            </a:lvl1pPr>
            <a:lvl2pPr marL="350535" indent="0">
              <a:buNone/>
              <a:defRPr sz="1227"/>
            </a:lvl2pPr>
            <a:lvl3pPr marL="701070" indent="0">
              <a:buNone/>
              <a:defRPr sz="1227"/>
            </a:lvl3pPr>
            <a:lvl4pPr marL="1051606" indent="0">
              <a:buNone/>
              <a:defRPr sz="1227"/>
            </a:lvl4pPr>
            <a:lvl5pPr marL="1402141" indent="0">
              <a:buNone/>
              <a:defRPr sz="1227"/>
            </a:lvl5pPr>
            <a:lvl6pPr marL="1752676" indent="0">
              <a:buNone/>
              <a:defRPr sz="1227"/>
            </a:lvl6pPr>
            <a:lvl7pPr marL="2103211" indent="0">
              <a:buNone/>
              <a:defRPr sz="1227"/>
            </a:lvl7pPr>
            <a:lvl8pPr marL="2453747" indent="0">
              <a:buNone/>
              <a:defRPr sz="1227"/>
            </a:lvl8pPr>
            <a:lvl9pPr marL="2804282" indent="0">
              <a:buNone/>
              <a:defRPr sz="12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20127" y="3916980"/>
            <a:ext cx="2339174" cy="703763"/>
          </a:xfrm>
        </p:spPr>
        <p:txBody>
          <a:bodyPr anchor="t">
            <a:normAutofit/>
          </a:bodyPr>
          <a:lstStyle>
            <a:lvl1pPr marL="0" indent="0">
              <a:buNone/>
              <a:defRPr sz="1073"/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77804" y="1970052"/>
            <a:ext cx="0" cy="2677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78315" y="1970052"/>
            <a:ext cx="0" cy="267758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0185" y="4900409"/>
            <a:ext cx="2793950" cy="23368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8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5" y="746479"/>
            <a:ext cx="6766339" cy="542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5465" y="1996017"/>
            <a:ext cx="6766339" cy="2619163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99837" y="4900410"/>
            <a:ext cx="759459" cy="23367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5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2014" y="980158"/>
            <a:ext cx="1080973" cy="364058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5465" y="980158"/>
            <a:ext cx="4796286" cy="36405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67380" y="4900410"/>
            <a:ext cx="760637" cy="23367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3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465" y="1996017"/>
            <a:ext cx="6766339" cy="261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5" y="2052861"/>
            <a:ext cx="3335786" cy="1750932"/>
          </a:xfrm>
        </p:spPr>
        <p:txBody>
          <a:bodyPr anchor="ctr"/>
          <a:lstStyle>
            <a:lvl1pPr algn="l">
              <a:defRPr sz="306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6595" y="2052860"/>
            <a:ext cx="2880785" cy="1750932"/>
          </a:xfrm>
        </p:spPr>
        <p:txBody>
          <a:bodyPr anchor="ctr"/>
          <a:lstStyle>
            <a:lvl1pPr marL="0" indent="0" algn="l">
              <a:buNone/>
              <a:defRPr sz="1533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1380">
                <a:solidFill>
                  <a:schemeClr val="tx1">
                    <a:tint val="75000"/>
                  </a:schemeClr>
                </a:solidFill>
              </a:defRPr>
            </a:lvl2pPr>
            <a:lvl3pPr marL="701070" indent="0">
              <a:buNone/>
              <a:defRPr sz="1227">
                <a:solidFill>
                  <a:schemeClr val="tx1">
                    <a:tint val="75000"/>
                  </a:schemeClr>
                </a:solidFill>
              </a:defRPr>
            </a:lvl3pPr>
            <a:lvl4pPr marL="1051606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4pPr>
            <a:lvl5pPr marL="1402141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5pPr>
            <a:lvl6pPr marL="1752676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6pPr>
            <a:lvl7pPr marL="2103211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7pPr>
            <a:lvl8pPr marL="2453747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8pPr>
            <a:lvl9pPr marL="2804282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5465" y="1996017"/>
            <a:ext cx="3699288" cy="26191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013" y="1996017"/>
            <a:ext cx="3699289" cy="26191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26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465" y="1996017"/>
            <a:ext cx="3699287" cy="441801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/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465" y="2437818"/>
            <a:ext cx="3699288" cy="21773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0013" y="1996017"/>
            <a:ext cx="3699289" cy="441801"/>
          </a:xfrm>
        </p:spPr>
        <p:txBody>
          <a:bodyPr anchor="b">
            <a:noAutofit/>
          </a:bodyPr>
          <a:lstStyle>
            <a:lvl1pPr marL="0" indent="0">
              <a:buNone/>
              <a:defRPr sz="1840" b="0">
                <a:solidFill>
                  <a:schemeClr val="accent1"/>
                </a:solidFill>
              </a:defRPr>
            </a:lvl1pPr>
            <a:lvl2pPr marL="350535" indent="0">
              <a:buNone/>
              <a:defRPr sz="1533" b="1"/>
            </a:lvl2pPr>
            <a:lvl3pPr marL="701070" indent="0">
              <a:buNone/>
              <a:defRPr sz="1380" b="1"/>
            </a:lvl3pPr>
            <a:lvl4pPr marL="1051606" indent="0">
              <a:buNone/>
              <a:defRPr sz="1227" b="1"/>
            </a:lvl4pPr>
            <a:lvl5pPr marL="1402141" indent="0">
              <a:buNone/>
              <a:defRPr sz="1227" b="1"/>
            </a:lvl5pPr>
            <a:lvl6pPr marL="1752676" indent="0">
              <a:buNone/>
              <a:defRPr sz="1227" b="1"/>
            </a:lvl6pPr>
            <a:lvl7pPr marL="2103211" indent="0">
              <a:buNone/>
              <a:defRPr sz="1227" b="1"/>
            </a:lvl7pPr>
            <a:lvl8pPr marL="2453747" indent="0">
              <a:buNone/>
              <a:defRPr sz="1227" b="1"/>
            </a:lvl8pPr>
            <a:lvl9pPr marL="2804282" indent="0">
              <a:buNone/>
              <a:defRPr sz="12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0013" y="2437818"/>
            <a:ext cx="3699289" cy="2177363"/>
          </a:xfrm>
        </p:spPr>
        <p:txBody>
          <a:bodyPr>
            <a:normAutofit/>
          </a:bodyPr>
          <a:lstStyle>
            <a:lvl1pPr>
              <a:defRPr sz="1380"/>
            </a:lvl1pPr>
            <a:lvl2pPr>
              <a:defRPr sz="1227"/>
            </a:lvl2pPr>
            <a:lvl3pPr>
              <a:defRPr sz="1073"/>
            </a:lvl3pPr>
            <a:lvl4pPr>
              <a:defRPr sz="920"/>
            </a:lvl4pPr>
            <a:lvl5pPr>
              <a:defRPr sz="920"/>
            </a:lvl5pPr>
            <a:lvl6pPr>
              <a:defRPr sz="920"/>
            </a:lvl6pPr>
            <a:lvl7pPr>
              <a:defRPr sz="920"/>
            </a:lvl7pPr>
            <a:lvl8pPr>
              <a:defRPr sz="920"/>
            </a:lvl8pPr>
            <a:lvl9pPr>
              <a:defRPr sz="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37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85465" y="746479"/>
            <a:ext cx="6717083" cy="5420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9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3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6" y="993140"/>
            <a:ext cx="2141421" cy="1226820"/>
          </a:xfrm>
        </p:spPr>
        <p:txBody>
          <a:bodyPr anchor="b"/>
          <a:lstStyle>
            <a:lvl1pPr algn="l">
              <a:defRPr sz="1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212" y="1109980"/>
            <a:ext cx="3979051" cy="3505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85465" y="2399115"/>
            <a:ext cx="2141421" cy="2219959"/>
          </a:xfrm>
        </p:spPr>
        <p:txBody>
          <a:bodyPr/>
          <a:lstStyle>
            <a:lvl1pPr marL="0" indent="0">
              <a:buNone/>
              <a:defRPr sz="107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34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66" y="1298222"/>
            <a:ext cx="2963269" cy="1330678"/>
          </a:xfrm>
        </p:spPr>
        <p:txBody>
          <a:bodyPr anchor="b">
            <a:normAutofit/>
          </a:bodyPr>
          <a:lstStyle>
            <a:lvl1pPr algn="l">
              <a:defRPr sz="2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0034" y="876300"/>
            <a:ext cx="2474181" cy="3505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27"/>
            </a:lvl1pPr>
            <a:lvl2pPr marL="350535" indent="0">
              <a:buNone/>
              <a:defRPr sz="1227"/>
            </a:lvl2pPr>
            <a:lvl3pPr marL="701070" indent="0">
              <a:buNone/>
              <a:defRPr sz="1227"/>
            </a:lvl3pPr>
            <a:lvl4pPr marL="1051606" indent="0">
              <a:buNone/>
              <a:defRPr sz="1227"/>
            </a:lvl4pPr>
            <a:lvl5pPr marL="1402141" indent="0">
              <a:buNone/>
              <a:defRPr sz="1227"/>
            </a:lvl5pPr>
            <a:lvl6pPr marL="1752676" indent="0">
              <a:buNone/>
              <a:defRPr sz="1227"/>
            </a:lvl6pPr>
            <a:lvl7pPr marL="2103211" indent="0">
              <a:buNone/>
              <a:defRPr sz="1227"/>
            </a:lvl7pPr>
            <a:lvl8pPr marL="2453747" indent="0">
              <a:buNone/>
              <a:defRPr sz="1227"/>
            </a:lvl8pPr>
            <a:lvl9pPr marL="2804282" indent="0">
              <a:buNone/>
              <a:defRPr sz="1227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85465" y="2804160"/>
            <a:ext cx="2958729" cy="1051560"/>
          </a:xfrm>
        </p:spPr>
        <p:txBody>
          <a:bodyPr>
            <a:normAutofit/>
          </a:bodyPr>
          <a:lstStyle>
            <a:lvl1pPr marL="0" indent="0">
              <a:buNone/>
              <a:defRPr sz="1073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50535" indent="0">
              <a:buNone/>
              <a:defRPr sz="920"/>
            </a:lvl2pPr>
            <a:lvl3pPr marL="701070" indent="0">
              <a:buNone/>
              <a:defRPr sz="767"/>
            </a:lvl3pPr>
            <a:lvl4pPr marL="1051606" indent="0">
              <a:buNone/>
              <a:defRPr sz="690"/>
            </a:lvl4pPr>
            <a:lvl5pPr marL="1402141" indent="0">
              <a:buNone/>
              <a:defRPr sz="690"/>
            </a:lvl5pPr>
            <a:lvl6pPr marL="1752676" indent="0">
              <a:buNone/>
              <a:defRPr sz="690"/>
            </a:lvl6pPr>
            <a:lvl7pPr marL="2103211" indent="0">
              <a:buNone/>
              <a:defRPr sz="690"/>
            </a:lvl7pPr>
            <a:lvl8pPr marL="2453747" indent="0">
              <a:buNone/>
              <a:defRPr sz="690"/>
            </a:lvl8pPr>
            <a:lvl9pPr marL="2804282" indent="0">
              <a:buNone/>
              <a:defRPr sz="6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347200" cy="52578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85465" y="746479"/>
            <a:ext cx="6717083" cy="542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465" y="1996017"/>
            <a:ext cx="6717083" cy="261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7380" y="4900410"/>
            <a:ext cx="759459" cy="233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7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85" y="4900409"/>
            <a:ext cx="2959176" cy="233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7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002323" y="0"/>
            <a:ext cx="525780" cy="8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936948" y="226726"/>
            <a:ext cx="642619" cy="5885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47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0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9" r:id="rId1"/>
    <p:sldLayoutId id="2147484600" r:id="rId2"/>
    <p:sldLayoutId id="2147484601" r:id="rId3"/>
    <p:sldLayoutId id="2147484602" r:id="rId4"/>
    <p:sldLayoutId id="2147484603" r:id="rId5"/>
    <p:sldLayoutId id="2147484604" r:id="rId6"/>
    <p:sldLayoutId id="2147484605" r:id="rId7"/>
    <p:sldLayoutId id="2147484606" r:id="rId8"/>
    <p:sldLayoutId id="2147484607" r:id="rId9"/>
    <p:sldLayoutId id="2147484608" r:id="rId10"/>
    <p:sldLayoutId id="2147484609" r:id="rId11"/>
    <p:sldLayoutId id="2147484610" r:id="rId12"/>
    <p:sldLayoutId id="2147484611" r:id="rId13"/>
    <p:sldLayoutId id="2147484612" r:id="rId14"/>
    <p:sldLayoutId id="2147484613" r:id="rId15"/>
    <p:sldLayoutId id="2147484614" r:id="rId16"/>
    <p:sldLayoutId id="2147484615" r:id="rId17"/>
  </p:sldLayoutIdLst>
  <p:txStyles>
    <p:titleStyle>
      <a:lvl1pPr algn="l" defTabSz="350535" rtl="0" eaLnBrk="1" latinLnBrk="0" hangingPunct="1">
        <a:spcBef>
          <a:spcPct val="0"/>
        </a:spcBef>
        <a:buNone/>
        <a:defRPr sz="276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62901" indent="-262901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620" indent="-219085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7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76338" indent="-175268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7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26873" indent="-175268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77409" indent="-175268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7944" indent="-175268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78479" indent="-175268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629014" indent="-175268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79550" indent="-175268" algn="l" defTabSz="350535" rtl="0" eaLnBrk="1" latinLnBrk="0" hangingPunct="1">
        <a:spcBef>
          <a:spcPts val="767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1pPr>
      <a:lvl2pPr marL="350535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701070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3pPr>
      <a:lvl4pPr marL="1051606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4pPr>
      <a:lvl5pPr marL="1402141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5pPr>
      <a:lvl6pPr marL="1752676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6pPr>
      <a:lvl7pPr marL="2103211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7pPr>
      <a:lvl8pPr marL="2453747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8pPr>
      <a:lvl9pPr marL="2804282" algn="l" defTabSz="350535" rtl="0" eaLnBrk="1" latinLnBrk="0" hangingPunct="1">
        <a:defRPr sz="1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972354"/>
            <a:ext cx="7010400" cy="2454070"/>
          </a:xfrm>
        </p:spPr>
        <p:txBody>
          <a:bodyPr vert="horz" lIns="0" tIns="0" rIns="0" bIns="0" rtlCol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IT Ticket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067" dirty="0">
                <a:solidFill>
                  <a:schemeClr val="accent4"/>
                </a:solidFill>
              </a:rPr>
              <a:t>Presentation</a:t>
            </a:r>
            <a:br>
              <a:rPr lang="en-US" sz="3067" dirty="0">
                <a:solidFill>
                  <a:schemeClr val="accent4"/>
                </a:solidFill>
              </a:rPr>
            </a:br>
            <a:br>
              <a:rPr lang="en-US" sz="3067" dirty="0">
                <a:solidFill>
                  <a:schemeClr val="accent4"/>
                </a:solidFill>
              </a:rPr>
            </a:br>
            <a:r>
              <a:rPr lang="en-US" sz="1533" dirty="0">
                <a:solidFill>
                  <a:schemeClr val="bg1"/>
                </a:solidFill>
              </a:rPr>
              <a:t>By: Amanjeet Saroha</a:t>
            </a:r>
            <a:br>
              <a:rPr lang="en-US" sz="3067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5200" y="2324100"/>
            <a:ext cx="1998979" cy="1998979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2261" y="1361561"/>
            <a:ext cx="2715139" cy="2715139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6856872" y="3010528"/>
            <a:ext cx="375634" cy="377721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104" tIns="35052" rIns="70104" bIns="35052" numCol="1" anchor="t" anchorCtr="0" compatLnSpc="1">
              <a:prstTxWarp prst="textNoShape">
                <a:avLst/>
              </a:prstTxWarp>
            </a:bodyPr>
            <a:lstStyle/>
            <a:p>
              <a:endParaRPr lang="en-US" sz="1380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104" tIns="35052" rIns="70104" bIns="35052" numCol="1" anchor="t" anchorCtr="0" compatLnSpc="1">
              <a:prstTxWarp prst="textNoShape">
                <a:avLst/>
              </a:prstTxWarp>
            </a:bodyPr>
            <a:lstStyle/>
            <a:p>
              <a:endParaRPr lang="en-US" sz="138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694437"/>
            <a:ext cx="4267199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95" dirty="0">
                <a:latin typeface="Verdana" panose="020B0604030504040204" pitchFamily="34" charset="0"/>
                <a:ea typeface="Verdana" panose="020B0604030504040204" pitchFamily="34" charset="0"/>
              </a:rPr>
              <a:t>Resolution</a:t>
            </a:r>
            <a:r>
              <a:rPr sz="2800" spc="-1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20" dirty="0">
                <a:latin typeface="Verdana" panose="020B0604030504040204" pitchFamily="34" charset="0"/>
                <a:ea typeface="Verdana" panose="020B0604030504040204" pitchFamily="34" charset="0"/>
              </a:rPr>
              <a:t>Time</a:t>
            </a:r>
            <a:r>
              <a:rPr sz="2800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55" dirty="0"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sz="2800" spc="-1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85" dirty="0">
                <a:latin typeface="Verdana" panose="020B0604030504040204" pitchFamily="34" charset="0"/>
                <a:ea typeface="Verdana" panose="020B0604030504040204" pitchFamily="34" charset="0"/>
              </a:rPr>
              <a:t>Years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767840"/>
            <a:ext cx="117931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600" y="2157892"/>
            <a:ext cx="3818598" cy="93512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3515" marR="50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Resolution time has remained relatively stable, averaging between 4.52 and 4.59 days.</a:t>
            </a:r>
          </a:p>
          <a:p>
            <a:pPr marL="183515" marR="50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A slight increase is observed in 2020, suggesting potential process bottlenecks as ticket volume grows.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3EAFFD-F9DF-3348-504C-6D7807EA74D5}"/>
              </a:ext>
            </a:extLst>
          </p:cNvPr>
          <p:cNvGrpSpPr/>
          <p:nvPr/>
        </p:nvGrpSpPr>
        <p:grpSpPr>
          <a:xfrm>
            <a:off x="4947441" y="1907063"/>
            <a:ext cx="3829726" cy="2622567"/>
            <a:chOff x="0" y="0"/>
            <a:chExt cx="4107685" cy="2687463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7575D73-F37C-B720-9BFE-98B7C421CAF6}"/>
                </a:ext>
              </a:extLst>
            </p:cNvPr>
            <p:cNvSpPr/>
            <p:nvPr/>
          </p:nvSpPr>
          <p:spPr>
            <a:xfrm>
              <a:off x="11904" y="2955"/>
              <a:ext cx="4095781" cy="2684508"/>
            </a:xfrm>
            <a:prstGeom prst="roundRect">
              <a:avLst/>
            </a:prstGeom>
            <a:solidFill>
              <a:srgbClr val="F4F0F8"/>
            </a:solidFill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2E28AAE7-37C3-45A8-ACD1-11BB27A7991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5302130"/>
                </p:ext>
              </p:extLst>
            </p:nvPr>
          </p:nvGraphicFramePr>
          <p:xfrm>
            <a:off x="0" y="0"/>
            <a:ext cx="4095750" cy="26789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8" name="object 6">
            <a:extLst>
              <a:ext uri="{FF2B5EF4-FFF2-40B4-BE49-F238E27FC236}">
                <a16:creationId xmlns:a16="http://schemas.microsoft.com/office/drawing/2014/main" id="{7630E6B0-502C-776F-9A51-753406268699}"/>
              </a:ext>
            </a:extLst>
          </p:cNvPr>
          <p:cNvSpPr txBox="1"/>
          <p:nvPr/>
        </p:nvSpPr>
        <p:spPr>
          <a:xfrm>
            <a:off x="482600" y="3586152"/>
            <a:ext cx="3818598" cy="74578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3515" marR="50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Review processes and resource allocation to address the 2020 increase.</a:t>
            </a:r>
          </a:p>
          <a:p>
            <a:pPr marL="183515" marR="50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Explore automation or self-service options to reduce resolution times as demand rises.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FC25E178-7D93-7435-0086-B71371A20C6D}"/>
              </a:ext>
            </a:extLst>
          </p:cNvPr>
          <p:cNvSpPr txBox="1"/>
          <p:nvPr/>
        </p:nvSpPr>
        <p:spPr>
          <a:xfrm>
            <a:off x="558800" y="3214171"/>
            <a:ext cx="2169916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0" y="658624"/>
            <a:ext cx="74676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spc="-215" dirty="0"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r>
              <a:rPr lang="en-US" sz="2800" spc="-1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spc="-75" dirty="0">
                <a:latin typeface="Verdana" panose="020B0604030504040204" pitchFamily="34" charset="0"/>
                <a:ea typeface="Verdana" panose="020B0604030504040204" pitchFamily="34" charset="0"/>
              </a:rPr>
              <a:t>Group</a:t>
            </a:r>
            <a:r>
              <a:rPr lang="en-US" sz="2800" spc="-1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spc="-155" dirty="0"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lang="en-US" sz="2800" spc="-1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spc="-120" dirty="0">
                <a:latin typeface="Verdana" panose="020B0604030504040204" pitchFamily="34" charset="0"/>
                <a:ea typeface="Verdana" panose="020B0604030504040204" pitchFamily="34" charset="0"/>
              </a:rPr>
              <a:t>Satisfaction</a:t>
            </a:r>
            <a:r>
              <a:rPr lang="en-US" sz="2800" spc="-1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spc="-315" dirty="0">
                <a:latin typeface="Verdana" panose="020B0604030504040204" pitchFamily="34" charset="0"/>
                <a:ea typeface="Verdana" panose="020B0604030504040204" pitchFamily="34" charset="0"/>
              </a:rPr>
              <a:t>&amp;</a:t>
            </a:r>
            <a:r>
              <a:rPr lang="en-US" sz="2800" spc="-1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spc="-95" dirty="0">
                <a:latin typeface="Verdana" panose="020B0604030504040204" pitchFamily="34" charset="0"/>
                <a:ea typeface="Verdana" panose="020B0604030504040204" pitchFamily="34" charset="0"/>
              </a:rPr>
              <a:t>Resolution</a:t>
            </a:r>
            <a:r>
              <a:rPr lang="en-US" sz="2800" spc="-1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spc="-20" dirty="0">
                <a:latin typeface="Verdana" panose="020B0604030504040204" pitchFamily="34" charset="0"/>
                <a:ea typeface="Verdana" panose="020B0604030504040204" pitchFamily="34" charset="0"/>
              </a:rPr>
              <a:t>Time</a:t>
            </a:r>
            <a:endParaRPr sz="2800" spc="-2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1779491"/>
            <a:ext cx="11430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00" y="2128531"/>
            <a:ext cx="3796029" cy="9575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8915" marR="3175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60" dirty="0">
                <a:solidFill>
                  <a:srgbClr val="3B2B24"/>
                </a:solidFill>
                <a:latin typeface="Verdana"/>
                <a:cs typeface="Verdana"/>
              </a:rPr>
              <a:t>Agents aged 33–37 have the longest resolution time (5.01 days) and the lowest satisfaction rate (3.96).</a:t>
            </a:r>
          </a:p>
          <a:p>
            <a:pPr marL="208915" marR="3175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60" dirty="0">
                <a:solidFill>
                  <a:srgbClr val="3B2B24"/>
                </a:solidFill>
                <a:latin typeface="Verdana"/>
                <a:cs typeface="Verdana"/>
              </a:rPr>
              <a:t>Younger agents aged 28–32 deliver better performance with faster resolution (4.43 days) and higher satisfaction (4.21).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D458C1-3C0D-A7DE-A960-56A7BFD8FA5A}"/>
              </a:ext>
            </a:extLst>
          </p:cNvPr>
          <p:cNvGrpSpPr/>
          <p:nvPr/>
        </p:nvGrpSpPr>
        <p:grpSpPr>
          <a:xfrm>
            <a:off x="4947441" y="1891687"/>
            <a:ext cx="3829685" cy="2675190"/>
            <a:chOff x="0" y="0"/>
            <a:chExt cx="4068000" cy="2687250"/>
          </a:xfrm>
          <a:solidFill>
            <a:srgbClr val="F4F0F8"/>
          </a:solidFill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8E031B5-18B1-AF75-7745-F607DF32728F}"/>
                </a:ext>
              </a:extLst>
            </p:cNvPr>
            <p:cNvSpPr/>
            <p:nvPr/>
          </p:nvSpPr>
          <p:spPr>
            <a:xfrm>
              <a:off x="0" y="15873"/>
              <a:ext cx="4068000" cy="2664000"/>
            </a:xfrm>
            <a:prstGeom prst="roundRect">
              <a:avLst/>
            </a:prstGeom>
            <a:grpFill/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5BB36D65-0B3D-4F7D-96F5-7BDD2069B30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7931131"/>
                </p:ext>
              </p:extLst>
            </p:nvPr>
          </p:nvGraphicFramePr>
          <p:xfrm>
            <a:off x="15874" y="0"/>
            <a:ext cx="4048125" cy="2687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D6D7D755-5972-4737-2882-8B159580928D}"/>
              </a:ext>
            </a:extLst>
          </p:cNvPr>
          <p:cNvSpPr txBox="1"/>
          <p:nvPr/>
        </p:nvSpPr>
        <p:spPr>
          <a:xfrm>
            <a:off x="496571" y="3500131"/>
            <a:ext cx="3796029" cy="9575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8915" marR="3175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60" dirty="0">
                <a:solidFill>
                  <a:srgbClr val="3B2B24"/>
                </a:solidFill>
                <a:latin typeface="Verdana"/>
                <a:cs typeface="Verdana"/>
              </a:rPr>
              <a:t>Provide targeted training and performance support for the 33–37 age group to improve efficiency.</a:t>
            </a:r>
          </a:p>
          <a:p>
            <a:pPr marL="208915" marR="3175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60" dirty="0">
                <a:solidFill>
                  <a:srgbClr val="3B2B24"/>
                </a:solidFill>
                <a:latin typeface="Verdana"/>
                <a:cs typeface="Verdana"/>
              </a:rPr>
              <a:t>Encourage knowledge sharing from higher-performing age groups to uplift overall team performance.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EB5FAE9-0DB4-FD34-5283-4DABA6F1E83B}"/>
              </a:ext>
            </a:extLst>
          </p:cNvPr>
          <p:cNvSpPr txBox="1"/>
          <p:nvPr/>
        </p:nvSpPr>
        <p:spPr>
          <a:xfrm>
            <a:off x="558800" y="3151091"/>
            <a:ext cx="22860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688087"/>
            <a:ext cx="568285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60" dirty="0">
                <a:latin typeface="Verdana" panose="020B0604030504040204" pitchFamily="34" charset="0"/>
                <a:ea typeface="Verdana" panose="020B0604030504040204" pitchFamily="34" charset="0"/>
              </a:rPr>
              <a:t>Distribution</a:t>
            </a:r>
            <a:r>
              <a:rPr sz="2800" spc="-1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55" dirty="0"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sz="2800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20" dirty="0">
                <a:latin typeface="Verdana" panose="020B0604030504040204" pitchFamily="34" charset="0"/>
                <a:ea typeface="Verdana" panose="020B0604030504040204" pitchFamily="34" charset="0"/>
              </a:rPr>
              <a:t>Satisfaction</a:t>
            </a:r>
            <a:r>
              <a:rPr sz="2800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85" dirty="0">
                <a:latin typeface="Verdana" panose="020B0604030504040204" pitchFamily="34" charset="0"/>
                <a:ea typeface="Verdana" panose="020B0604030504040204" pitchFamily="34" charset="0"/>
              </a:rPr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779491"/>
            <a:ext cx="117931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00" y="2109858"/>
            <a:ext cx="3843654" cy="11286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8915" marR="30480" indent="-171450" algn="just">
              <a:lnSpc>
                <a:spcPct val="106000"/>
              </a:lnSpc>
              <a:spcBef>
                <a:spcPts val="5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5" dirty="0">
                <a:solidFill>
                  <a:srgbClr val="3B2B24"/>
                </a:solidFill>
                <a:latin typeface="Verdana"/>
                <a:cs typeface="Verdana"/>
              </a:rPr>
              <a:t>A large proportion of tickets (50,770) received the highest satisfaction rating (5), indicating strong service quality.</a:t>
            </a:r>
          </a:p>
          <a:p>
            <a:pPr marL="208915" marR="30480" indent="-171450" algn="just">
              <a:lnSpc>
                <a:spcPct val="106000"/>
              </a:lnSpc>
              <a:spcBef>
                <a:spcPts val="5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5" dirty="0">
                <a:solidFill>
                  <a:srgbClr val="3B2B24"/>
                </a:solidFill>
                <a:latin typeface="Verdana"/>
                <a:cs typeface="Verdana"/>
              </a:rPr>
              <a:t>However, nearly 12,000 tickets have low satisfaction scores (1 or 2), highlighting areas for improvement.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BAF48-5D62-A991-51B8-99CA63CE1207}"/>
              </a:ext>
            </a:extLst>
          </p:cNvPr>
          <p:cNvGrpSpPr/>
          <p:nvPr/>
        </p:nvGrpSpPr>
        <p:grpSpPr>
          <a:xfrm>
            <a:off x="4917638" y="1910100"/>
            <a:ext cx="3859529" cy="2656777"/>
            <a:chOff x="0" y="0"/>
            <a:chExt cx="4111625" cy="2698750"/>
          </a:xfrm>
          <a:solidFill>
            <a:srgbClr val="F4F0F8"/>
          </a:solidFill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C73CE58-EE4C-A559-38D9-232A9841990D}"/>
                </a:ext>
              </a:extLst>
            </p:cNvPr>
            <p:cNvSpPr/>
            <p:nvPr/>
          </p:nvSpPr>
          <p:spPr>
            <a:xfrm>
              <a:off x="31750" y="0"/>
              <a:ext cx="4068000" cy="2664000"/>
            </a:xfrm>
            <a:prstGeom prst="roundRect">
              <a:avLst/>
            </a:prstGeom>
            <a:grpFill/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035DDB02-763C-4D41-B49E-31E8CD63D8A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52391280"/>
                </p:ext>
              </p:extLst>
            </p:nvPr>
          </p:nvGraphicFramePr>
          <p:xfrm>
            <a:off x="0" y="31749"/>
            <a:ext cx="4111625" cy="266700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0" name="object 5">
            <a:extLst>
              <a:ext uri="{FF2B5EF4-FFF2-40B4-BE49-F238E27FC236}">
                <a16:creationId xmlns:a16="http://schemas.microsoft.com/office/drawing/2014/main" id="{6A56A4F5-7206-6176-B68D-EF81E5642BB6}"/>
              </a:ext>
            </a:extLst>
          </p:cNvPr>
          <p:cNvSpPr txBox="1"/>
          <p:nvPr/>
        </p:nvSpPr>
        <p:spPr>
          <a:xfrm>
            <a:off x="482600" y="3633858"/>
            <a:ext cx="3843654" cy="112864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8915" marR="30480" indent="-171450" algn="just">
              <a:lnSpc>
                <a:spcPct val="106000"/>
              </a:lnSpc>
              <a:spcBef>
                <a:spcPts val="5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5" dirty="0">
                <a:solidFill>
                  <a:srgbClr val="3B2B24"/>
                </a:solidFill>
                <a:latin typeface="Verdana"/>
                <a:cs typeface="Verdana"/>
              </a:rPr>
              <a:t>A large proportion of tickets (50,770) received the highest satisfaction rating (5), indicating strong service quality.</a:t>
            </a:r>
          </a:p>
          <a:p>
            <a:pPr marL="208915" marR="30480" indent="-171450" algn="just">
              <a:lnSpc>
                <a:spcPct val="106000"/>
              </a:lnSpc>
              <a:spcBef>
                <a:spcPts val="50"/>
              </a:spcBef>
              <a:buClr>
                <a:schemeClr val="accent6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5" dirty="0">
                <a:solidFill>
                  <a:srgbClr val="3B2B24"/>
                </a:solidFill>
                <a:latin typeface="Verdana"/>
                <a:cs typeface="Verdana"/>
              </a:rPr>
              <a:t>However, nearly 12,000 tickets have low satisfaction scores (1 or 2), highlighting areas for improvement.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F67F5816-5C4F-782C-813D-C35CAF4E57A9}"/>
              </a:ext>
            </a:extLst>
          </p:cNvPr>
          <p:cNvSpPr txBox="1"/>
          <p:nvPr/>
        </p:nvSpPr>
        <p:spPr>
          <a:xfrm>
            <a:off x="558800" y="3269356"/>
            <a:ext cx="2017516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742316"/>
            <a:ext cx="591145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60" dirty="0">
                <a:latin typeface="Verdana" panose="020B0604030504040204" pitchFamily="34" charset="0"/>
                <a:ea typeface="Verdana" panose="020B0604030504040204" pitchFamily="34" charset="0"/>
              </a:rPr>
              <a:t>Distribution</a:t>
            </a:r>
            <a:r>
              <a:rPr sz="2800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55" dirty="0"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sz="2800" spc="-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95" dirty="0">
                <a:latin typeface="Verdana" panose="020B0604030504040204" pitchFamily="34" charset="0"/>
                <a:ea typeface="Verdana" panose="020B0604030504040204" pitchFamily="34" charset="0"/>
              </a:rPr>
              <a:t>Resolution</a:t>
            </a:r>
            <a:r>
              <a:rPr sz="2800" spc="-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60" dirty="0">
                <a:latin typeface="Verdana" panose="020B0604030504040204" pitchFamily="34" charset="0"/>
                <a:ea typeface="Verdana" panose="020B0604030504040204" pitchFamily="34" charset="0"/>
              </a:rPr>
              <a:t>Days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779491"/>
            <a:ext cx="102552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lang="en-IN"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1640" y="2115000"/>
            <a:ext cx="3917160" cy="971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227965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80" dirty="0">
                <a:solidFill>
                  <a:srgbClr val="3B2B24"/>
                </a:solidFill>
                <a:latin typeface="Verdana"/>
                <a:cs typeface="Verdana"/>
              </a:rPr>
              <a:t>Majority of tickets (25,071) are resolved on the same day, reflecting good responsiveness for many issues.</a:t>
            </a:r>
          </a:p>
          <a:p>
            <a:pPr marL="208915" marR="227965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80" dirty="0">
                <a:solidFill>
                  <a:srgbClr val="3B2B24"/>
                </a:solidFill>
                <a:latin typeface="Verdana"/>
                <a:cs typeface="Verdana"/>
              </a:rPr>
              <a:t>A significant number of tickets take 5 to 8 days, indicating delays for more complex or resource-dependent cases.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0B581E-FEF9-9096-851B-CB0F653432CF}"/>
              </a:ext>
            </a:extLst>
          </p:cNvPr>
          <p:cNvGrpSpPr/>
          <p:nvPr/>
        </p:nvGrpSpPr>
        <p:grpSpPr>
          <a:xfrm>
            <a:off x="4947441" y="1904116"/>
            <a:ext cx="3829726" cy="2662761"/>
            <a:chOff x="0" y="0"/>
            <a:chExt cx="4079875" cy="2682876"/>
          </a:xfrm>
          <a:solidFill>
            <a:srgbClr val="F4F0F8"/>
          </a:solidFill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DD5DCD-8967-FC7E-38C5-C5A13B36290E}"/>
                </a:ext>
              </a:extLst>
            </p:cNvPr>
            <p:cNvSpPr/>
            <p:nvPr/>
          </p:nvSpPr>
          <p:spPr>
            <a:xfrm>
              <a:off x="0" y="0"/>
              <a:ext cx="4068000" cy="2664000"/>
            </a:xfrm>
            <a:prstGeom prst="roundRect">
              <a:avLst/>
            </a:prstGeom>
            <a:grpFill/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F0D7DED4-EA39-4F28-ADF9-ED1BB34A764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12252904"/>
                </p:ext>
              </p:extLst>
            </p:nvPr>
          </p:nvGraphicFramePr>
          <p:xfrm>
            <a:off x="0" y="15876"/>
            <a:ext cx="4079875" cy="2667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3" name="object 5">
            <a:extLst>
              <a:ext uri="{FF2B5EF4-FFF2-40B4-BE49-F238E27FC236}">
                <a16:creationId xmlns:a16="http://schemas.microsoft.com/office/drawing/2014/main" id="{33C56B1F-7C99-7DD6-07DE-DA47BABEFD66}"/>
              </a:ext>
            </a:extLst>
          </p:cNvPr>
          <p:cNvSpPr txBox="1"/>
          <p:nvPr/>
        </p:nvSpPr>
        <p:spPr>
          <a:xfrm>
            <a:off x="482600" y="3522327"/>
            <a:ext cx="3962400" cy="11639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227965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80" dirty="0">
                <a:solidFill>
                  <a:srgbClr val="3B2B24"/>
                </a:solidFill>
                <a:latin typeface="Verdana"/>
                <a:cs typeface="Verdana"/>
              </a:rPr>
              <a:t>Investigate the nature of tickets with extended resolution times and streamline processes where possible.</a:t>
            </a:r>
          </a:p>
          <a:p>
            <a:pPr marL="208915" marR="227965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80" dirty="0">
                <a:solidFill>
                  <a:srgbClr val="3B2B24"/>
                </a:solidFill>
                <a:latin typeface="Verdana"/>
                <a:cs typeface="Verdana"/>
              </a:rPr>
              <a:t>Expand knowledge bases and automation for common issues to reduce reliance on manual intervention and speed up resolutions.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27C7FB7B-A7A6-5283-1EF0-1333BCD91143}"/>
              </a:ext>
            </a:extLst>
          </p:cNvPr>
          <p:cNvSpPr txBox="1"/>
          <p:nvPr/>
        </p:nvSpPr>
        <p:spPr>
          <a:xfrm>
            <a:off x="558800" y="3151091"/>
            <a:ext cx="23622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</a:t>
            </a:r>
            <a:r>
              <a:rPr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</a:t>
            </a:r>
            <a:r>
              <a:rPr lang="en-IN"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73" y="260545"/>
            <a:ext cx="7438627" cy="1156085"/>
          </a:xfrm>
          <a:prstGeom prst="rect">
            <a:avLst/>
          </a:prstGeom>
        </p:spPr>
        <p:txBody>
          <a:bodyPr vert="horz" wrap="square" lIns="0" tIns="2914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spc="-170" dirty="0">
                <a:latin typeface="Verdana" panose="020B0604030504040204" pitchFamily="34" charset="0"/>
                <a:ea typeface="Verdana" panose="020B0604030504040204" pitchFamily="34" charset="0"/>
              </a:rPr>
              <a:t>Category-wise Satisfaction Score and Resolution time</a:t>
            </a:r>
            <a:endParaRPr sz="2800" spc="-9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1779491"/>
            <a:ext cx="10668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920" y="2119386"/>
            <a:ext cx="4150080" cy="104291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7665" marR="5080" indent="-171450">
              <a:lnSpc>
                <a:spcPct val="108700"/>
              </a:lnSpc>
              <a:spcBef>
                <a:spcPts val="675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150" dirty="0">
                <a:solidFill>
                  <a:srgbClr val="3B2B24"/>
                </a:solidFill>
                <a:latin typeface="Verdana"/>
                <a:cs typeface="Verdana"/>
              </a:rPr>
              <a:t>Hardware and System requests take longest to resolve but still show moderate satisfaction (~4.10). </a:t>
            </a:r>
          </a:p>
          <a:p>
            <a:pPr marL="367665" marR="5080" indent="-171450">
              <a:lnSpc>
                <a:spcPct val="108700"/>
              </a:lnSpc>
              <a:spcBef>
                <a:spcPts val="675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150" dirty="0">
                <a:solidFill>
                  <a:srgbClr val="3B2B24"/>
                </a:solidFill>
                <a:latin typeface="Verdana"/>
                <a:cs typeface="Verdana"/>
              </a:rPr>
              <a:t>Login Access is fastest (0.31 days) but has slightly lower satisfaction (4.09).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FA39B2-2AA5-EB11-0DAE-7DFF604A3DBA}"/>
              </a:ext>
            </a:extLst>
          </p:cNvPr>
          <p:cNvGrpSpPr/>
          <p:nvPr/>
        </p:nvGrpSpPr>
        <p:grpSpPr>
          <a:xfrm>
            <a:off x="4978400" y="1920863"/>
            <a:ext cx="3869927" cy="2765437"/>
            <a:chOff x="41218" y="-87281"/>
            <a:chExt cx="4185501" cy="2798949"/>
          </a:xfrm>
          <a:noFill/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7575D73-F37C-B720-9BFE-98B7C421CAF6}"/>
                </a:ext>
              </a:extLst>
            </p:cNvPr>
            <p:cNvSpPr/>
            <p:nvPr/>
          </p:nvSpPr>
          <p:spPr>
            <a:xfrm>
              <a:off x="41218" y="-87281"/>
              <a:ext cx="4185501" cy="2684508"/>
            </a:xfrm>
            <a:prstGeom prst="roundRect">
              <a:avLst/>
            </a:prstGeom>
            <a:grpFill/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dirty="0"/>
            </a:p>
          </p:txBody>
        </p:sp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6FCE9EA7-B8A8-462C-96D0-32EF4AB93AC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0929508"/>
                </p:ext>
              </p:extLst>
            </p:nvPr>
          </p:nvGraphicFramePr>
          <p:xfrm>
            <a:off x="142876" y="-87281"/>
            <a:ext cx="4083843" cy="27989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4" name="object 6">
            <a:extLst>
              <a:ext uri="{FF2B5EF4-FFF2-40B4-BE49-F238E27FC236}">
                <a16:creationId xmlns:a16="http://schemas.microsoft.com/office/drawing/2014/main" id="{1FB24B68-377F-792C-4B5F-EEF452F30F3B}"/>
              </a:ext>
            </a:extLst>
          </p:cNvPr>
          <p:cNvSpPr txBox="1"/>
          <p:nvPr/>
        </p:nvSpPr>
        <p:spPr>
          <a:xfrm>
            <a:off x="330200" y="3612406"/>
            <a:ext cx="4150080" cy="4642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67665" marR="5080" indent="-171450">
              <a:lnSpc>
                <a:spcPct val="108700"/>
              </a:lnSpc>
              <a:spcBef>
                <a:spcPts val="675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150" dirty="0">
                <a:solidFill>
                  <a:srgbClr val="3B2B24"/>
                </a:solidFill>
                <a:latin typeface="Verdana"/>
                <a:cs typeface="Verdana"/>
              </a:rPr>
              <a:t>Enhance Hardware/System processes to cut delays</a:t>
            </a:r>
          </a:p>
          <a:p>
            <a:pPr marL="367665" marR="5080" indent="-171450">
              <a:lnSpc>
                <a:spcPct val="108700"/>
              </a:lnSpc>
              <a:spcBef>
                <a:spcPts val="675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150" dirty="0">
                <a:solidFill>
                  <a:srgbClr val="3B2B24"/>
                </a:solidFill>
                <a:latin typeface="Verdana"/>
                <a:cs typeface="Verdana"/>
              </a:rPr>
              <a:t>Review Login Access flow to boost user experience.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60DD908-D6CA-CFFC-03D5-3FD8B8C0A896}"/>
              </a:ext>
            </a:extLst>
          </p:cNvPr>
          <p:cNvSpPr txBox="1"/>
          <p:nvPr/>
        </p:nvSpPr>
        <p:spPr>
          <a:xfrm>
            <a:off x="558800" y="3227291"/>
            <a:ext cx="21336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747" y="582424"/>
            <a:ext cx="8324054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r>
              <a:rPr sz="2800" spc="-1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</a:rPr>
              <a:t>Visualization</a:t>
            </a:r>
            <a:r>
              <a:rPr sz="2800" spc="-1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45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7ABD272B-CC08-F876-2E06-6B5058F0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718303"/>
            <a:ext cx="8686800" cy="3348997"/>
          </a:xfrm>
          <a:prstGeom prst="roundRect">
            <a:avLst>
              <a:gd name="adj" fmla="val 1012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694437"/>
            <a:ext cx="248245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</a:rPr>
              <a:t>Filters</a:t>
            </a:r>
            <a:r>
              <a:rPr sz="2800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85" dirty="0">
                <a:latin typeface="Verdana" panose="020B0604030504040204" pitchFamily="34" charset="0"/>
                <a:ea typeface="Verdana" panose="020B0604030504040204" pitchFamily="34" charset="0"/>
              </a:rPr>
              <a:t>used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727558" y="1924856"/>
            <a:ext cx="7756042" cy="18470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549" indent="-28575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Ø"/>
            </a:pP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dashboard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sz="1150" spc="-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designed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dirty="0">
                <a:latin typeface="Verdana" panose="020B0604030504040204" pitchFamily="34" charset="0"/>
                <a:ea typeface="Verdana" panose="020B0604030504040204" pitchFamily="34" charset="0"/>
              </a:rPr>
              <a:t>allow</a:t>
            </a:r>
            <a:r>
              <a:rPr sz="1150" spc="-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dynamic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using</a:t>
            </a:r>
            <a:r>
              <a:rPr sz="1150" spc="-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5" dirty="0">
                <a:latin typeface="Verdana" panose="020B0604030504040204" pitchFamily="34" charset="0"/>
                <a:ea typeface="Verdana" panose="020B0604030504040204" pitchFamily="34" charset="0"/>
              </a:rPr>
              <a:t>these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filters:</a:t>
            </a:r>
          </a:p>
          <a:p>
            <a:pPr marL="35549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Year: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Filter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5" dirty="0">
                <a:latin typeface="Verdana" panose="020B0604030504040204" pitchFamily="34" charset="0"/>
                <a:ea typeface="Verdana" panose="020B0604030504040204" pitchFamily="34" charset="0"/>
              </a:rPr>
              <a:t>across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10" dirty="0">
                <a:latin typeface="Verdana" panose="020B0604030504040204" pitchFamily="34" charset="0"/>
                <a:ea typeface="Verdana" panose="020B0604030504040204" pitchFamily="34" charset="0"/>
              </a:rPr>
              <a:t>201</a:t>
            </a:r>
            <a:r>
              <a:rPr lang="en-IN" sz="1150" spc="-11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sz="1150" spc="-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65" dirty="0">
                <a:latin typeface="Verdana" panose="020B0604030504040204" pitchFamily="34" charset="0"/>
                <a:ea typeface="Verdana" panose="020B0604030504040204" pitchFamily="34" charset="0"/>
              </a:rPr>
              <a:t>2020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observe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trends</a:t>
            </a:r>
            <a:r>
              <a:rPr sz="1150" spc="-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30" dirty="0">
                <a:latin typeface="Verdana" panose="020B0604030504040204" pitchFamily="34" charset="0"/>
                <a:ea typeface="Verdana" panose="020B0604030504040204" pitchFamily="34" charset="0"/>
              </a:rPr>
              <a:t>over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marL="35549" marR="5080" indent="-285750">
              <a:lnSpc>
                <a:spcPct val="201100"/>
              </a:lnSpc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sz="1150" spc="-55" dirty="0">
                <a:latin typeface="Verdana" panose="020B0604030504040204" pitchFamily="34" charset="0"/>
                <a:ea typeface="Verdana" panose="020B0604030504040204" pitchFamily="34" charset="0"/>
              </a:rPr>
              <a:t>Severity:</a:t>
            </a:r>
            <a:r>
              <a:rPr sz="115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Classifies</a:t>
            </a:r>
            <a:r>
              <a:rPr sz="1150" spc="-5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tickets</a:t>
            </a:r>
            <a:r>
              <a:rPr sz="115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dirty="0"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sz="1150" spc="-5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Unclassified,</a:t>
            </a:r>
            <a:r>
              <a:rPr sz="115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30" dirty="0">
                <a:latin typeface="Verdana" panose="020B0604030504040204" pitchFamily="34" charset="0"/>
                <a:ea typeface="Verdana" panose="020B0604030504040204" pitchFamily="34" charset="0"/>
              </a:rPr>
              <a:t>Minor,</a:t>
            </a:r>
            <a:r>
              <a:rPr sz="1150" spc="-5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Normal,</a:t>
            </a:r>
            <a:r>
              <a:rPr sz="115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50" dirty="0">
                <a:latin typeface="Verdana" panose="020B0604030504040204" pitchFamily="34" charset="0"/>
                <a:ea typeface="Verdana" panose="020B0604030504040204" pitchFamily="34" charset="0"/>
              </a:rPr>
              <a:t>Major,</a:t>
            </a:r>
            <a:r>
              <a:rPr sz="1150" spc="-5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dirty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sz="1150" spc="-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Urgent. </a:t>
            </a:r>
            <a:endParaRPr lang="en-IN" sz="1150" spc="-35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549" marR="5080" indent="-285750">
              <a:lnSpc>
                <a:spcPct val="201100"/>
              </a:lnSpc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lang="en-IN" sz="1150" spc="-35" dirty="0">
                <a:latin typeface="Verdana" panose="020B0604030504040204" pitchFamily="34" charset="0"/>
                <a:ea typeface="Verdana" panose="020B0604030504040204" pitchFamily="34" charset="0"/>
              </a:rPr>
              <a:t>Request Category: Filter Across Hardware, Software, Login Access, System</a:t>
            </a:r>
            <a:endParaRPr sz="1150" spc="-1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549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sz="1150" spc="-25" dirty="0">
                <a:latin typeface="Verdana" panose="020B0604030504040204" pitchFamily="34" charset="0"/>
                <a:ea typeface="Verdana" panose="020B0604030504040204" pitchFamily="34" charset="0"/>
              </a:rPr>
              <a:t>Priority:</a:t>
            </a:r>
            <a:r>
              <a:rPr sz="1150" spc="-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40" dirty="0">
                <a:latin typeface="Verdana" panose="020B0604030504040204" pitchFamily="34" charset="0"/>
                <a:ea typeface="Verdana" panose="020B0604030504040204" pitchFamily="34" charset="0"/>
              </a:rPr>
              <a:t>Ranges</a:t>
            </a:r>
            <a:r>
              <a:rPr sz="1150" spc="-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Unassigned</a:t>
            </a:r>
            <a:r>
              <a:rPr sz="1150" spc="-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sz="1150" spc="-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High.</a:t>
            </a:r>
          </a:p>
          <a:p>
            <a:pPr marL="35549" indent="-285750">
              <a:lnSpc>
                <a:spcPct val="100000"/>
              </a:lnSpc>
              <a:spcBef>
                <a:spcPts val="1395"/>
              </a:spcBef>
              <a:buFont typeface="Wingdings" panose="05000000000000000000" pitchFamily="2" charset="2"/>
              <a:buChar char="Ø"/>
            </a:pPr>
            <a:r>
              <a:rPr sz="1150" spc="-35" dirty="0">
                <a:latin typeface="Verdana" panose="020B0604030504040204" pitchFamily="34" charset="0"/>
                <a:ea typeface="Verdana" panose="020B0604030504040204" pitchFamily="34" charset="0"/>
              </a:rPr>
              <a:t>Agent</a:t>
            </a:r>
            <a:r>
              <a:rPr sz="1150" spc="-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95" dirty="0">
                <a:latin typeface="Verdana" panose="020B0604030504040204" pitchFamily="34" charset="0"/>
                <a:ea typeface="Verdana" panose="020B0604030504040204" pitchFamily="34" charset="0"/>
              </a:rPr>
              <a:t>Age: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Grouped</a:t>
            </a:r>
            <a:r>
              <a:rPr sz="1150" spc="-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dirty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90" dirty="0">
                <a:latin typeface="Verdana" panose="020B0604030504040204" pitchFamily="34" charset="0"/>
                <a:ea typeface="Verdana" panose="020B0604030504040204" pitchFamily="34" charset="0"/>
              </a:rPr>
              <a:t>5-</a:t>
            </a:r>
            <a:r>
              <a:rPr sz="1150" spc="-35" dirty="0">
                <a:latin typeface="Verdana" panose="020B0604030504040204" pitchFamily="34" charset="0"/>
                <a:ea typeface="Verdana" panose="020B0604030504040204" pitchFamily="34" charset="0"/>
              </a:rPr>
              <a:t>year</a:t>
            </a:r>
            <a:r>
              <a:rPr sz="1150" spc="-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20" dirty="0">
                <a:latin typeface="Verdana" panose="020B0604030504040204" pitchFamily="34" charset="0"/>
                <a:ea typeface="Verdana" panose="020B0604030504040204" pitchFamily="34" charset="0"/>
              </a:rPr>
              <a:t>intervals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sz="1150" spc="-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75" dirty="0">
                <a:latin typeface="Verdana" panose="020B0604030504040204" pitchFamily="34" charset="0"/>
                <a:ea typeface="Verdana" panose="020B0604030504040204" pitchFamily="34" charset="0"/>
              </a:rPr>
              <a:t>28‒32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dirty="0">
                <a:latin typeface="Verdana" panose="020B0604030504040204" pitchFamily="34" charset="0"/>
                <a:ea typeface="Verdana" panose="020B0604030504040204" pitchFamily="34" charset="0"/>
              </a:rPr>
              <a:t>up</a:t>
            </a:r>
            <a:r>
              <a:rPr sz="1150" spc="-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sz="1150" spc="-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48‒53.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8800" y="4000500"/>
            <a:ext cx="8202295" cy="3957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08700"/>
              </a:lnSpc>
              <a:spcBef>
                <a:spcPts val="90"/>
              </a:spcBef>
            </a:pP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These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filters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empower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the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viewer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to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slice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the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data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by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time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period,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issue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criticality,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workload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distribution,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and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team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demographics.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8336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541386"/>
            <a:ext cx="8324054" cy="580927"/>
          </a:xfrm>
          <a:prstGeom prst="rect">
            <a:avLst/>
          </a:prstGeom>
        </p:spPr>
        <p:txBody>
          <a:bodyPr vert="horz" wrap="square" lIns="0" tIns="1485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145" dirty="0">
                <a:latin typeface="Verdana" panose="020B0604030504040204" pitchFamily="34" charset="0"/>
                <a:ea typeface="Verdana" panose="020B0604030504040204" pitchFamily="34" charset="0"/>
              </a:rPr>
              <a:t>Dash</a:t>
            </a:r>
            <a:r>
              <a:rPr sz="2800" spc="-18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05" dirty="0">
                <a:latin typeface="Verdana" panose="020B0604030504040204" pitchFamily="34" charset="0"/>
                <a:ea typeface="Verdana" panose="020B0604030504040204" pitchFamily="34" charset="0"/>
              </a:rPr>
              <a:t>Board</a:t>
            </a:r>
            <a:r>
              <a:rPr sz="2800" spc="-1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80" dirty="0">
                <a:latin typeface="Verdana" panose="020B0604030504040204" pitchFamily="34" charset="0"/>
                <a:ea typeface="Verdana" panose="020B0604030504040204" pitchFamily="34" charset="0"/>
              </a:rPr>
              <a:t>Insights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A84E86-1681-4118-E539-4704F87010ED}"/>
              </a:ext>
            </a:extLst>
          </p:cNvPr>
          <p:cNvGrpSpPr/>
          <p:nvPr/>
        </p:nvGrpSpPr>
        <p:grpSpPr>
          <a:xfrm>
            <a:off x="567380" y="1714500"/>
            <a:ext cx="8214096" cy="3352800"/>
            <a:chOff x="567380" y="912018"/>
            <a:chExt cx="8214096" cy="3692234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5B804E9F-B6B5-41F9-9B63-9AF435FD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-494941" y="1974339"/>
              <a:ext cx="3692234" cy="1567592"/>
            </a:xfrm>
            <a:prstGeom prst="trapezoid">
              <a:avLst>
                <a:gd name="adj" fmla="val 97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" dirty="0"/>
            </a:p>
          </p:txBody>
        </p: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0092C447-C8E1-4B12-B012-E6D21CBB1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1166272" y="1974339"/>
              <a:ext cx="3692234" cy="1567592"/>
            </a:xfrm>
            <a:prstGeom prst="trapezoid">
              <a:avLst>
                <a:gd name="adj" fmla="val 983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" dirty="0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7E139379-1914-4446-8D6D-984A47041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827484" y="1974339"/>
              <a:ext cx="3692234" cy="1567592"/>
            </a:xfrm>
            <a:prstGeom prst="trapezoid">
              <a:avLst>
                <a:gd name="adj" fmla="val 8617"/>
              </a:avLst>
            </a:prstGeom>
            <a:solidFill>
              <a:srgbClr val="7A13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" dirty="0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F79B51BB-1B30-4ED8-B26D-21EE8BC67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4488696" y="1974339"/>
              <a:ext cx="3692234" cy="1567592"/>
            </a:xfrm>
            <a:prstGeom prst="trapezoid">
              <a:avLst>
                <a:gd name="adj" fmla="val 9942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" dirty="0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89DA262E-0502-4E65-8ABA-E063880E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51563" y="1974339"/>
              <a:ext cx="3692234" cy="1567592"/>
            </a:xfrm>
            <a:prstGeom prst="trapezoid">
              <a:avLst>
                <a:gd name="adj" fmla="val 119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19BFA5-D0CA-4CF0-8499-504D956B6563}"/>
                </a:ext>
              </a:extLst>
            </p:cNvPr>
            <p:cNvSpPr/>
            <p:nvPr/>
          </p:nvSpPr>
          <p:spPr>
            <a:xfrm>
              <a:off x="821099" y="1240217"/>
              <a:ext cx="1051560" cy="56650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VOLUME AND TEAM CAPACITY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751D31D-3535-411D-8BAC-95CCC90AB185}"/>
                </a:ext>
              </a:extLst>
            </p:cNvPr>
            <p:cNvSpPr/>
            <p:nvPr/>
          </p:nvSpPr>
          <p:spPr>
            <a:xfrm>
              <a:off x="2486609" y="1240217"/>
              <a:ext cx="1051560" cy="56650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PRIORITY &amp; </a:t>
              </a:r>
            </a:p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SEVERITY</a:t>
              </a:r>
            </a:p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BALANCE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4D735A-8F75-4E2A-8F1A-CC303B0718BA}"/>
                </a:ext>
              </a:extLst>
            </p:cNvPr>
            <p:cNvSpPr/>
            <p:nvPr/>
          </p:nvSpPr>
          <p:spPr>
            <a:xfrm>
              <a:off x="4147821" y="1240217"/>
              <a:ext cx="1051560" cy="37766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REQUEST</a:t>
              </a:r>
              <a:br>
                <a:rPr lang="en-US" sz="1227" b="1" dirty="0">
                  <a:solidFill>
                    <a:schemeClr val="bg1"/>
                  </a:solidFill>
                </a:rPr>
              </a:br>
              <a:r>
                <a:rPr lang="en-US" sz="1227" b="1" dirty="0">
                  <a:solidFill>
                    <a:schemeClr val="bg1"/>
                  </a:solidFill>
                </a:rPr>
                <a:t>DISTRIBUTION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AB9282-0505-49EB-AABF-998083225E3A}"/>
                </a:ext>
              </a:extLst>
            </p:cNvPr>
            <p:cNvSpPr/>
            <p:nvPr/>
          </p:nvSpPr>
          <p:spPr>
            <a:xfrm>
              <a:off x="5715413" y="1240217"/>
              <a:ext cx="1145180" cy="37766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PERFORMANCE OVER TIME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668C4B5-BCEC-465A-ADA5-6A054B15F7A3}"/>
                </a:ext>
              </a:extLst>
            </p:cNvPr>
            <p:cNvSpPr/>
            <p:nvPr/>
          </p:nvSpPr>
          <p:spPr>
            <a:xfrm>
              <a:off x="7326064" y="1240217"/>
              <a:ext cx="1197396" cy="37766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AGENT AGE VS</a:t>
              </a:r>
            </a:p>
            <a:p>
              <a:pPr algn="ctr"/>
              <a:r>
                <a:rPr lang="en-US" sz="1227" b="1" dirty="0">
                  <a:solidFill>
                    <a:schemeClr val="bg1"/>
                  </a:solidFill>
                </a:rPr>
                <a:t>PERFORMANCE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AA18108-5B8B-4147-84A7-D30A16BEC4EA}"/>
                </a:ext>
              </a:extLst>
            </p:cNvPr>
            <p:cNvSpPr/>
            <p:nvPr/>
          </p:nvSpPr>
          <p:spPr>
            <a:xfrm>
              <a:off x="679559" y="2060713"/>
              <a:ext cx="1435197" cy="190347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Total Tickets: 97,498 handled</a:t>
              </a:r>
            </a:p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Total Agents: 50</a:t>
              </a:r>
            </a:p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Ticket per agent:</a:t>
              </a:r>
            </a:p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~1,950 suggest high efficiency or potential agent overload</a:t>
              </a:r>
            </a:p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Daily Tickets: 53.36 steady demand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534162-B6E2-4579-9DAD-AD8DE07459BC}"/>
                </a:ext>
              </a:extLst>
            </p:cNvPr>
            <p:cNvSpPr/>
            <p:nvPr/>
          </p:nvSpPr>
          <p:spPr>
            <a:xfrm>
              <a:off x="2340773" y="2060713"/>
              <a:ext cx="1435196" cy="209583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High-priority issues dominate, which can pressure resolution teams.</a:t>
              </a:r>
            </a:p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Most tickets are of Normal severity, but the small volume of Major and Urgent cases still demand specialized attention.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1535E1C-6EBC-45D8-BCE1-D5B947A61FB6}"/>
                </a:ext>
              </a:extLst>
            </p:cNvPr>
            <p:cNvSpPr/>
            <p:nvPr/>
          </p:nvSpPr>
          <p:spPr>
            <a:xfrm>
              <a:off x="4001983" y="2060713"/>
              <a:ext cx="1435197" cy="1903470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Software-related tickets are the most frequent, pointing to where most end- user issues arise.</a:t>
              </a:r>
            </a:p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Login access is the second-highest-likely candidates for automation to ease workload.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BCD242F-9A97-473E-8E17-3F6C3C75CE68}"/>
                </a:ext>
              </a:extLst>
            </p:cNvPr>
            <p:cNvSpPr/>
            <p:nvPr/>
          </p:nvSpPr>
          <p:spPr>
            <a:xfrm>
              <a:off x="5663196" y="1896614"/>
              <a:ext cx="1436851" cy="2411426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Satisfaction Rate and Resolution Time over years help correlate service quality with process efficiency</a:t>
              </a:r>
            </a:p>
            <a:p>
              <a:pPr marL="171450" indent="-171450">
                <a:lnSpc>
                  <a:spcPts val="1457"/>
                </a:lnSpc>
                <a:buFont typeface="Arial" panose="020B0604020202020204" pitchFamily="34" charset="0"/>
                <a:buChar char="•"/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Trends from 2016 ‒2020 show how support has evolved -useful for assessing the impact of policy or tool changes.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B4E05E-F01C-066E-0B51-E509B03AC863}"/>
                </a:ext>
              </a:extLst>
            </p:cNvPr>
            <p:cNvSpPr/>
            <p:nvPr/>
          </p:nvSpPr>
          <p:spPr>
            <a:xfrm>
              <a:off x="7324407" y="2018858"/>
              <a:ext cx="1455413" cy="1518749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ts val="1457"/>
                </a:lnSpc>
              </a:pPr>
              <a:r>
                <a:rPr lang="en-US" sz="1000" b="1" dirty="0">
                  <a:solidFill>
                    <a:schemeClr val="bg1"/>
                  </a:solidFill>
                  <a:cs typeface="Segoe UI" panose="020B0502040204020203" pitchFamily="34" charset="0"/>
                </a:rPr>
                <a:t>A chart contrasts agent age groups with resolution times and satisfaction rates, offering insights into training needs or experience advantages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765475"/>
            <a:ext cx="674965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spc="-105" dirty="0">
                <a:latin typeface="Verdana" panose="020B0604030504040204" pitchFamily="34" charset="0"/>
                <a:ea typeface="Verdana" panose="020B0604030504040204" pitchFamily="34" charset="0"/>
              </a:rPr>
              <a:t>Final Recommendation</a:t>
            </a:r>
            <a:endParaRPr sz="2800" spc="-85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711200" y="1871609"/>
            <a:ext cx="8153400" cy="220509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41300" indent="-228600">
              <a:spcBef>
                <a:spcPts val="135"/>
              </a:spcBef>
              <a:buSzPct val="100000"/>
              <a:buFont typeface="+mj-lt"/>
              <a:buAutoNum type="arabicPeriod"/>
            </a:pPr>
            <a:r>
              <a:rPr lang="en-US" sz="1150" b="1" spc="-10" dirty="0">
                <a:latin typeface="Verdana" panose="020B0604030504040204" pitchFamily="34" charset="0"/>
                <a:ea typeface="Verdana" panose="020B0604030504040204" pitchFamily="34" charset="0"/>
              </a:rPr>
              <a:t>Upgrade Ticket Management Software: </a:t>
            </a:r>
            <a:r>
              <a:rPr lang="en-US"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To address priority-severity misalignment and ensure accurate, automated ticket classification.</a:t>
            </a:r>
          </a:p>
          <a:p>
            <a:pPr marL="241300" indent="-228600">
              <a:spcBef>
                <a:spcPts val="135"/>
              </a:spcBef>
              <a:buSzPct val="100000"/>
              <a:buFont typeface="+mj-lt"/>
              <a:buAutoNum type="arabicPeriod"/>
            </a:pPr>
            <a:r>
              <a:rPr lang="en-US" sz="1150" b="1" spc="-10" dirty="0">
                <a:latin typeface="Verdana" panose="020B0604030504040204" pitchFamily="34" charset="0"/>
                <a:ea typeface="Verdana" panose="020B0604030504040204" pitchFamily="34" charset="0"/>
              </a:rPr>
              <a:t>Invest in Automation and Self-Service: </a:t>
            </a:r>
            <a:r>
              <a:rPr lang="en-US"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Particularly for common issues like Login Access to reduce manual workload and resolution times.</a:t>
            </a:r>
          </a:p>
          <a:p>
            <a:pPr marL="241300" indent="-228600">
              <a:spcBef>
                <a:spcPts val="135"/>
              </a:spcBef>
              <a:buSzPct val="100000"/>
              <a:buFont typeface="+mj-lt"/>
              <a:buAutoNum type="arabicPeriod"/>
            </a:pPr>
            <a:r>
              <a:rPr lang="en-US" sz="1150" b="1" spc="-10" dirty="0">
                <a:latin typeface="Verdana" panose="020B0604030504040204" pitchFamily="34" charset="0"/>
                <a:ea typeface="Verdana" panose="020B0604030504040204" pitchFamily="34" charset="0"/>
              </a:rPr>
              <a:t>Targeted Training for Underperforming Agents: </a:t>
            </a:r>
            <a:r>
              <a:rPr lang="en-US"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Focus on agents aged 33–37 and those with low satisfaction scores and longer resolution times.</a:t>
            </a:r>
          </a:p>
          <a:p>
            <a:pPr marL="241300" indent="-228600">
              <a:spcBef>
                <a:spcPts val="135"/>
              </a:spcBef>
              <a:buSzPct val="100000"/>
              <a:buFont typeface="+mj-lt"/>
              <a:buAutoNum type="arabicPeriod"/>
            </a:pPr>
            <a:r>
              <a:rPr lang="en-US" sz="1150" b="1" spc="-10" dirty="0">
                <a:latin typeface="Verdana" panose="020B0604030504040204" pitchFamily="34" charset="0"/>
                <a:ea typeface="Verdana" panose="020B0604030504040204" pitchFamily="34" charset="0"/>
              </a:rPr>
              <a:t>Prioritize Process Improvement for Hardware &amp; System Requests: </a:t>
            </a:r>
            <a:r>
              <a:rPr lang="en-US"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These categories face the longest delays and require better tools, diagnostics, and workflows.</a:t>
            </a:r>
          </a:p>
          <a:p>
            <a:pPr marL="241300" indent="-228600">
              <a:spcBef>
                <a:spcPts val="135"/>
              </a:spcBef>
              <a:buSzPct val="100000"/>
              <a:buFont typeface="+mj-lt"/>
              <a:buAutoNum type="arabicPeriod"/>
            </a:pPr>
            <a:r>
              <a:rPr lang="en-US" sz="1150" b="1" spc="-10" dirty="0">
                <a:latin typeface="Verdana" panose="020B0604030504040204" pitchFamily="34" charset="0"/>
                <a:ea typeface="Verdana" panose="020B0604030504040204" pitchFamily="34" charset="0"/>
              </a:rPr>
              <a:t>Proactive Resource Planning:</a:t>
            </a:r>
            <a:r>
              <a:rPr lang="en-US"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 Rising ticket volumes demand optimized staffing and efficient workload distribution to avoid future bottlenecks.</a:t>
            </a:r>
          </a:p>
          <a:p>
            <a:pPr marL="241300" indent="-228600">
              <a:spcBef>
                <a:spcPts val="135"/>
              </a:spcBef>
              <a:buSzPct val="100000"/>
              <a:buFont typeface="+mj-lt"/>
              <a:buAutoNum type="arabicPeriod"/>
            </a:pPr>
            <a:r>
              <a:rPr lang="en-US" sz="1150" b="1" spc="-10" dirty="0">
                <a:latin typeface="Verdana" panose="020B0604030504040204" pitchFamily="34" charset="0"/>
                <a:ea typeface="Verdana" panose="020B0604030504040204" pitchFamily="34" charset="0"/>
              </a:rPr>
              <a:t>Continuous Monitoring via Interactive Dashboard: </a:t>
            </a:r>
            <a:r>
              <a:rPr lang="en-US" sz="1150" spc="-10" dirty="0">
                <a:latin typeface="Verdana" panose="020B0604030504040204" pitchFamily="34" charset="0"/>
                <a:ea typeface="Verdana" panose="020B0604030504040204" pitchFamily="34" charset="0"/>
              </a:rPr>
              <a:t>Use the final dashboard regularly to track performance, identify gaps, and guide strategic IT support decisions.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765475"/>
            <a:ext cx="674965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Summarized</a:t>
            </a:r>
            <a:r>
              <a:rPr lang="en-IN" sz="28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dirty="0"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727558" y="2178692"/>
            <a:ext cx="6613042" cy="15910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IT ticket analysis reveals both strengths and critical improvement areas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Process optimization and software upgrades are essential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Training underperforming agents will drive efficiency gains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Data-driven dashboard provides actionable insights for continuous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With the right interventions, IT support performance and user satisfaction can be significantly enhanced</a:t>
            </a:r>
          </a:p>
        </p:txBody>
      </p:sp>
    </p:spTree>
    <p:extLst>
      <p:ext uri="{BB962C8B-B14F-4D97-AF65-F5344CB8AC3E}">
        <p14:creationId xmlns:p14="http://schemas.microsoft.com/office/powerpoint/2010/main" val="131886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0" y="342900"/>
            <a:ext cx="2743200" cy="4572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7226" y="723900"/>
            <a:ext cx="5415574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800" spc="-95" dirty="0">
                <a:latin typeface="Verdana" panose="020B0604030504040204" pitchFamily="34" charset="0"/>
                <a:ea typeface="Verdana" panose="020B0604030504040204" pitchFamily="34" charset="0"/>
              </a:rPr>
              <a:t>Problem Statement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6702" y="2105830"/>
            <a:ext cx="4791075" cy="16289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0" marR="5080" indent="-171450">
              <a:lnSpc>
                <a:spcPct val="107300"/>
              </a:lnSpc>
              <a:spcBef>
                <a:spcPts val="11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spc="-10" dirty="0">
                <a:solidFill>
                  <a:srgbClr val="3B2B24"/>
                </a:solidFill>
                <a:latin typeface="Verdana"/>
                <a:cs typeface="Verdana"/>
              </a:rPr>
              <a:t>Rapid increase in IT support tickets year-over-year</a:t>
            </a:r>
          </a:p>
          <a:p>
            <a:pPr marL="184150" marR="5080" indent="-171450">
              <a:lnSpc>
                <a:spcPct val="107300"/>
              </a:lnSpc>
              <a:spcBef>
                <a:spcPts val="11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spc="-10" dirty="0">
                <a:solidFill>
                  <a:srgbClr val="3B2B24"/>
                </a:solidFill>
                <a:latin typeface="Verdana"/>
                <a:cs typeface="Verdana"/>
              </a:rPr>
              <a:t>Growing complexity of technical issues faced by employees</a:t>
            </a:r>
          </a:p>
          <a:p>
            <a:pPr marL="184150" marR="5080" indent="-171450">
              <a:lnSpc>
                <a:spcPct val="107300"/>
              </a:lnSpc>
              <a:spcBef>
                <a:spcPts val="11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spc="-10" dirty="0">
                <a:solidFill>
                  <a:srgbClr val="3B2B24"/>
                </a:solidFill>
                <a:latin typeface="Verdana"/>
                <a:cs typeface="Verdana"/>
              </a:rPr>
              <a:t>Existing resolution processes resulting in inconsistent user satisfaction</a:t>
            </a:r>
          </a:p>
          <a:p>
            <a:pPr marL="184150" marR="5080" indent="-171450">
              <a:lnSpc>
                <a:spcPct val="107300"/>
              </a:lnSpc>
              <a:spcBef>
                <a:spcPts val="11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spc="-10" dirty="0">
                <a:solidFill>
                  <a:srgbClr val="3B2B24"/>
                </a:solidFill>
                <a:latin typeface="Verdana"/>
                <a:cs typeface="Verdana"/>
              </a:rPr>
              <a:t>Management lacks clear visibility into IT support performance</a:t>
            </a:r>
          </a:p>
          <a:p>
            <a:pPr marL="184150" marR="5080" indent="-171450">
              <a:lnSpc>
                <a:spcPct val="107300"/>
              </a:lnSpc>
              <a:spcBef>
                <a:spcPts val="11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200" spc="-10" dirty="0">
                <a:solidFill>
                  <a:srgbClr val="3B2B24"/>
                </a:solidFill>
                <a:latin typeface="Verdana"/>
                <a:cs typeface="Verdana"/>
              </a:rPr>
              <a:t>Need to optimize IT operations, improve resolution efficiency, and enhance user satisfaction</a:t>
            </a:r>
            <a:endParaRPr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69834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6031" y="1183786"/>
            <a:ext cx="2715139" cy="2890230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204169"/>
            <a:ext cx="7010400" cy="849463"/>
          </a:xfrm>
        </p:spPr>
        <p:txBody>
          <a:bodyPr vert="horz" lIns="0" tIns="0" rIns="0" bIns="0" rtlCol="0" anchor="ctr">
            <a:spAutoFit/>
          </a:bodyPr>
          <a:lstStyle/>
          <a:p>
            <a:pPr algn="ctr"/>
            <a:r>
              <a:rPr lang="en-US" sz="5520" b="1" dirty="0">
                <a:solidFill>
                  <a:schemeClr val="bg1"/>
                </a:solidFill>
              </a:rPr>
              <a:t>Thank You</a:t>
            </a:r>
            <a:endParaRPr lang="en-US" sz="552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747" y="723900"/>
            <a:ext cx="3810638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800" spc="-80" dirty="0">
                <a:latin typeface="Verdana" panose="020B0604030504040204" pitchFamily="34" charset="0"/>
                <a:ea typeface="Verdana" panose="020B0604030504040204" pitchFamily="34" charset="0"/>
              </a:rPr>
              <a:t>Data Overview</a:t>
            </a:r>
            <a:endParaRPr lang="en-IN" sz="2800" spc="-11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2EE1ED-2C1A-AE03-5BD7-BE0420E011EC}"/>
              </a:ext>
            </a:extLst>
          </p:cNvPr>
          <p:cNvGrpSpPr/>
          <p:nvPr/>
        </p:nvGrpSpPr>
        <p:grpSpPr>
          <a:xfrm>
            <a:off x="711200" y="1790700"/>
            <a:ext cx="8214096" cy="3200400"/>
            <a:chOff x="567380" y="1138908"/>
            <a:chExt cx="8214096" cy="3356650"/>
          </a:xfrm>
          <a:effectLst>
            <a:reflection blurRad="6350" stA="50000" endA="300" endPos="38500" dist="50800" dir="5400000" sy="-100000" algn="bl" rotWithShape="0"/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937FE8-C309-CC70-5E9F-1FA299D9F442}"/>
                </a:ext>
              </a:extLst>
            </p:cNvPr>
            <p:cNvGrpSpPr/>
            <p:nvPr/>
          </p:nvGrpSpPr>
          <p:grpSpPr>
            <a:xfrm>
              <a:off x="567380" y="1171182"/>
              <a:ext cx="1567592" cy="3324376"/>
              <a:chOff x="567380" y="1171182"/>
              <a:chExt cx="1567592" cy="3324376"/>
            </a:xfrm>
          </p:grpSpPr>
          <p:sp>
            <p:nvSpPr>
              <p:cNvPr id="18" name="Trapezoid 17">
                <a:extLst>
                  <a:ext uri="{FF2B5EF4-FFF2-40B4-BE49-F238E27FC236}">
                    <a16:creationId xmlns:a16="http://schemas.microsoft.com/office/drawing/2014/main" id="{5B804E9F-B6B5-41F9-9B63-9AF435FDC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-311012" y="2049574"/>
                <a:ext cx="3324376" cy="1567592"/>
              </a:xfrm>
              <a:prstGeom prst="trapezoi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F19BFA5-D0CA-4CF0-8499-504D956B6563}"/>
                  </a:ext>
                </a:extLst>
              </p:cNvPr>
              <p:cNvSpPr/>
              <p:nvPr/>
            </p:nvSpPr>
            <p:spPr>
              <a:xfrm>
                <a:off x="825396" y="1866900"/>
                <a:ext cx="1051560" cy="5665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27" b="1" dirty="0">
                    <a:solidFill>
                      <a:schemeClr val="bg1"/>
                    </a:solidFill>
                  </a:rPr>
                  <a:t>TOTAL TICKETS RESOLVED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AA18108-5B8B-4147-84A7-D30A16BEC4EA}"/>
                  </a:ext>
                </a:extLst>
              </p:cNvPr>
              <p:cNvSpPr/>
              <p:nvPr/>
            </p:nvSpPr>
            <p:spPr>
              <a:xfrm>
                <a:off x="679560" y="2628900"/>
                <a:ext cx="1343232" cy="945323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>
                  <a:lnSpc>
                    <a:spcPts val="1457"/>
                  </a:lnSpc>
                </a:pPr>
                <a:r>
                  <a:rPr lang="en-US" sz="1073" b="1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A substantial total of 97,499 tickets were resolved by 50 IT Agents over 5 Years of time (2016-2020).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15006C-7BD6-E464-B3D9-DE860B7DFA84}"/>
                </a:ext>
              </a:extLst>
            </p:cNvPr>
            <p:cNvGrpSpPr/>
            <p:nvPr/>
          </p:nvGrpSpPr>
          <p:grpSpPr>
            <a:xfrm>
              <a:off x="2228593" y="1171182"/>
              <a:ext cx="1567592" cy="3324376"/>
              <a:chOff x="2228593" y="1171182"/>
              <a:chExt cx="1567592" cy="3324376"/>
            </a:xfrm>
          </p:grpSpPr>
          <p:sp>
            <p:nvSpPr>
              <p:cNvPr id="43" name="Trapezoid 42">
                <a:extLst>
                  <a:ext uri="{FF2B5EF4-FFF2-40B4-BE49-F238E27FC236}">
                    <a16:creationId xmlns:a16="http://schemas.microsoft.com/office/drawing/2014/main" id="{0092C447-C8E1-4B12-B012-E6D21CBB1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1350201" y="2049574"/>
                <a:ext cx="3324376" cy="1567592"/>
              </a:xfrm>
              <a:prstGeom prst="trapezoi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751D31D-3535-411D-8BAC-95CCC90AB185}"/>
                  </a:ext>
                </a:extLst>
              </p:cNvPr>
              <p:cNvSpPr/>
              <p:nvPr/>
            </p:nvSpPr>
            <p:spPr>
              <a:xfrm>
                <a:off x="2486609" y="1866900"/>
                <a:ext cx="1051560" cy="3776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27" b="1" dirty="0">
                    <a:solidFill>
                      <a:schemeClr val="bg1"/>
                    </a:solidFill>
                  </a:rPr>
                  <a:t>ANALYSIS TIME FRAME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8534162-B6E2-4579-9DAD-AD8DE07459BC}"/>
                  </a:ext>
                </a:extLst>
              </p:cNvPr>
              <p:cNvSpPr/>
              <p:nvPr/>
            </p:nvSpPr>
            <p:spPr>
              <a:xfrm>
                <a:off x="2340773" y="2628900"/>
                <a:ext cx="1343232" cy="1393298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>
                  <a:lnSpc>
                    <a:spcPts val="1457"/>
                  </a:lnSpc>
                </a:pPr>
                <a:r>
                  <a:rPr lang="en-US" sz="1073" b="1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The dataset covers a significant time span from 2016 to 2020, enabling historical performance analysis.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5F5528-474F-D381-2408-1BD22167D165}"/>
                </a:ext>
              </a:extLst>
            </p:cNvPr>
            <p:cNvGrpSpPr/>
            <p:nvPr/>
          </p:nvGrpSpPr>
          <p:grpSpPr>
            <a:xfrm>
              <a:off x="3889805" y="1138908"/>
              <a:ext cx="4891671" cy="3356650"/>
              <a:chOff x="3889805" y="1138908"/>
              <a:chExt cx="4891671" cy="3356650"/>
            </a:xfrm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89DA262E-0502-4E65-8ABA-E063880EA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6335492" y="2049574"/>
                <a:ext cx="3324376" cy="1567592"/>
              </a:xfrm>
              <a:prstGeom prst="trapezoi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8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668C4B5-BCEC-465A-ADA5-6A054B15F7A3}"/>
                  </a:ext>
                </a:extLst>
              </p:cNvPr>
              <p:cNvSpPr/>
              <p:nvPr/>
            </p:nvSpPr>
            <p:spPr>
              <a:xfrm>
                <a:off x="7471900" y="1866900"/>
                <a:ext cx="1051560" cy="37766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27" b="1" dirty="0">
                    <a:solidFill>
                      <a:schemeClr val="bg1"/>
                    </a:solidFill>
                  </a:rPr>
                  <a:t>DATA QUALITY ASSURANCE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1EF62AA-6CB4-6557-5B5C-3CF3C630281C}"/>
                  </a:ext>
                </a:extLst>
              </p:cNvPr>
              <p:cNvGrpSpPr/>
              <p:nvPr/>
            </p:nvGrpSpPr>
            <p:grpSpPr>
              <a:xfrm>
                <a:off x="3889805" y="1138908"/>
                <a:ext cx="3228804" cy="3356650"/>
                <a:chOff x="3889805" y="1138908"/>
                <a:chExt cx="3228804" cy="3356650"/>
              </a:xfrm>
            </p:grpSpPr>
            <p:sp>
              <p:nvSpPr>
                <p:cNvPr id="45" name="Trapezoid 44">
                  <a:extLst>
                    <a:ext uri="{FF2B5EF4-FFF2-40B4-BE49-F238E27FC236}">
                      <a16:creationId xmlns:a16="http://schemas.microsoft.com/office/drawing/2014/main" id="{F79B51BB-1B30-4ED8-B26D-21EE8BC675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 rot="5400000">
                  <a:off x="4672625" y="2017300"/>
                  <a:ext cx="3324376" cy="1567592"/>
                </a:xfrm>
                <a:prstGeom prst="trapezoid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4AB9282-0505-49EB-AABF-998083225E3A}"/>
                    </a:ext>
                  </a:extLst>
                </p:cNvPr>
                <p:cNvSpPr/>
                <p:nvPr/>
              </p:nvSpPr>
              <p:spPr>
                <a:xfrm>
                  <a:off x="5809033" y="1866900"/>
                  <a:ext cx="1051560" cy="566502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/>
                  <a:r>
                    <a:rPr lang="en-US" sz="1227" b="1" dirty="0">
                      <a:solidFill>
                        <a:schemeClr val="bg1"/>
                      </a:solidFill>
                    </a:rPr>
                    <a:t>AGENT PERFORMANCE METRICS</a:t>
                  </a: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66D15743-74D5-BFD4-AD75-0C2B86C89B6C}"/>
                    </a:ext>
                  </a:extLst>
                </p:cNvPr>
                <p:cNvGrpSpPr/>
                <p:nvPr/>
              </p:nvGrpSpPr>
              <p:grpSpPr>
                <a:xfrm>
                  <a:off x="3889805" y="1171182"/>
                  <a:ext cx="1567592" cy="3324376"/>
                  <a:chOff x="3889805" y="1171182"/>
                  <a:chExt cx="1567592" cy="3324376"/>
                </a:xfrm>
              </p:grpSpPr>
              <p:sp>
                <p:nvSpPr>
                  <p:cNvPr id="44" name="Trapezoid 43">
                    <a:extLst>
                      <a:ext uri="{FF2B5EF4-FFF2-40B4-BE49-F238E27FC236}">
                        <a16:creationId xmlns:a16="http://schemas.microsoft.com/office/drawing/2014/main" id="{7E139379-1914-4446-8D6D-984A47041A5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011413" y="2049574"/>
                    <a:ext cx="3324376" cy="1567592"/>
                  </a:xfrm>
                  <a:prstGeom prst="trapezoid">
                    <a:avLst/>
                  </a:prstGeom>
                  <a:solidFill>
                    <a:srgbClr val="7A13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FA4D735A-8F75-4E2A-8F1A-CC303B0718BA}"/>
                      </a:ext>
                    </a:extLst>
                  </p:cNvPr>
                  <p:cNvSpPr/>
                  <p:nvPr/>
                </p:nvSpPr>
                <p:spPr>
                  <a:xfrm>
                    <a:off x="4147821" y="1866900"/>
                    <a:ext cx="1051560" cy="377667"/>
                  </a:xfrm>
                  <a:prstGeom prst="rect">
                    <a:avLst/>
                  </a:prstGeom>
                </p:spPr>
                <p:txBody>
                  <a:bodyPr wrap="square" lIns="0" tIns="0" rIns="0" bIns="0">
                    <a:spAutoFit/>
                  </a:bodyPr>
                  <a:lstStyle/>
                  <a:p>
                    <a:pPr algn="ctr"/>
                    <a:r>
                      <a:rPr lang="en-US" sz="1227" b="1" dirty="0">
                        <a:solidFill>
                          <a:schemeClr val="bg1"/>
                        </a:solidFill>
                      </a:rPr>
                      <a:t>KEY TICKET ATTRIBUTES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1535E1C-6EBC-45D8-BCE1-D5B947A61FB6}"/>
                      </a:ext>
                    </a:extLst>
                  </p:cNvPr>
                  <p:cNvSpPr/>
                  <p:nvPr/>
                </p:nvSpPr>
                <p:spPr>
                  <a:xfrm>
                    <a:off x="4001984" y="2628900"/>
                    <a:ext cx="1343232" cy="1137684"/>
                  </a:xfrm>
                  <a:prstGeom prst="rect">
                    <a:avLst/>
                  </a:prstGeom>
                </p:spPr>
                <p:txBody>
                  <a:bodyPr wrap="square" lIns="0" tIns="0" rIns="0" bIns="0" anchor="t">
                    <a:spAutoFit/>
                  </a:bodyPr>
                  <a:lstStyle/>
                  <a:p>
                    <a:pPr>
                      <a:lnSpc>
                        <a:spcPts val="1457"/>
                      </a:lnSpc>
                    </a:pPr>
                    <a:r>
                      <a:rPr lang="en-US" sz="1073" b="1" dirty="0">
                        <a:solidFill>
                          <a:schemeClr val="bg1"/>
                        </a:solidFill>
                        <a:cs typeface="Segoe UI" panose="020B0502040204020203" pitchFamily="34" charset="0"/>
                      </a:rPr>
                      <a:t>The tickets include 10 essential attributes such as Satisfaction Rate and Resolution Time for detailed insights.</a:t>
                    </a:r>
                  </a:p>
                </p:txBody>
              </p:sp>
            </p:grp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8FF18A5-7B4E-4493-B38D-E732E033F82F}"/>
                    </a:ext>
                  </a:extLst>
                </p:cNvPr>
                <p:cNvSpPr/>
                <p:nvPr/>
              </p:nvSpPr>
              <p:spPr>
                <a:xfrm>
                  <a:off x="5663197" y="2628900"/>
                  <a:ext cx="1343232" cy="1328441"/>
                </a:xfrm>
                <a:prstGeom prst="rect">
                  <a:avLst/>
                </a:prstGeom>
              </p:spPr>
              <p:txBody>
                <a:bodyPr wrap="square" lIns="0" tIns="0" rIns="0" bIns="0" anchor="t">
                  <a:spAutoFit/>
                </a:bodyPr>
                <a:lstStyle/>
                <a:p>
                  <a:pPr>
                    <a:lnSpc>
                      <a:spcPts val="1457"/>
                    </a:lnSpc>
                  </a:pPr>
                  <a:r>
                    <a:rPr lang="en-US" sz="1073" b="1" dirty="0">
                      <a:solidFill>
                        <a:schemeClr val="bg1"/>
                      </a:solidFill>
                      <a:cs typeface="Segoe UI" panose="020B0502040204020203" pitchFamily="34" charset="0"/>
                    </a:rPr>
                    <a:t>The dataset includes 6 specific agent data attributes for a thorough performance evaluation.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BCD242F-9A97-473E-8E17-3F6C3C75CE68}"/>
                  </a:ext>
                </a:extLst>
              </p:cNvPr>
              <p:cNvSpPr/>
              <p:nvPr/>
            </p:nvSpPr>
            <p:spPr>
              <a:xfrm>
                <a:off x="7326064" y="2628900"/>
                <a:ext cx="1343232" cy="1137684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pPr>
                  <a:lnSpc>
                    <a:spcPts val="1457"/>
                  </a:lnSpc>
                </a:pPr>
                <a:r>
                  <a:rPr lang="en-US" sz="1073" b="1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High data quality is ensured with no blank values and standardized formats, facilitating effective analysis.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927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275" y="342901"/>
            <a:ext cx="3006725" cy="4648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3555" y="734824"/>
            <a:ext cx="4703445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800" spc="-120" dirty="0">
                <a:latin typeface="Verdana" panose="020B0604030504040204" pitchFamily="34" charset="0"/>
                <a:ea typeface="Verdana" panose="020B0604030504040204" pitchFamily="34" charset="0"/>
              </a:rPr>
              <a:t>Result</a:t>
            </a:r>
            <a:r>
              <a:rPr lang="en-IN" sz="2800" spc="-15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800" spc="-95" dirty="0"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  <a:endParaRPr sz="2800" spc="-95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118" y="2171700"/>
            <a:ext cx="4791075" cy="19728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10"/>
              </a:spcBef>
            </a:pP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The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agenda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focuses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on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detailed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analysis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97,499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3B2B24"/>
                </a:solidFill>
                <a:latin typeface="Verdana"/>
                <a:cs typeface="Verdana"/>
              </a:rPr>
              <a:t>cases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resolved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by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50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agents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from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3B2B24"/>
                </a:solidFill>
                <a:latin typeface="Verdana"/>
                <a:cs typeface="Verdana"/>
              </a:rPr>
              <a:t>201</a:t>
            </a:r>
            <a:r>
              <a:rPr lang="en-IN" sz="1200" spc="-110" dirty="0">
                <a:solidFill>
                  <a:srgbClr val="3B2B24"/>
                </a:solidFill>
                <a:latin typeface="Verdana"/>
                <a:cs typeface="Verdana"/>
              </a:rPr>
              <a:t>6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to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2020,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providing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insights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to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guide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future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investments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in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IT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service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desk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operations.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It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includes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3B2B24"/>
                </a:solidFill>
                <a:latin typeface="Verdana"/>
                <a:cs typeface="Verdana"/>
              </a:rPr>
              <a:t>a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comprehensive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evaluation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of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ticket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categories,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satisfaction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rates,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and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resolution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times,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along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with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comparative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study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key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performance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metrics.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3B2B24"/>
                </a:solidFill>
                <a:latin typeface="Verdana"/>
                <a:cs typeface="Verdana"/>
              </a:rPr>
              <a:t>An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interactive</a:t>
            </a:r>
            <a:r>
              <a:rPr sz="1200" spc="-6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dashboard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will</a:t>
            </a:r>
            <a:r>
              <a:rPr sz="1200" spc="-6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showcased to</a:t>
            </a:r>
            <a:r>
              <a:rPr sz="1200" spc="-9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monitor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agent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performance</a:t>
            </a:r>
            <a:r>
              <a:rPr sz="1200" spc="-9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overall</a:t>
            </a:r>
            <a:r>
              <a:rPr sz="1200" spc="-8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3B2B24"/>
                </a:solidFill>
                <a:latin typeface="Verdana"/>
                <a:cs typeface="Verdana"/>
              </a:rPr>
              <a:t>progress,</a:t>
            </a:r>
            <a:r>
              <a:rPr sz="1200" spc="-9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accompanied </a:t>
            </a:r>
            <a:r>
              <a:rPr sz="1200" spc="-30" dirty="0">
                <a:solidFill>
                  <a:srgbClr val="3B2B24"/>
                </a:solidFill>
                <a:latin typeface="Verdana"/>
                <a:cs typeface="Verdana"/>
              </a:rPr>
              <a:t>by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actionable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recommendations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to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optimize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IT</a:t>
            </a:r>
            <a:r>
              <a:rPr sz="1200" spc="-7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3B2B24"/>
                </a:solidFill>
                <a:latin typeface="Verdana"/>
                <a:cs typeface="Verdana"/>
              </a:rPr>
              <a:t>service</a:t>
            </a:r>
            <a:r>
              <a:rPr sz="1200" spc="-75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3B2B24"/>
                </a:solidFill>
                <a:latin typeface="Verdana"/>
                <a:cs typeface="Verdana"/>
              </a:rPr>
              <a:t>desk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efficiency</a:t>
            </a:r>
            <a:r>
              <a:rPr sz="1200" spc="-9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and</a:t>
            </a:r>
            <a:r>
              <a:rPr sz="1200" spc="-9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improve</a:t>
            </a:r>
            <a:r>
              <a:rPr sz="1200" spc="-9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3B2B24"/>
                </a:solidFill>
                <a:latin typeface="Verdana"/>
                <a:cs typeface="Verdana"/>
              </a:rPr>
              <a:t>operational</a:t>
            </a:r>
            <a:r>
              <a:rPr sz="1200" spc="-90" dirty="0">
                <a:solidFill>
                  <a:srgbClr val="3B2B24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3B2B24"/>
                </a:solidFill>
                <a:latin typeface="Verdana"/>
                <a:cs typeface="Verdana"/>
              </a:rPr>
              <a:t>outcomes.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734824"/>
            <a:ext cx="431125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800" spc="-204" dirty="0">
                <a:latin typeface="Verdana" panose="020B0604030504040204" pitchFamily="34" charset="0"/>
                <a:ea typeface="Verdana" panose="020B0604030504040204" pitchFamily="34" charset="0"/>
              </a:rPr>
              <a:t>Trend Analysis</a:t>
            </a:r>
            <a:endParaRPr sz="2800" spc="-204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1767840"/>
            <a:ext cx="10668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35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sz="1450" spc="-35" dirty="0">
                <a:solidFill>
                  <a:srgbClr val="3B2B24"/>
                </a:solidFill>
                <a:latin typeface="Arial Black"/>
                <a:cs typeface="Arial Black"/>
              </a:rPr>
              <a:t>:</a:t>
            </a:r>
            <a:endParaRPr sz="145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747" y="2043545"/>
            <a:ext cx="3969991" cy="111376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8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748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The volume of IT support tickets has more than doubled from 13,051 in 2016 to 29,088 in 2020.</a:t>
            </a:r>
          </a:p>
          <a:p>
            <a:pPr marL="184150" indent="-171450">
              <a:lnSpc>
                <a:spcPct val="100000"/>
              </a:lnSpc>
              <a:spcBef>
                <a:spcPts val="88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748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There is a consistent year-on-year upward trend, indicating increasing demand for IT support services.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EC2208-F962-5D23-4C06-5C8F2EBB76B3}"/>
              </a:ext>
            </a:extLst>
          </p:cNvPr>
          <p:cNvGrpSpPr/>
          <p:nvPr/>
        </p:nvGrpSpPr>
        <p:grpSpPr>
          <a:xfrm>
            <a:off x="4948596" y="1908710"/>
            <a:ext cx="3866515" cy="2651939"/>
            <a:chOff x="0" y="0"/>
            <a:chExt cx="4095781" cy="2684508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7575D73-F37C-B720-9BFE-98B7C421CAF6}"/>
                </a:ext>
              </a:extLst>
            </p:cNvPr>
            <p:cNvSpPr/>
            <p:nvPr/>
          </p:nvSpPr>
          <p:spPr>
            <a:xfrm>
              <a:off x="0" y="0"/>
              <a:ext cx="4095781" cy="2684508"/>
            </a:xfrm>
            <a:prstGeom prst="roundRect">
              <a:avLst/>
            </a:prstGeom>
            <a:solidFill>
              <a:srgbClr val="F4F0F8"/>
            </a:solidFill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 dirty="0"/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425B2764-D88F-48DE-864F-3BE70DA31CA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19622237"/>
                </p:ext>
              </p:extLst>
            </p:nvPr>
          </p:nvGraphicFramePr>
          <p:xfrm>
            <a:off x="11908" y="20856"/>
            <a:ext cx="4071937" cy="265509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5" name="object 3">
            <a:extLst>
              <a:ext uri="{FF2B5EF4-FFF2-40B4-BE49-F238E27FC236}">
                <a16:creationId xmlns:a16="http://schemas.microsoft.com/office/drawing/2014/main" id="{C686A099-0A55-3A92-FAB9-5C9F7DC12B8D}"/>
              </a:ext>
            </a:extLst>
          </p:cNvPr>
          <p:cNvSpPr txBox="1"/>
          <p:nvPr/>
        </p:nvSpPr>
        <p:spPr>
          <a:xfrm>
            <a:off x="711200" y="3314700"/>
            <a:ext cx="22860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ani" panose="02040502050405020303" pitchFamily="18" charset="0"/>
              </a:rPr>
              <a:t>Recommendation:-</a:t>
            </a:r>
            <a:endParaRPr sz="145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ani" panose="02040502050405020303" pitchFamily="18" charset="0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C34A90B-1644-70D2-FAB4-C00CB83839CE}"/>
              </a:ext>
            </a:extLst>
          </p:cNvPr>
          <p:cNvSpPr txBox="1"/>
          <p:nvPr/>
        </p:nvSpPr>
        <p:spPr>
          <a:xfrm>
            <a:off x="514747" y="3630709"/>
            <a:ext cx="3969991" cy="1113766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8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748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Review and upgrade IT support infrastructure to handle the rising ticket volume efficiently.</a:t>
            </a:r>
          </a:p>
          <a:p>
            <a:pPr marL="184150" indent="-171450">
              <a:lnSpc>
                <a:spcPct val="100000"/>
              </a:lnSpc>
              <a:spcBef>
                <a:spcPts val="885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748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Consider proactive measures like automation and self-service portals to reduce the ticket burden on support staff.</a:t>
            </a:r>
            <a:endParaRPr sz="1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548620"/>
            <a:ext cx="8324054" cy="632480"/>
          </a:xfrm>
          <a:prstGeom prst="rect">
            <a:avLst/>
          </a:prstGeom>
        </p:spPr>
        <p:txBody>
          <a:bodyPr vert="horz" wrap="square" lIns="0" tIns="2057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140" dirty="0">
                <a:latin typeface="Verdana" panose="020B0604030504040204" pitchFamily="34" charset="0"/>
                <a:ea typeface="Verdana" panose="020B0604030504040204" pitchFamily="34" charset="0"/>
              </a:rPr>
              <a:t>Categorical</a:t>
            </a:r>
            <a:r>
              <a:rPr sz="2800" spc="-1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45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sz="2800" spc="-17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60" dirty="0">
                <a:latin typeface="Verdana" panose="020B0604030504040204" pitchFamily="34" charset="0"/>
                <a:ea typeface="Verdana" panose="020B0604030504040204" pitchFamily="34" charset="0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767840"/>
            <a:ext cx="193230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4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Severity</a:t>
            </a:r>
            <a:r>
              <a:rPr sz="1450" b="1" spc="-7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 </a:t>
            </a:r>
            <a:r>
              <a:rPr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600" y="2095500"/>
            <a:ext cx="3935730" cy="55643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3515" marR="335915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dirty="0">
                <a:solidFill>
                  <a:srgbClr val="3B2B24"/>
                </a:solidFill>
                <a:latin typeface="Verdana"/>
                <a:cs typeface="Verdana"/>
              </a:rPr>
              <a:t>Most tickets (88,656) are marked Normal, but Urgent (1,392) and Major (4,836) cases point to critical issues needing swift action.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5A461AB-C0FA-7393-4D46-1338A418B975}"/>
              </a:ext>
            </a:extLst>
          </p:cNvPr>
          <p:cNvGrpSpPr/>
          <p:nvPr/>
        </p:nvGrpSpPr>
        <p:grpSpPr>
          <a:xfrm>
            <a:off x="4930027" y="1887744"/>
            <a:ext cx="3859529" cy="2656800"/>
            <a:chOff x="0" y="0"/>
            <a:chExt cx="4079875" cy="2700000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0DE64D-B057-E9DF-C49B-13DDB87D93BC}"/>
                </a:ext>
              </a:extLst>
            </p:cNvPr>
            <p:cNvSpPr/>
            <p:nvPr/>
          </p:nvSpPr>
          <p:spPr>
            <a:xfrm>
              <a:off x="1" y="0"/>
              <a:ext cx="4068000" cy="2700000"/>
            </a:xfrm>
            <a:prstGeom prst="roundRect">
              <a:avLst/>
            </a:prstGeom>
            <a:solidFill>
              <a:srgbClr val="F4F0F8"/>
            </a:solidFill>
            <a:ln w="28575">
              <a:solidFill>
                <a:srgbClr val="6A1B9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B7E1146A-A0D6-4DF1-A5EE-C3C8B02488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35247917"/>
                </p:ext>
              </p:extLst>
            </p:nvPr>
          </p:nvGraphicFramePr>
          <p:xfrm>
            <a:off x="0" y="23451"/>
            <a:ext cx="4079875" cy="26765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1" name="object 3">
            <a:extLst>
              <a:ext uri="{FF2B5EF4-FFF2-40B4-BE49-F238E27FC236}">
                <a16:creationId xmlns:a16="http://schemas.microsoft.com/office/drawing/2014/main" id="{EFA656A5-8A15-E690-317E-04D354B19D85}"/>
              </a:ext>
            </a:extLst>
          </p:cNvPr>
          <p:cNvSpPr txBox="1"/>
          <p:nvPr/>
        </p:nvSpPr>
        <p:spPr>
          <a:xfrm>
            <a:off x="558800" y="2933700"/>
            <a:ext cx="193230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</a:t>
            </a:r>
            <a:endParaRPr sz="1450" b="1" dirty="0">
              <a:solidFill>
                <a:schemeClr val="tx1">
                  <a:lumMod val="85000"/>
                  <a:lumOff val="1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8B22EFA4-E556-5984-7923-62FFBBB8E54A}"/>
              </a:ext>
            </a:extLst>
          </p:cNvPr>
          <p:cNvSpPr txBox="1"/>
          <p:nvPr/>
        </p:nvSpPr>
        <p:spPr>
          <a:xfrm>
            <a:off x="482600" y="3296279"/>
            <a:ext cx="3935730" cy="688137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83515" marR="335915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dirty="0">
                <a:solidFill>
                  <a:srgbClr val="3B2B24"/>
                </a:solidFill>
                <a:latin typeface="Verdana"/>
                <a:cs typeface="Verdana"/>
              </a:rPr>
              <a:t>Tighten severity classification rules</a:t>
            </a:r>
          </a:p>
          <a:p>
            <a:pPr marL="183515" marR="335915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endParaRPr lang="en-US" sz="800" dirty="0">
              <a:solidFill>
                <a:srgbClr val="3B2B24"/>
              </a:solidFill>
              <a:latin typeface="Verdana"/>
              <a:cs typeface="Verdana"/>
            </a:endParaRPr>
          </a:p>
          <a:p>
            <a:pPr marL="183515" marR="335915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dirty="0">
                <a:solidFill>
                  <a:srgbClr val="3B2B24"/>
                </a:solidFill>
                <a:latin typeface="Verdana"/>
                <a:cs typeface="Verdana"/>
              </a:rPr>
              <a:t>Prioritize Urgent and Major tickets with faster resolution strategies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733542"/>
            <a:ext cx="3086100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9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Request</a:t>
            </a:r>
            <a:r>
              <a:rPr sz="2400" spc="-9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9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Category</a:t>
            </a:r>
            <a:r>
              <a:rPr sz="2400" spc="-9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25" y="2052331"/>
            <a:ext cx="3990975" cy="9575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3515" marR="508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25" dirty="0">
                <a:solidFill>
                  <a:srgbClr val="3B2B24"/>
                </a:solidFill>
                <a:latin typeface="Verdana"/>
                <a:cs typeface="Verdana"/>
              </a:rPr>
              <a:t>System (39,002) and Login Access (29,193) requests account for the largest share of overall tickets.</a:t>
            </a:r>
          </a:p>
          <a:p>
            <a:pPr marL="183515" marR="508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25" dirty="0">
                <a:solidFill>
                  <a:srgbClr val="3B2B24"/>
                </a:solidFill>
                <a:latin typeface="Verdana"/>
                <a:cs typeface="Verdana"/>
              </a:rPr>
              <a:t>Hardware requests (9,733) form the smallest category but often involve complex resolution, as seen in other analyses.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C9A4CF1-301A-A984-F8A0-22ADF9DE6FE6}"/>
              </a:ext>
            </a:extLst>
          </p:cNvPr>
          <p:cNvSpPr txBox="1"/>
          <p:nvPr/>
        </p:nvSpPr>
        <p:spPr>
          <a:xfrm>
            <a:off x="531495" y="1703291"/>
            <a:ext cx="170370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lang="en-IN"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6A96EE-D752-94F1-D1AE-E02D4A75521B}"/>
              </a:ext>
            </a:extLst>
          </p:cNvPr>
          <p:cNvGrpSpPr/>
          <p:nvPr/>
        </p:nvGrpSpPr>
        <p:grpSpPr>
          <a:xfrm>
            <a:off x="4978400" y="1943100"/>
            <a:ext cx="3839400" cy="2623800"/>
            <a:chOff x="0" y="0"/>
            <a:chExt cx="4079876" cy="2682876"/>
          </a:xfrm>
          <a:solidFill>
            <a:srgbClr val="F4F0F8"/>
          </a:solidFill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4A1892-2C40-9B48-B066-F3C7121E492B}"/>
                </a:ext>
              </a:extLst>
            </p:cNvPr>
            <p:cNvSpPr/>
            <p:nvPr/>
          </p:nvSpPr>
          <p:spPr>
            <a:xfrm>
              <a:off x="0" y="0"/>
              <a:ext cx="4068000" cy="2664000"/>
            </a:xfrm>
            <a:prstGeom prst="roundRect">
              <a:avLst/>
            </a:prstGeom>
            <a:grpFill/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88EC5626-17B2-46DC-BD82-1351A9BA85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9351641"/>
                </p:ext>
              </p:extLst>
            </p:nvPr>
          </p:nvGraphicFramePr>
          <p:xfrm>
            <a:off x="0" y="47626"/>
            <a:ext cx="4079876" cy="2635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5" name="object 6">
            <a:extLst>
              <a:ext uri="{FF2B5EF4-FFF2-40B4-BE49-F238E27FC236}">
                <a16:creationId xmlns:a16="http://schemas.microsoft.com/office/drawing/2014/main" id="{493C0E01-2800-F9E8-A9E0-2A7749607B47}"/>
              </a:ext>
            </a:extLst>
          </p:cNvPr>
          <p:cNvSpPr txBox="1"/>
          <p:nvPr/>
        </p:nvSpPr>
        <p:spPr>
          <a:xfrm>
            <a:off x="530225" y="3543300"/>
            <a:ext cx="3990975" cy="9575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3515" marR="508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25" dirty="0">
                <a:solidFill>
                  <a:srgbClr val="3B2B24"/>
                </a:solidFill>
                <a:latin typeface="Verdana"/>
                <a:cs typeface="Verdana"/>
              </a:rPr>
              <a:t>Prioritize process optimization for System and Login Access categories to manage high demand efficiently.</a:t>
            </a:r>
          </a:p>
          <a:p>
            <a:pPr marL="183515" marR="5080" indent="-171450">
              <a:lnSpc>
                <a:spcPct val="106900"/>
              </a:lnSpc>
              <a:spcBef>
                <a:spcPts val="114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196215" algn="l"/>
              </a:tabLst>
            </a:pPr>
            <a:r>
              <a:rPr lang="en-US" sz="1150" spc="-25" dirty="0">
                <a:solidFill>
                  <a:srgbClr val="3B2B24"/>
                </a:solidFill>
                <a:latin typeface="Verdana"/>
                <a:cs typeface="Verdana"/>
              </a:rPr>
              <a:t>Review resolution workflows and resource allocation for Hardware to minimize delays despite its lower volume.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D0FE92BC-8652-48E4-C3FD-0682752A19E2}"/>
              </a:ext>
            </a:extLst>
          </p:cNvPr>
          <p:cNvSpPr txBox="1"/>
          <p:nvPr/>
        </p:nvSpPr>
        <p:spPr>
          <a:xfrm>
            <a:off x="531495" y="3227291"/>
            <a:ext cx="216090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</a:t>
            </a:r>
            <a:r>
              <a:rPr lang="en-IN" sz="1450" b="1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675" y="733542"/>
            <a:ext cx="19653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spc="-2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Priority</a:t>
            </a:r>
            <a:r>
              <a:rPr sz="2800" spc="-95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600" y="2079625"/>
            <a:ext cx="4038600" cy="74578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8915" marR="304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30" dirty="0">
                <a:solidFill>
                  <a:srgbClr val="3B2B24"/>
                </a:solidFill>
                <a:latin typeface="Verdana"/>
                <a:cs typeface="Verdana"/>
              </a:rPr>
              <a:t>A significant number of tickets (29,410) have Unassigned Priority, indicating potential process gaps.</a:t>
            </a:r>
          </a:p>
          <a:p>
            <a:pPr marL="208915" marR="304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30" dirty="0">
                <a:solidFill>
                  <a:srgbClr val="3B2B24"/>
                </a:solidFill>
                <a:latin typeface="Verdana"/>
                <a:cs typeface="Verdana"/>
              </a:rPr>
              <a:t>High Priority tickets account for 35,549, representing critical workload that requires urgent attention.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0131EB2-F735-F696-47B7-D6986291418F}"/>
              </a:ext>
            </a:extLst>
          </p:cNvPr>
          <p:cNvSpPr txBox="1"/>
          <p:nvPr/>
        </p:nvSpPr>
        <p:spPr>
          <a:xfrm>
            <a:off x="558800" y="1714500"/>
            <a:ext cx="170370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lang="en-IN"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AE4EEF-DFC0-8A33-BC3D-E522A564B7D2}"/>
              </a:ext>
            </a:extLst>
          </p:cNvPr>
          <p:cNvGrpSpPr/>
          <p:nvPr/>
        </p:nvGrpSpPr>
        <p:grpSpPr>
          <a:xfrm>
            <a:off x="4949000" y="1943100"/>
            <a:ext cx="3839400" cy="2623800"/>
            <a:chOff x="0" y="0"/>
            <a:chExt cx="4068000" cy="2664000"/>
          </a:xfrm>
          <a:solidFill>
            <a:srgbClr val="BCACFE"/>
          </a:solidFill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FD9CA17-D034-9988-2609-B3D12E540D6F}"/>
                </a:ext>
              </a:extLst>
            </p:cNvPr>
            <p:cNvSpPr/>
            <p:nvPr/>
          </p:nvSpPr>
          <p:spPr>
            <a:xfrm>
              <a:off x="0" y="0"/>
              <a:ext cx="4068000" cy="2664000"/>
            </a:xfrm>
            <a:prstGeom prst="roundRect">
              <a:avLst/>
            </a:prstGeom>
            <a:solidFill>
              <a:srgbClr val="F4F0F8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0BF6EC5A-2768-4926-BF23-498EFE2442F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91411148"/>
                </p:ext>
              </p:extLst>
            </p:nvPr>
          </p:nvGraphicFramePr>
          <p:xfrm>
            <a:off x="15873" y="16076"/>
            <a:ext cx="4032251" cy="2635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5588E479-3E99-F6D0-3136-4EB6A4946406}"/>
              </a:ext>
            </a:extLst>
          </p:cNvPr>
          <p:cNvSpPr txBox="1"/>
          <p:nvPr/>
        </p:nvSpPr>
        <p:spPr>
          <a:xfrm>
            <a:off x="482600" y="3467100"/>
            <a:ext cx="4038600" cy="74578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08915" marR="304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30" dirty="0">
                <a:solidFill>
                  <a:srgbClr val="3B2B24"/>
                </a:solidFill>
                <a:latin typeface="Verdana"/>
                <a:cs typeface="Verdana"/>
              </a:rPr>
              <a:t>Implement mandatory priority assignment during ticket creation to avoid delays.</a:t>
            </a:r>
          </a:p>
          <a:p>
            <a:pPr marL="208915" marR="30480" indent="-171450">
              <a:lnSpc>
                <a:spcPct val="106900"/>
              </a:lnSpc>
              <a:spcBef>
                <a:spcPts val="4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30" dirty="0">
                <a:solidFill>
                  <a:srgbClr val="3B2B24"/>
                </a:solidFill>
                <a:latin typeface="Verdana"/>
                <a:cs typeface="Verdana"/>
              </a:rPr>
              <a:t>Allocate dedicated resources or fast-track workflows for High Priority tickets to ensure timely resolution.</a:t>
            </a:r>
            <a:endParaRPr lang="en-US" sz="1150" dirty="0">
              <a:latin typeface="Verdana"/>
              <a:cs typeface="Verdana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A4DACF3F-733A-D427-F7B4-9B26C37C4FC2}"/>
              </a:ext>
            </a:extLst>
          </p:cNvPr>
          <p:cNvSpPr txBox="1"/>
          <p:nvPr/>
        </p:nvSpPr>
        <p:spPr>
          <a:xfrm>
            <a:off x="558800" y="3102549"/>
            <a:ext cx="2286000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Recommendation:</a:t>
            </a:r>
            <a:r>
              <a:rPr sz="1450" b="1" spc="-25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47" y="694437"/>
            <a:ext cx="446365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-120" dirty="0">
                <a:latin typeface="Verdana" panose="020B0604030504040204" pitchFamily="34" charset="0"/>
                <a:ea typeface="Verdana" panose="020B0604030504040204" pitchFamily="34" charset="0"/>
              </a:rPr>
              <a:t>Satisfaction</a:t>
            </a:r>
            <a:r>
              <a:rPr sz="2800" spc="-1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70" dirty="0">
                <a:latin typeface="Verdana" panose="020B0604030504040204" pitchFamily="34" charset="0"/>
                <a:ea typeface="Verdana" panose="020B0604030504040204" pitchFamily="34" charset="0"/>
              </a:rPr>
              <a:t>Rate</a:t>
            </a:r>
            <a:r>
              <a:rPr sz="2800" spc="-1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55" dirty="0">
                <a:latin typeface="Verdana" panose="020B0604030504040204" pitchFamily="34" charset="0"/>
                <a:ea typeface="Verdana" panose="020B0604030504040204" pitchFamily="34" charset="0"/>
              </a:rPr>
              <a:t>vs</a:t>
            </a:r>
            <a:r>
              <a:rPr sz="2800" spc="-1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2800" spc="-190" dirty="0">
                <a:latin typeface="Verdana" panose="020B0604030504040204" pitchFamily="34" charset="0"/>
                <a:ea typeface="Verdana" panose="020B0604030504040204" pitchFamily="34" charset="0"/>
              </a:rPr>
              <a:t>Years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691640"/>
            <a:ext cx="1026915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Insights</a:t>
            </a: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2600" y="2019300"/>
            <a:ext cx="3866515" cy="7782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39370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User satisfaction has steadily improved from 3.98 in 2016 to 4.16 in 2020.</a:t>
            </a:r>
          </a:p>
          <a:p>
            <a:pPr marL="208915" marR="39370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The consistent upward trend reflects positive impact of existing process improvements.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531D6C-1D48-440E-6BC1-10F0422D3C30}"/>
              </a:ext>
            </a:extLst>
          </p:cNvPr>
          <p:cNvGrpSpPr/>
          <p:nvPr/>
        </p:nvGrpSpPr>
        <p:grpSpPr>
          <a:xfrm>
            <a:off x="4948596" y="1908710"/>
            <a:ext cx="3858374" cy="2658167"/>
            <a:chOff x="0" y="0"/>
            <a:chExt cx="4107658" cy="2690812"/>
          </a:xfrm>
          <a:effectLst>
            <a:reflection blurRad="6350" stA="50000" endA="300" endPos="38500" dist="50800" dir="5400000" sy="-100000" algn="bl" rotWithShape="0"/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7575D73-F37C-B720-9BFE-98B7C421CAF6}"/>
                </a:ext>
              </a:extLst>
            </p:cNvPr>
            <p:cNvSpPr/>
            <p:nvPr/>
          </p:nvSpPr>
          <p:spPr>
            <a:xfrm>
              <a:off x="0" y="2955"/>
              <a:ext cx="4095781" cy="2684508"/>
            </a:xfrm>
            <a:prstGeom prst="roundRect">
              <a:avLst/>
            </a:prstGeom>
            <a:solidFill>
              <a:srgbClr val="F4F0F8"/>
            </a:solidFill>
            <a:ln w="28575">
              <a:solidFill>
                <a:srgbClr val="6A1B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10873EDD-B97B-4521-917F-DB09E44C4D8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3183457"/>
                </p:ext>
              </p:extLst>
            </p:nvPr>
          </p:nvGraphicFramePr>
          <p:xfrm>
            <a:off x="2" y="0"/>
            <a:ext cx="4107656" cy="26908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13" name="object 3">
            <a:extLst>
              <a:ext uri="{FF2B5EF4-FFF2-40B4-BE49-F238E27FC236}">
                <a16:creationId xmlns:a16="http://schemas.microsoft.com/office/drawing/2014/main" id="{ED5831A1-83D5-C0DD-A8EF-A2E2EAC08A31}"/>
              </a:ext>
            </a:extLst>
          </p:cNvPr>
          <p:cNvSpPr txBox="1"/>
          <p:nvPr/>
        </p:nvSpPr>
        <p:spPr>
          <a:xfrm>
            <a:off x="558800" y="3066352"/>
            <a:ext cx="2169916" cy="2398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Recommendation:</a:t>
            </a:r>
            <a:r>
              <a:rPr sz="1450" b="1" spc="-30" dirty="0">
                <a:solidFill>
                  <a:srgbClr val="3B2B24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-</a:t>
            </a:r>
            <a:endParaRPr sz="1450" b="1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54EAE3F7-77FD-A0FB-AE59-51F7D7822F3E}"/>
              </a:ext>
            </a:extLst>
          </p:cNvPr>
          <p:cNvSpPr txBox="1"/>
          <p:nvPr/>
        </p:nvSpPr>
        <p:spPr>
          <a:xfrm>
            <a:off x="482600" y="3467100"/>
            <a:ext cx="3866515" cy="7782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39370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Continue enhancing support processes to sustain this positive momentum.</a:t>
            </a:r>
          </a:p>
          <a:p>
            <a:pPr marL="208915" marR="39370" indent="-171450">
              <a:lnSpc>
                <a:spcPct val="108700"/>
              </a:lnSpc>
              <a:spcBef>
                <a:spcPts val="9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tabLst>
                <a:tab pos="221615" algn="l"/>
              </a:tabLst>
            </a:pPr>
            <a:r>
              <a:rPr lang="en-US" sz="1150" spc="-10" dirty="0">
                <a:solidFill>
                  <a:srgbClr val="3B2B24"/>
                </a:solidFill>
                <a:latin typeface="Verdana"/>
                <a:cs typeface="Verdana"/>
              </a:rPr>
              <a:t>Focus efforts on categories with lower satisfaction to accelerate overall improvement.</a:t>
            </a:r>
            <a:endParaRPr sz="11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931</TotalTime>
  <Words>1456</Words>
  <Application>Microsoft Office PowerPoint</Application>
  <PresentationFormat>Custom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Arial Black</vt:lpstr>
      <vt:lpstr>Century Gothic</vt:lpstr>
      <vt:lpstr>Segoe UI</vt:lpstr>
      <vt:lpstr>Verdana</vt:lpstr>
      <vt:lpstr>Wingdings</vt:lpstr>
      <vt:lpstr>Wingdings 3</vt:lpstr>
      <vt:lpstr>Ion Boardroom</vt:lpstr>
      <vt:lpstr>IT Ticket Analysis Presentation  By: Amanjeet Saroha </vt:lpstr>
      <vt:lpstr>Problem Statement</vt:lpstr>
      <vt:lpstr>Data Overview</vt:lpstr>
      <vt:lpstr>Result Analysis</vt:lpstr>
      <vt:lpstr>Trend Analysis</vt:lpstr>
      <vt:lpstr>Categorical Data Overview</vt:lpstr>
      <vt:lpstr>Request Category </vt:lpstr>
      <vt:lpstr>Priority </vt:lpstr>
      <vt:lpstr>Satisfaction Rate vs Years</vt:lpstr>
      <vt:lpstr>Resolution Time vs Years</vt:lpstr>
      <vt:lpstr>Age Group vs Satisfaction &amp; Resolution Time</vt:lpstr>
      <vt:lpstr>Distribution by Satisfaction Rate</vt:lpstr>
      <vt:lpstr>Distribution by Resolution Days</vt:lpstr>
      <vt:lpstr>Category-wise Satisfaction Score and Resolution time</vt:lpstr>
      <vt:lpstr>Dashboard Visualization Overview</vt:lpstr>
      <vt:lpstr>Filters used</vt:lpstr>
      <vt:lpstr>Dash Board Insights</vt:lpstr>
      <vt:lpstr>Final Recommendation</vt:lpstr>
      <vt:lpstr>Summarized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Sumit Sarohi</cp:lastModifiedBy>
  <cp:revision>13</cp:revision>
  <dcterms:created xsi:type="dcterms:W3CDTF">2025-06-23T07:31:11Z</dcterms:created>
  <dcterms:modified xsi:type="dcterms:W3CDTF">2025-07-03T18:03:54Z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2025-06-23T00:00:00Z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2025-06-23T00:00:00Z</vt:filetime>
  </property>
  <property fmtid="{D5CDD505-2E9C-101B-9397-08002B2CF9AE}" pid="5" name="Producer">
    <vt:lpwstr>GPL Ghostscript 9.53.3</vt:lpwstr>
  </property>
</Properties>
</file>