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60" r:id="rId4"/>
    <p:sldId id="259" r:id="rId5"/>
    <p:sldId id="270" r:id="rId6"/>
    <p:sldId id="272" r:id="rId7"/>
    <p:sldId id="271" r:id="rId8"/>
    <p:sldId id="273" r:id="rId9"/>
    <p:sldId id="262" r:id="rId10"/>
    <p:sldId id="263" r:id="rId11"/>
    <p:sldId id="265" r:id="rId12"/>
    <p:sldId id="268" r:id="rId13"/>
    <p:sldId id="269" r:id="rId14"/>
    <p:sldId id="267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1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8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4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7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3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4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2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0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5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14C41-2D00-449A-B535-36B72C81F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1" b="3477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611E3-5AE2-4FB7-A6B4-689B9C22F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Face tracking Robotic 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DA32E-4E1D-49C3-B3A7-22BB44483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IN" sz="2000" dirty="0"/>
              <a:t>Robotic Studio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2294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6E5F-ADE1-409C-A631-31A8D6E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IN" sz="3600" dirty="0"/>
              <a:t>Trial-2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3600" dirty="0"/>
              <a:t>Demonstration using a webcam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07EBB-46FA-47E6-AFB5-76CF8B73C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Detects faces from a live video, taking input from the webcam.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Output is given in form of coordinates on the box and the dimensions of the box.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size of the box differs with varying distance from the camera.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Focus is on all the faces that comes into he frame.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Can not differentiate faces.</a:t>
            </a:r>
          </a:p>
        </p:txBody>
      </p:sp>
    </p:spTree>
    <p:extLst>
      <p:ext uri="{BB962C8B-B14F-4D97-AF65-F5344CB8AC3E}">
        <p14:creationId xmlns:p14="http://schemas.microsoft.com/office/powerpoint/2010/main" val="2850485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364E-D3AE-4588-9CDA-A507DBA4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obtained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5A7D-24A7-495F-A753-20C2FB24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bboxes</a:t>
            </a:r>
            <a:r>
              <a:rPr lang="en-IN" dirty="0"/>
              <a:t>- 4X4</a:t>
            </a:r>
          </a:p>
          <a:p>
            <a:r>
              <a:rPr lang="en-IN" dirty="0" err="1"/>
              <a:t>bboxes</a:t>
            </a:r>
            <a:r>
              <a:rPr lang="en-IN" dirty="0"/>
              <a:t>(x-axis , y-axis , length of the frame , width of the frame)</a:t>
            </a:r>
          </a:p>
          <a:p>
            <a:r>
              <a:rPr lang="en-IN" dirty="0"/>
              <a:t>Origin- lower left corner of the camera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03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0CAB-3F37-4D80-9DE7-D4D8C6D9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Trial-3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0F72-02CB-4335-8462-3CB20F75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Identifying particular face, using SURF feature.</a:t>
            </a:r>
          </a:p>
          <a:p>
            <a:r>
              <a:rPr lang="en-IN" dirty="0"/>
              <a:t>Sample image- The input image whose features are extracted.</a:t>
            </a:r>
          </a:p>
          <a:p>
            <a:r>
              <a:rPr lang="en-IN" dirty="0"/>
              <a:t>Full image- The whole image from there the common features are matched and the desired object is identified.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Extracts features from the give image and identifies the face.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Can detect a particular face, but possibility of errors in more.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Picture dependent- If more features detected the technique will fail.</a:t>
            </a:r>
          </a:p>
        </p:txBody>
      </p:sp>
    </p:spTree>
    <p:extLst>
      <p:ext uri="{BB962C8B-B14F-4D97-AF65-F5344CB8AC3E}">
        <p14:creationId xmlns:p14="http://schemas.microsoft.com/office/powerpoint/2010/main" val="337386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696B-FEFA-44ED-9688-7B9BD25C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Trial-4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BA6-23C6-468A-832A-407212EA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Uses, </a:t>
            </a:r>
            <a:r>
              <a:rPr lang="en-IN" dirty="0" err="1"/>
              <a:t>vision.CascadeObjectDetector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Identifies a face in the frame.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Extract features from the face.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Concentrates in the face.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Tracks the movement of the face.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Does not get confused when another face comes into the frame.</a:t>
            </a:r>
          </a:p>
        </p:txBody>
      </p:sp>
    </p:spTree>
    <p:extLst>
      <p:ext uri="{BB962C8B-B14F-4D97-AF65-F5344CB8AC3E}">
        <p14:creationId xmlns:p14="http://schemas.microsoft.com/office/powerpoint/2010/main" val="281998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6A5F-12A8-4D2C-AC76-A7445506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MATLAB as a ROS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3506-3CE4-4359-A892-DD85159A7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129144" cy="37608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MATLAB (Robotics System Toolbox)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/>
              <a:t>rosinit</a:t>
            </a:r>
            <a:r>
              <a:rPr lang="en-IN" dirty="0"/>
              <a:t>(‘</a:t>
            </a:r>
            <a:r>
              <a:rPr lang="en-IN" dirty="0" err="1"/>
              <a:t>ip_address</a:t>
            </a:r>
            <a:r>
              <a:rPr lang="en-IN" dirty="0"/>
              <a:t>’)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x= </a:t>
            </a:r>
            <a:r>
              <a:rPr lang="en-IN" dirty="0" err="1"/>
              <a:t>rospublisher</a:t>
            </a:r>
            <a:r>
              <a:rPr lang="en-IN" dirty="0"/>
              <a:t>('/</a:t>
            </a:r>
            <a:r>
              <a:rPr lang="en-IN" dirty="0" err="1"/>
              <a:t>cmd_vel</a:t>
            </a:r>
            <a:r>
              <a:rPr lang="en-IN" dirty="0"/>
              <a:t>');</a:t>
            </a:r>
          </a:p>
          <a:p>
            <a:r>
              <a:rPr lang="en-IN" dirty="0" err="1"/>
              <a:t>velocity_msg</a:t>
            </a:r>
            <a:r>
              <a:rPr lang="en-IN" dirty="0"/>
              <a:t> = </a:t>
            </a:r>
            <a:r>
              <a:rPr lang="en-IN" dirty="0" err="1"/>
              <a:t>rosmessage</a:t>
            </a:r>
            <a:r>
              <a:rPr lang="en-IN" dirty="0"/>
              <a:t>(x);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FE1C2-76D3-4581-9FD1-EF301728C45B}"/>
              </a:ext>
            </a:extLst>
          </p:cNvPr>
          <p:cNvSpPr txBox="1"/>
          <p:nvPr/>
        </p:nvSpPr>
        <p:spPr>
          <a:xfrm>
            <a:off x="7153835" y="2108201"/>
            <a:ext cx="35679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ROS:-</a:t>
            </a:r>
          </a:p>
          <a:p>
            <a:endParaRPr lang="en-IN" sz="2000" dirty="0"/>
          </a:p>
          <a:p>
            <a:r>
              <a:rPr lang="en-IN" sz="2000" dirty="0" err="1"/>
              <a:t>roscore</a:t>
            </a:r>
            <a:endParaRPr lang="en-IN" sz="2000" dirty="0"/>
          </a:p>
          <a:p>
            <a:r>
              <a:rPr lang="en-IN" sz="2000" dirty="0" err="1"/>
              <a:t>roslaunch</a:t>
            </a:r>
            <a:r>
              <a:rPr lang="en-IN" sz="2000" dirty="0"/>
              <a:t> launch </a:t>
            </a:r>
            <a:r>
              <a:rPr lang="en-IN" sz="2000" dirty="0" err="1"/>
              <a:t>teleop_robot.launch</a:t>
            </a:r>
            <a:endParaRPr lang="en-IN" sz="2000" dirty="0"/>
          </a:p>
          <a:p>
            <a:r>
              <a:rPr lang="en-IN" sz="2000" dirty="0"/>
              <a:t>hostname –I</a:t>
            </a:r>
          </a:p>
          <a:p>
            <a:r>
              <a:rPr lang="en-IN" sz="2000" dirty="0" err="1"/>
              <a:t>rostopic</a:t>
            </a:r>
            <a:r>
              <a:rPr lang="en-IN" sz="2000" dirty="0"/>
              <a:t> echo /</a:t>
            </a:r>
            <a:r>
              <a:rPr lang="en-IN" sz="2000" dirty="0" err="1"/>
              <a:t>cmd_vel</a:t>
            </a:r>
            <a:endParaRPr lang="en-IN" sz="20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90E16E3-40A7-494E-A866-8DDA335145B3}"/>
              </a:ext>
            </a:extLst>
          </p:cNvPr>
          <p:cNvSpPr/>
          <p:nvPr/>
        </p:nvSpPr>
        <p:spPr>
          <a:xfrm rot="5400000">
            <a:off x="5307105" y="2819400"/>
            <a:ext cx="546847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BE29A10-A9EF-490D-80F9-11DEBB33C416}"/>
              </a:ext>
            </a:extLst>
          </p:cNvPr>
          <p:cNvSpPr/>
          <p:nvPr/>
        </p:nvSpPr>
        <p:spPr>
          <a:xfrm>
            <a:off x="1945341" y="3952789"/>
            <a:ext cx="591671" cy="9592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32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588E-39CE-47A8-B253-04F49EF9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177A-04CF-43F9-8A80-127172D1A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49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C06E-E1C0-4819-9276-92C5C0AE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97570-0454-455F-95C5-4D4845FA6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Identifying faces using different methods,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Using vision toolbox in MATLAB.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Different methods used for face detection </a:t>
            </a:r>
            <a:r>
              <a:rPr lang="en-IN"/>
              <a:t>and identification- 4 trials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55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C723E-00FD-4E63-A7AD-6477B879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IN" sz="4400" b="1" dirty="0">
                <a:solidFill>
                  <a:srgbClr val="FFFFFF"/>
                </a:solidFill>
              </a:rPr>
              <a:t>Viola</a:t>
            </a:r>
            <a:r>
              <a:rPr lang="en-IN" sz="4400" dirty="0">
                <a:solidFill>
                  <a:srgbClr val="FFFFFF"/>
                </a:solidFill>
              </a:rPr>
              <a:t>-</a:t>
            </a:r>
            <a:r>
              <a:rPr lang="en-IN" sz="4400" b="1" dirty="0">
                <a:solidFill>
                  <a:srgbClr val="FFFFFF"/>
                </a:solidFill>
              </a:rPr>
              <a:t>Jones algorithm</a:t>
            </a:r>
            <a:br>
              <a:rPr lang="en-IN" sz="4400" b="1" dirty="0">
                <a:solidFill>
                  <a:srgbClr val="FFFFFF"/>
                </a:solidFill>
              </a:rPr>
            </a:br>
            <a:br>
              <a:rPr lang="en-IN" sz="4400" b="1" dirty="0">
                <a:solidFill>
                  <a:srgbClr val="FFFFFF"/>
                </a:solidFill>
              </a:rPr>
            </a:br>
            <a:r>
              <a:rPr lang="en-IN" sz="4400" b="1" dirty="0">
                <a:solidFill>
                  <a:srgbClr val="FFFFFF"/>
                </a:solidFill>
              </a:rPr>
              <a:t>&amp;</a:t>
            </a:r>
            <a:br>
              <a:rPr lang="en-IN" sz="4400" b="1" dirty="0">
                <a:solidFill>
                  <a:srgbClr val="FFFFFF"/>
                </a:solidFill>
              </a:rPr>
            </a:br>
            <a:br>
              <a:rPr lang="en-IN" sz="4400" b="1" dirty="0">
                <a:solidFill>
                  <a:srgbClr val="FFFFFF"/>
                </a:solidFill>
              </a:rPr>
            </a:br>
            <a:r>
              <a:rPr lang="en-IN" sz="4400" b="1" dirty="0" err="1">
                <a:solidFill>
                  <a:srgbClr val="FFFFFF"/>
                </a:solidFill>
              </a:rPr>
              <a:t>Kanade</a:t>
            </a:r>
            <a:r>
              <a:rPr lang="en-IN" sz="4400" b="1" dirty="0">
                <a:solidFill>
                  <a:srgbClr val="FFFFFF"/>
                </a:solidFill>
              </a:rPr>
              <a:t>–Lucas–</a:t>
            </a:r>
            <a:r>
              <a:rPr lang="en-IN" sz="4400" b="1" dirty="0" err="1">
                <a:solidFill>
                  <a:srgbClr val="FFFFFF"/>
                </a:solidFill>
              </a:rPr>
              <a:t>Tomasi</a:t>
            </a:r>
            <a:r>
              <a:rPr lang="en-IN" sz="4400" b="1" dirty="0">
                <a:solidFill>
                  <a:srgbClr val="FFFFFF"/>
                </a:solidFill>
              </a:rPr>
              <a:t> feature tracker</a:t>
            </a:r>
            <a:endParaRPr lang="en-IN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4DBD9-DC86-49A3-B753-9DBBD4EC3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/>
              <a:t>Identifying faces in an image and a live video</a:t>
            </a:r>
          </a:p>
          <a:p>
            <a:pPr marL="0" indent="0">
              <a:buNone/>
            </a:pPr>
            <a:r>
              <a:rPr lang="en-IN" sz="2400" dirty="0"/>
              <a:t>Using- Computer vision toolbox</a:t>
            </a:r>
          </a:p>
          <a:p>
            <a:pPr marL="0" indent="0">
              <a:buNone/>
            </a:pPr>
            <a:r>
              <a:rPr lang="en-IN" sz="2400" dirty="0"/>
              <a:t>Function- </a:t>
            </a:r>
            <a:r>
              <a:rPr lang="en-IN" sz="2400" dirty="0" err="1"/>
              <a:t>vision.CascadeObjectDetector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7518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93A7-E87E-4F88-93B6-7A570694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4800" dirty="0" err="1"/>
              <a:t>vision.CascadeObjectDetector</a:t>
            </a:r>
            <a:r>
              <a:rPr lang="en-IN" sz="4800" dirty="0"/>
              <a:t>, using </a:t>
            </a:r>
            <a:r>
              <a:rPr lang="en-IN" sz="4800" dirty="0">
                <a:solidFill>
                  <a:srgbClr val="FFFFFF"/>
                </a:solidFill>
              </a:rPr>
              <a:t>Viola-Jones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8CF90-D64B-4385-AB9E-5A3C38EB2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Provide competitive object detection rates in real-time video.</a:t>
            </a:r>
          </a:p>
          <a:p>
            <a:pPr marL="0" indent="0">
              <a:buNone/>
            </a:pPr>
            <a:r>
              <a:rPr lang="en-IN" dirty="0"/>
              <a:t>Main features:-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Robust – very high detection rate (true-positive rate) &amp; very low false-positive rate always.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Real time – For practical applications at least 2 frames per second must be processed.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Face detection only (not recognition) - The goal is to distinguish faces from non-faces (detection is the first step in the recognition process).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518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D2A2-A739-493E-ACD1-0DA3D137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algorithm has four stages: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1914D-71E6-4116-8E42-259662E8F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err="1"/>
              <a:t>Haar</a:t>
            </a:r>
            <a:r>
              <a:rPr lang="en-IN" dirty="0"/>
              <a:t> Feature Selection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Creating an Integral Image- Rectangular features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err="1"/>
              <a:t>Adaboost</a:t>
            </a:r>
            <a:r>
              <a:rPr lang="en-IN" dirty="0"/>
              <a:t> Training- Learning algorithm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Cascading Classifiers</a:t>
            </a:r>
          </a:p>
        </p:txBody>
      </p:sp>
    </p:spTree>
    <p:extLst>
      <p:ext uri="{BB962C8B-B14F-4D97-AF65-F5344CB8AC3E}">
        <p14:creationId xmlns:p14="http://schemas.microsoft.com/office/powerpoint/2010/main" val="273752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4AB0-3C3D-490B-B5DE-7E0D5858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used for extracting features</a:t>
            </a:r>
          </a:p>
        </p:txBody>
      </p:sp>
      <p:pic>
        <p:nvPicPr>
          <p:cNvPr id="5" name="Content Placeholder 4" descr="A picture containing crossword, sunset, drawing, clock&#10;&#10;Description automatically generated">
            <a:extLst>
              <a:ext uri="{FF2B5EF4-FFF2-40B4-BE49-F238E27FC236}">
                <a16:creationId xmlns:a16="http://schemas.microsoft.com/office/drawing/2014/main" id="{470A46F2-483D-45A5-B197-4A21CD8AD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549" y="2215242"/>
            <a:ext cx="5144060" cy="3530834"/>
          </a:xfrm>
        </p:spPr>
      </p:pic>
    </p:spTree>
    <p:extLst>
      <p:ext uri="{BB962C8B-B14F-4D97-AF65-F5344CB8AC3E}">
        <p14:creationId xmlns:p14="http://schemas.microsoft.com/office/powerpoint/2010/main" val="105445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453D-501C-437E-8307-47D75C36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615412"/>
            <a:ext cx="10058400" cy="145075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A picture containing crossword, sunset, drawing, clock&#10;&#10;Description automatically generated">
            <a:extLst>
              <a:ext uri="{FF2B5EF4-FFF2-40B4-BE49-F238E27FC236}">
                <a16:creationId xmlns:a16="http://schemas.microsoft.com/office/drawing/2014/main" id="{B220A6A5-BC5D-44BC-A5A1-E6C205B6D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860" y="1907079"/>
            <a:ext cx="3863340" cy="2651760"/>
          </a:xfrm>
        </p:spPr>
      </p:pic>
      <p:pic>
        <p:nvPicPr>
          <p:cNvPr id="7" name="Picture 6" descr="A drawing on a white surface&#10;&#10;Description automatically generated">
            <a:extLst>
              <a:ext uri="{FF2B5EF4-FFF2-40B4-BE49-F238E27FC236}">
                <a16:creationId xmlns:a16="http://schemas.microsoft.com/office/drawing/2014/main" id="{EAB42C5D-21DF-4FD1-848C-DF75B32C6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2" y="1941946"/>
            <a:ext cx="50749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B665-3188-4354-BC8B-1B07B790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947485"/>
            <a:ext cx="10058400" cy="1450757"/>
          </a:xfrm>
        </p:spPr>
        <p:txBody>
          <a:bodyPr/>
          <a:lstStyle/>
          <a:p>
            <a:r>
              <a:rPr lang="en-IN" dirty="0"/>
              <a:t>113 – 64 – 71 + 40 = 18</a:t>
            </a:r>
          </a:p>
        </p:txBody>
      </p:sp>
      <p:pic>
        <p:nvPicPr>
          <p:cNvPr id="5" name="Content Placeholder 4" descr="A picture containing crossword, sunset, drawing, clock&#10;&#10;Description automatically generated">
            <a:extLst>
              <a:ext uri="{FF2B5EF4-FFF2-40B4-BE49-F238E27FC236}">
                <a16:creationId xmlns:a16="http://schemas.microsoft.com/office/drawing/2014/main" id="{B43B86DD-E7F9-48AB-BB57-CDC1078EE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55" y="649088"/>
            <a:ext cx="3863340" cy="2651760"/>
          </a:xfrm>
        </p:spPr>
      </p:pic>
      <p:pic>
        <p:nvPicPr>
          <p:cNvPr id="7" name="Picture 6" descr="A drawing on a white surface&#10;&#10;Description automatically generated">
            <a:extLst>
              <a:ext uri="{FF2B5EF4-FFF2-40B4-BE49-F238E27FC236}">
                <a16:creationId xmlns:a16="http://schemas.microsoft.com/office/drawing/2014/main" id="{AE4AFAB9-3C57-4D06-9141-7EEFAC64E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78" y="694808"/>
            <a:ext cx="50749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9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FEB18-ABA6-4ED0-9D0B-966CA187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743" y="335816"/>
            <a:ext cx="3071880" cy="615300"/>
          </a:xfrm>
        </p:spPr>
        <p:txBody>
          <a:bodyPr anchor="ctr">
            <a:normAutofit/>
          </a:bodyPr>
          <a:lstStyle/>
          <a:p>
            <a:r>
              <a:rPr lang="en-IN" sz="3200" b="1" dirty="0"/>
              <a:t>Trial-1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1A1F-EB38-41CA-97E1-C338BA18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1470212"/>
            <a:ext cx="6818427" cy="414169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It detects faces in an image.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Multiple faces can be detected.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Chances of error are less because of vast number of classifiers.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It detects “all” the faces.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Not possible to focus on a single face.</a:t>
            </a:r>
          </a:p>
        </p:txBody>
      </p:sp>
      <p:pic>
        <p:nvPicPr>
          <p:cNvPr id="5" name="Picture 4" descr="A picture containing person, indoor, man, teeth&#10;&#10;Description automatically generated">
            <a:extLst>
              <a:ext uri="{FF2B5EF4-FFF2-40B4-BE49-F238E27FC236}">
                <a16:creationId xmlns:a16="http://schemas.microsoft.com/office/drawing/2014/main" id="{0CB57ED7-9A24-4325-A22A-A416FC921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3" y="4001966"/>
            <a:ext cx="3756884" cy="2111962"/>
          </a:xfrm>
          <a:prstGeom prst="rect">
            <a:avLst/>
          </a:prstGeom>
        </p:spPr>
      </p:pic>
      <p:pic>
        <p:nvPicPr>
          <p:cNvPr id="7" name="Picture 6" descr="Two people looking at the camera&#10;&#10;Description automatically generated">
            <a:extLst>
              <a:ext uri="{FF2B5EF4-FFF2-40B4-BE49-F238E27FC236}">
                <a16:creationId xmlns:a16="http://schemas.microsoft.com/office/drawing/2014/main" id="{B7C3E921-5850-4175-BBD0-13D1EB437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2" y="643466"/>
            <a:ext cx="3783106" cy="2127997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1234B24F-2909-4E3E-BB82-3251DA534E0C}"/>
              </a:ext>
            </a:extLst>
          </p:cNvPr>
          <p:cNvSpPr/>
          <p:nvPr/>
        </p:nvSpPr>
        <p:spPr>
          <a:xfrm>
            <a:off x="1636647" y="3008343"/>
            <a:ext cx="768907" cy="841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605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3E3B23"/>
      </a:dk2>
      <a:lt2>
        <a:srgbClr val="E2E8E8"/>
      </a:lt2>
      <a:accent1>
        <a:srgbClr val="C99593"/>
      </a:accent1>
      <a:accent2>
        <a:srgbClr val="BD997B"/>
      </a:accent2>
      <a:accent3>
        <a:srgbClr val="AAA47D"/>
      </a:accent3>
      <a:accent4>
        <a:srgbClr val="9AAB6F"/>
      </a:accent4>
      <a:accent5>
        <a:srgbClr val="8CAD7F"/>
      </a:accent5>
      <a:accent6>
        <a:srgbClr val="74B17B"/>
      </a:accent6>
      <a:hlink>
        <a:srgbClr val="568D8F"/>
      </a:hlink>
      <a:folHlink>
        <a:srgbClr val="848484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466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Avenir Next LT Pro</vt:lpstr>
      <vt:lpstr>Avenir Next LT Pro Light</vt:lpstr>
      <vt:lpstr>Calibri</vt:lpstr>
      <vt:lpstr>Wingdings</vt:lpstr>
      <vt:lpstr>RetrospectVTI</vt:lpstr>
      <vt:lpstr>Face tracking Robotic arm</vt:lpstr>
      <vt:lpstr>Objectives-</vt:lpstr>
      <vt:lpstr>Viola-Jones algorithm  &amp;  Kanade–Lucas–Tomasi feature tracker</vt:lpstr>
      <vt:lpstr>vision.CascadeObjectDetector, using Viola-Jones algorithm</vt:lpstr>
      <vt:lpstr>The algorithm has four stages:</vt:lpstr>
      <vt:lpstr>Method used for extracting features</vt:lpstr>
      <vt:lpstr>PowerPoint Presentation</vt:lpstr>
      <vt:lpstr>113 – 64 – 71 + 40 = 18</vt:lpstr>
      <vt:lpstr>Trial-1</vt:lpstr>
      <vt:lpstr>Trial-2     Demonstration using a webcam</vt:lpstr>
      <vt:lpstr>Results obtained</vt:lpstr>
      <vt:lpstr>Trial-3</vt:lpstr>
      <vt:lpstr>Trial-4</vt:lpstr>
      <vt:lpstr>Using MATLAB as a ROS node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tracking Robotic arm</dc:title>
  <dc:creator>Aman Singh</dc:creator>
  <cp:lastModifiedBy>Aman Singh</cp:lastModifiedBy>
  <cp:revision>35</cp:revision>
  <dcterms:created xsi:type="dcterms:W3CDTF">2019-10-07T00:13:13Z</dcterms:created>
  <dcterms:modified xsi:type="dcterms:W3CDTF">2019-10-08T08:59:02Z</dcterms:modified>
</cp:coreProperties>
</file>