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0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3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yellow, banana, orange, bunch&#10;&#10;Description automatically generated">
            <a:extLst>
              <a:ext uri="{FF2B5EF4-FFF2-40B4-BE49-F238E27FC236}">
                <a16:creationId xmlns:a16="http://schemas.microsoft.com/office/drawing/2014/main" id="{5BB5A28E-2A31-49F3-8921-D8C48AC0D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5" r="16658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520CE-E118-49D2-859E-B1AE018F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Face Tracking Robotic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D2916-BDE4-4EFC-BAB4-5CE5A538B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FFFFFF"/>
                </a:solidFill>
              </a:rPr>
              <a:t>Aman</a:t>
            </a:r>
            <a:br>
              <a:rPr lang="en-IN" sz="1800" dirty="0">
                <a:solidFill>
                  <a:srgbClr val="FFFFFF"/>
                </a:solidFill>
              </a:rPr>
            </a:br>
            <a:r>
              <a:rPr lang="en-IN" sz="1800" dirty="0">
                <a:solidFill>
                  <a:srgbClr val="FFFFFF"/>
                </a:solidFill>
              </a:rPr>
              <a:t>13681085</a:t>
            </a:r>
            <a:br>
              <a:rPr lang="en-IN" sz="1800" dirty="0">
                <a:solidFill>
                  <a:srgbClr val="FFFFFF"/>
                </a:solidFill>
              </a:rPr>
            </a:br>
            <a:r>
              <a:rPr lang="en-IN" sz="1800" dirty="0">
                <a:solidFill>
                  <a:srgbClr val="FFFFFF"/>
                </a:solidFill>
              </a:rPr>
              <a:t>RS1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95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9BD114-7267-4895-BD59-6C82D3837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IN" sz="2000" dirty="0"/>
              <a:t>Sensing:</a:t>
            </a:r>
            <a:br>
              <a:rPr lang="en-IN" sz="2000" dirty="0"/>
            </a:br>
            <a:r>
              <a:rPr lang="en-IN" sz="2000" dirty="0"/>
              <a:t>MATLAB- Computer Vision Toolbox 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Control: </a:t>
            </a:r>
            <a:br>
              <a:rPr lang="en-IN" sz="2000" dirty="0"/>
            </a:br>
            <a:r>
              <a:rPr lang="en-IN" sz="2000" dirty="0"/>
              <a:t>Program uses video to generate the data in form of coordinates.</a:t>
            </a:r>
            <a:br>
              <a:rPr lang="en-IN" sz="2000" dirty="0"/>
            </a:br>
            <a:r>
              <a:rPr lang="en-IN" sz="2000" dirty="0" err="1"/>
              <a:t>Dobot</a:t>
            </a:r>
            <a:r>
              <a:rPr lang="en-IN" sz="2000" dirty="0"/>
              <a:t> uses the data obtained from the code.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Lab resources- </a:t>
            </a:r>
            <a:r>
              <a:rPr lang="en-IN" sz="2000" dirty="0" err="1"/>
              <a:t>Dobot</a:t>
            </a:r>
            <a:r>
              <a:rPr lang="en-IN" sz="2000" dirty="0"/>
              <a:t> &amp; Webcam/Intel</a:t>
            </a:r>
            <a:br>
              <a:rPr lang="en-IN" sz="2000" dirty="0"/>
            </a:b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636366-553B-4723-A014-52564C925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9004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618C-18AF-41B9-A359-D2241280B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AU" sz="1800" dirty="0"/>
              <a:t>System is capable to detect face of a person and is able to track using the webcam input.</a:t>
            </a:r>
            <a:br>
              <a:rPr lang="en-AU" sz="1800" dirty="0"/>
            </a:br>
            <a:r>
              <a:rPr lang="en-AU" sz="1800" dirty="0"/>
              <a:t> </a:t>
            </a:r>
            <a:br>
              <a:rPr lang="en-IN" sz="1800" dirty="0"/>
            </a:br>
            <a:r>
              <a:rPr lang="en-AU" sz="1800" dirty="0"/>
              <a:t>System can recognise and track a particular face from a group of faces.</a:t>
            </a:r>
            <a:br>
              <a:rPr lang="en-AU" sz="1800" dirty="0"/>
            </a:br>
            <a:br>
              <a:rPr lang="en-IN" sz="1800" dirty="0"/>
            </a:br>
            <a:r>
              <a:rPr lang="en-AU" sz="1800" dirty="0"/>
              <a:t>The robotic arm is able to track and mimic the movement of the face in the given workspace.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9AA2E-0CA3-48E6-9D1E-482146C08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ILC Objective</a:t>
            </a:r>
          </a:p>
        </p:txBody>
      </p:sp>
    </p:spTree>
    <p:extLst>
      <p:ext uri="{BB962C8B-B14F-4D97-AF65-F5344CB8AC3E}">
        <p14:creationId xmlns:p14="http://schemas.microsoft.com/office/powerpoint/2010/main" val="121405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0E133-FB8F-46BD-A3D6-C904DBEBA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</a:rPr>
              <a:t>1. </a:t>
            </a:r>
            <a:r>
              <a:rPr lang="en-IN" sz="3200" dirty="0" err="1">
                <a:solidFill>
                  <a:schemeClr val="tx2"/>
                </a:solidFill>
              </a:rPr>
              <a:t>usb_cam</a:t>
            </a:r>
            <a:r>
              <a:rPr lang="en-IN" sz="3200" dirty="0">
                <a:solidFill>
                  <a:schemeClr val="tx2"/>
                </a:solidFill>
              </a:rPr>
              <a:t>/</a:t>
            </a:r>
            <a:r>
              <a:rPr lang="en-IN" sz="3200" dirty="0" err="1">
                <a:solidFill>
                  <a:schemeClr val="tx2"/>
                </a:solidFill>
              </a:rPr>
              <a:t>image_raw</a:t>
            </a:r>
            <a:br>
              <a:rPr lang="en-IN" sz="3200" dirty="0">
                <a:solidFill>
                  <a:schemeClr val="tx2"/>
                </a:solidFill>
              </a:rPr>
            </a:br>
            <a:br>
              <a:rPr lang="en-IN" sz="3200" dirty="0">
                <a:solidFill>
                  <a:schemeClr val="tx2"/>
                </a:solidFill>
              </a:rPr>
            </a:br>
            <a:r>
              <a:rPr lang="en-IN" sz="3200" dirty="0">
                <a:solidFill>
                  <a:schemeClr val="tx2"/>
                </a:solidFill>
              </a:rPr>
              <a:t>2. </a:t>
            </a:r>
            <a:r>
              <a:rPr lang="en-IN" sz="3200" dirty="0" err="1">
                <a:solidFill>
                  <a:schemeClr val="tx2"/>
                </a:solidFill>
              </a:rPr>
              <a:t>dobot_magician_driver</a:t>
            </a:r>
            <a:br>
              <a:rPr lang="en-IN" sz="3200" dirty="0">
                <a:solidFill>
                  <a:schemeClr val="tx2"/>
                </a:solidFill>
              </a:rPr>
            </a:br>
            <a:br>
              <a:rPr lang="en-IN" sz="3200" dirty="0">
                <a:solidFill>
                  <a:schemeClr val="tx2"/>
                </a:solidFill>
              </a:rPr>
            </a:br>
            <a:r>
              <a:rPr lang="en-IN" sz="3200" dirty="0" err="1">
                <a:solidFill>
                  <a:schemeClr val="tx2"/>
                </a:solidFill>
              </a:rPr>
              <a:t>dobot_magician</a:t>
            </a:r>
            <a:r>
              <a:rPr lang="en-IN" sz="3200" dirty="0">
                <a:solidFill>
                  <a:schemeClr val="tx2"/>
                </a:solidFill>
              </a:rPr>
              <a:t>/PTP/</a:t>
            </a:r>
            <a:r>
              <a:rPr lang="en-IN" sz="3200" dirty="0" err="1">
                <a:solidFill>
                  <a:schemeClr val="tx2"/>
                </a:solidFill>
              </a:rPr>
              <a:t>set_cartesian_pos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D9232-9965-47C6-A490-F5B1A923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5" y="1159565"/>
            <a:ext cx="3439646" cy="443905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Packages</a:t>
            </a:r>
          </a:p>
          <a:p>
            <a:r>
              <a:rPr lang="en-IN" dirty="0">
                <a:solidFill>
                  <a:srgbClr val="FFFFFF"/>
                </a:solidFill>
              </a:rPr>
              <a:t>&amp;</a:t>
            </a:r>
          </a:p>
          <a:p>
            <a:r>
              <a:rPr lang="en-IN" dirty="0">
                <a:solidFill>
                  <a:srgbClr val="FFFFFF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0717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B9901-760B-47C1-80BB-4E4BB4B1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Flow chart- trial2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8D088-4D46-4073-B0D1-0277FFD9A0F2}"/>
              </a:ext>
            </a:extLst>
          </p:cNvPr>
          <p:cNvSpPr txBox="1"/>
          <p:nvPr/>
        </p:nvSpPr>
        <p:spPr>
          <a:xfrm>
            <a:off x="5305425" y="5715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Webcam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AFAAB-F935-48D7-AB5C-DBDFB1A6ECFC}"/>
              </a:ext>
            </a:extLst>
          </p:cNvPr>
          <p:cNvSpPr txBox="1"/>
          <p:nvPr/>
        </p:nvSpPr>
        <p:spPr>
          <a:xfrm>
            <a:off x="8210550" y="571500"/>
            <a:ext cx="315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vision.CascadeObjectDetector</a:t>
            </a:r>
            <a:endParaRPr lang="en-IN" dirty="0"/>
          </a:p>
          <a:p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A87003-BD65-4F9D-A5E4-838943EE20B0}"/>
              </a:ext>
            </a:extLst>
          </p:cNvPr>
          <p:cNvCxnSpPr/>
          <p:nvPr/>
        </p:nvCxnSpPr>
        <p:spPr>
          <a:xfrm>
            <a:off x="6610350" y="756166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A702B3-1554-4BAF-B0C3-5647BEDB4EEF}"/>
              </a:ext>
            </a:extLst>
          </p:cNvPr>
          <p:cNvSpPr txBox="1"/>
          <p:nvPr/>
        </p:nvSpPr>
        <p:spPr>
          <a:xfrm>
            <a:off x="6889376" y="413729"/>
            <a:ext cx="8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EEB98-FDB8-4109-9A59-933AACFFB2CD}"/>
              </a:ext>
            </a:extLst>
          </p:cNvPr>
          <p:cNvSpPr txBox="1"/>
          <p:nvPr/>
        </p:nvSpPr>
        <p:spPr>
          <a:xfrm>
            <a:off x="9511553" y="2088776"/>
            <a:ext cx="155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Running in a loop to identify faces in the video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B234D6-F6DB-4FF9-9972-C369B7FBBA53}"/>
              </a:ext>
            </a:extLst>
          </p:cNvPr>
          <p:cNvCxnSpPr/>
          <p:nvPr/>
        </p:nvCxnSpPr>
        <p:spPr>
          <a:xfrm>
            <a:off x="10210800" y="1021976"/>
            <a:ext cx="0" cy="9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429A9-EA11-4842-8D7A-35D59F4D05CC}"/>
              </a:ext>
            </a:extLst>
          </p:cNvPr>
          <p:cNvCxnSpPr/>
          <p:nvPr/>
        </p:nvCxnSpPr>
        <p:spPr>
          <a:xfrm flipH="1">
            <a:off x="7521388" y="2688940"/>
            <a:ext cx="18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DA144-CACE-4640-A048-2DAEDB5A3899}"/>
              </a:ext>
            </a:extLst>
          </p:cNvPr>
          <p:cNvSpPr txBox="1"/>
          <p:nvPr/>
        </p:nvSpPr>
        <p:spPr>
          <a:xfrm>
            <a:off x="5603625" y="2286000"/>
            <a:ext cx="155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with square on detected faces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A9BA1D-21FC-4B28-9EC5-D5AEB26ABFA2}"/>
              </a:ext>
            </a:extLst>
          </p:cNvPr>
          <p:cNvCxnSpPr/>
          <p:nvPr/>
        </p:nvCxnSpPr>
        <p:spPr>
          <a:xfrm>
            <a:off x="10040471" y="3289105"/>
            <a:ext cx="0" cy="109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D364EC-ED7F-43B2-9994-5DDBD2CF9D7F}"/>
              </a:ext>
            </a:extLst>
          </p:cNvPr>
          <p:cNvSpPr txBox="1"/>
          <p:nvPr/>
        </p:nvSpPr>
        <p:spPr>
          <a:xfrm>
            <a:off x="9511552" y="4589929"/>
            <a:ext cx="2519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bboxes</a:t>
            </a:r>
            <a:r>
              <a:rPr lang="en-IN" dirty="0"/>
              <a:t>- containing coordinates and dimensions of the square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67EB4-975E-4877-B493-405B63F6CD43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584141" y="5172635"/>
            <a:ext cx="1927411" cy="1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93E96D-76AF-4F6A-BA76-1584C3985955}"/>
              </a:ext>
            </a:extLst>
          </p:cNvPr>
          <p:cNvSpPr txBox="1"/>
          <p:nvPr/>
        </p:nvSpPr>
        <p:spPr>
          <a:xfrm>
            <a:off x="5305425" y="4778188"/>
            <a:ext cx="174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Extracting X &amp; Y coordinates of the square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74DD62-96A8-4973-890F-E964B7E62E4D}"/>
              </a:ext>
            </a:extLst>
          </p:cNvPr>
          <p:cNvSpPr txBox="1"/>
          <p:nvPr/>
        </p:nvSpPr>
        <p:spPr>
          <a:xfrm>
            <a:off x="8210550" y="4764506"/>
            <a:ext cx="108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85FD41-CDC5-4EA0-9BB7-19E42570E71D}"/>
              </a:ext>
            </a:extLst>
          </p:cNvPr>
          <p:cNvSpPr txBox="1"/>
          <p:nvPr/>
        </p:nvSpPr>
        <p:spPr>
          <a:xfrm>
            <a:off x="10071840" y="3651757"/>
            <a:ext cx="13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1X4 matrix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17AA9-8D59-4EA5-9D02-411CD5E173A9}"/>
              </a:ext>
            </a:extLst>
          </p:cNvPr>
          <p:cNvSpPr txBox="1"/>
          <p:nvPr/>
        </p:nvSpPr>
        <p:spPr>
          <a:xfrm>
            <a:off x="7978588" y="2286000"/>
            <a:ext cx="11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DB6AC-5D25-4725-9744-063A94678FEC}"/>
              </a:ext>
            </a:extLst>
          </p:cNvPr>
          <p:cNvSpPr txBox="1"/>
          <p:nvPr/>
        </p:nvSpPr>
        <p:spPr>
          <a:xfrm>
            <a:off x="5504329" y="6239435"/>
            <a:ext cx="15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Dobot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86DAB2-CC61-4895-A64A-3DA76E6EA801}"/>
              </a:ext>
            </a:extLst>
          </p:cNvPr>
          <p:cNvCxnSpPr/>
          <p:nvPr/>
        </p:nvCxnSpPr>
        <p:spPr>
          <a:xfrm>
            <a:off x="5857875" y="5701518"/>
            <a:ext cx="0" cy="53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8F98EBE-0231-4F9E-9DF3-77CB54B8F1AC}"/>
              </a:ext>
            </a:extLst>
          </p:cNvPr>
          <p:cNvSpPr/>
          <p:nvPr/>
        </p:nvSpPr>
        <p:spPr>
          <a:xfrm>
            <a:off x="6356538" y="708426"/>
            <a:ext cx="1819822" cy="147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8CC38E1-9DC7-4693-B165-F6DAD4B4C088}"/>
              </a:ext>
            </a:extLst>
          </p:cNvPr>
          <p:cNvSpPr/>
          <p:nvPr/>
        </p:nvSpPr>
        <p:spPr>
          <a:xfrm>
            <a:off x="10111700" y="986536"/>
            <a:ext cx="17915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0949248-C7AB-455B-B22F-CEB5A6332E9C}"/>
              </a:ext>
            </a:extLst>
          </p:cNvPr>
          <p:cNvSpPr/>
          <p:nvPr/>
        </p:nvSpPr>
        <p:spPr>
          <a:xfrm>
            <a:off x="9982214" y="3289105"/>
            <a:ext cx="179264" cy="11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BC694C6-0841-4A34-B201-FE8B81AF4F55}"/>
              </a:ext>
            </a:extLst>
          </p:cNvPr>
          <p:cNvSpPr/>
          <p:nvPr/>
        </p:nvSpPr>
        <p:spPr>
          <a:xfrm rot="10800000">
            <a:off x="7375357" y="2615122"/>
            <a:ext cx="1990161" cy="19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F248EBB-3500-4597-9773-44F3D61C9584}"/>
              </a:ext>
            </a:extLst>
          </p:cNvPr>
          <p:cNvSpPr/>
          <p:nvPr/>
        </p:nvSpPr>
        <p:spPr>
          <a:xfrm rot="10800000">
            <a:off x="7629523" y="5083296"/>
            <a:ext cx="1882028" cy="175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E9F7AC3-96A4-433D-AC29-1F0A370824AB}"/>
              </a:ext>
            </a:extLst>
          </p:cNvPr>
          <p:cNvSpPr/>
          <p:nvPr/>
        </p:nvSpPr>
        <p:spPr>
          <a:xfrm>
            <a:off x="5772520" y="5748583"/>
            <a:ext cx="170709" cy="537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7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9AA2E-0CA3-48E6-9D1E-482146C08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Flow chart- trial4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6977B-844E-4097-8633-FB03EF7820C0}"/>
              </a:ext>
            </a:extLst>
          </p:cNvPr>
          <p:cNvSpPr txBox="1"/>
          <p:nvPr/>
        </p:nvSpPr>
        <p:spPr>
          <a:xfrm>
            <a:off x="5305425" y="5715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Webcam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99680-CF86-43CF-9752-8ED1C84D5D60}"/>
              </a:ext>
            </a:extLst>
          </p:cNvPr>
          <p:cNvSpPr txBox="1"/>
          <p:nvPr/>
        </p:nvSpPr>
        <p:spPr>
          <a:xfrm>
            <a:off x="8210550" y="571500"/>
            <a:ext cx="315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vision.CascadeObjectDetector</a:t>
            </a:r>
            <a:endParaRPr lang="en-IN" dirty="0"/>
          </a:p>
          <a:p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B62AC-216B-436D-BD6E-7B88C1670EA5}"/>
              </a:ext>
            </a:extLst>
          </p:cNvPr>
          <p:cNvCxnSpPr/>
          <p:nvPr/>
        </p:nvCxnSpPr>
        <p:spPr>
          <a:xfrm>
            <a:off x="6610350" y="756166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EEFB24-156A-47A5-8863-204B0A388A0D}"/>
              </a:ext>
            </a:extLst>
          </p:cNvPr>
          <p:cNvSpPr txBox="1"/>
          <p:nvPr/>
        </p:nvSpPr>
        <p:spPr>
          <a:xfrm>
            <a:off x="6889376" y="413729"/>
            <a:ext cx="8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99BCC-2393-47DD-A7F6-44F733278BBB}"/>
              </a:ext>
            </a:extLst>
          </p:cNvPr>
          <p:cNvSpPr txBox="1"/>
          <p:nvPr/>
        </p:nvSpPr>
        <p:spPr>
          <a:xfrm>
            <a:off x="9511552" y="1496823"/>
            <a:ext cx="229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identify corner points and save a copy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B34DBB-4A33-4C72-B752-618C2119EDB4}"/>
              </a:ext>
            </a:extLst>
          </p:cNvPr>
          <p:cNvCxnSpPr>
            <a:cxnSpLocks/>
          </p:cNvCxnSpPr>
          <p:nvPr/>
        </p:nvCxnSpPr>
        <p:spPr>
          <a:xfrm>
            <a:off x="10210800" y="1021976"/>
            <a:ext cx="0" cy="52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9BC39-430C-4B45-972A-72274C21045E}"/>
              </a:ext>
            </a:extLst>
          </p:cNvPr>
          <p:cNvCxnSpPr/>
          <p:nvPr/>
        </p:nvCxnSpPr>
        <p:spPr>
          <a:xfrm flipH="1">
            <a:off x="7584141" y="1926940"/>
            <a:ext cx="18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060A32-AEC5-423E-9CFC-B9E957BE677D}"/>
              </a:ext>
            </a:extLst>
          </p:cNvPr>
          <p:cNvSpPr txBox="1"/>
          <p:nvPr/>
        </p:nvSpPr>
        <p:spPr>
          <a:xfrm>
            <a:off x="4981500" y="1696998"/>
            <a:ext cx="220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with square on detected faces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DFEE3B-0F5C-48E0-9750-C35B71EC811A}"/>
              </a:ext>
            </a:extLst>
          </p:cNvPr>
          <p:cNvCxnSpPr>
            <a:cxnSpLocks/>
          </p:cNvCxnSpPr>
          <p:nvPr/>
        </p:nvCxnSpPr>
        <p:spPr>
          <a:xfrm flipH="1">
            <a:off x="10605807" y="2343329"/>
            <a:ext cx="28574" cy="8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B68DFE-48B0-432D-A5D6-E3D5E0D45656}"/>
              </a:ext>
            </a:extLst>
          </p:cNvPr>
          <p:cNvCxnSpPr/>
          <p:nvPr/>
        </p:nvCxnSpPr>
        <p:spPr>
          <a:xfrm flipH="1" flipV="1">
            <a:off x="7584141" y="5172635"/>
            <a:ext cx="1927411" cy="1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5191B9-F0B4-461A-8041-4AE42FCB12FC}"/>
              </a:ext>
            </a:extLst>
          </p:cNvPr>
          <p:cNvSpPr txBox="1"/>
          <p:nvPr/>
        </p:nvSpPr>
        <p:spPr>
          <a:xfrm>
            <a:off x="5305425" y="4778188"/>
            <a:ext cx="174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Extracting X &amp; Y coordinates of the square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73E89A-1EA2-499D-B987-B7E340D74A42}"/>
              </a:ext>
            </a:extLst>
          </p:cNvPr>
          <p:cNvSpPr txBox="1"/>
          <p:nvPr/>
        </p:nvSpPr>
        <p:spPr>
          <a:xfrm>
            <a:off x="8210550" y="4764506"/>
            <a:ext cx="108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BD210F-DD94-46B2-9AA2-5A95D74A4CB4}"/>
              </a:ext>
            </a:extLst>
          </p:cNvPr>
          <p:cNvSpPr txBox="1"/>
          <p:nvPr/>
        </p:nvSpPr>
        <p:spPr>
          <a:xfrm>
            <a:off x="10669397" y="2705886"/>
            <a:ext cx="139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1X4 matrix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16C2C5-1E5E-483B-A358-AE046A387E36}"/>
              </a:ext>
            </a:extLst>
          </p:cNvPr>
          <p:cNvSpPr txBox="1"/>
          <p:nvPr/>
        </p:nvSpPr>
        <p:spPr>
          <a:xfrm>
            <a:off x="8118937" y="1667906"/>
            <a:ext cx="1138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627DB-7F6D-473D-B4DF-5620B1F7EA3D}"/>
              </a:ext>
            </a:extLst>
          </p:cNvPr>
          <p:cNvSpPr txBox="1"/>
          <p:nvPr/>
        </p:nvSpPr>
        <p:spPr>
          <a:xfrm>
            <a:off x="6583379" y="756166"/>
            <a:ext cx="151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RGB to Grey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09DC5-5929-4C19-8E62-499231E72366}"/>
              </a:ext>
            </a:extLst>
          </p:cNvPr>
          <p:cNvSpPr txBox="1"/>
          <p:nvPr/>
        </p:nvSpPr>
        <p:spPr>
          <a:xfrm>
            <a:off x="10083609" y="3312333"/>
            <a:ext cx="12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bboxPoints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7F5C91-8819-413B-BEBC-3A3C2C0E2D35}"/>
              </a:ext>
            </a:extLst>
          </p:cNvPr>
          <p:cNvCxnSpPr>
            <a:cxnSpLocks/>
          </p:cNvCxnSpPr>
          <p:nvPr/>
        </p:nvCxnSpPr>
        <p:spPr>
          <a:xfrm flipH="1">
            <a:off x="10661275" y="3767257"/>
            <a:ext cx="1" cy="85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E73A9B-33D5-4EAB-8A01-7829DA538816}"/>
              </a:ext>
            </a:extLst>
          </p:cNvPr>
          <p:cNvSpPr txBox="1"/>
          <p:nvPr/>
        </p:nvSpPr>
        <p:spPr>
          <a:xfrm>
            <a:off x="9575142" y="4622513"/>
            <a:ext cx="268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bboxPolygon</a:t>
            </a:r>
            <a:r>
              <a:rPr lang="en-IN" dirty="0"/>
              <a:t>- Convert the box corners into the </a:t>
            </a:r>
          </a:p>
          <a:p>
            <a:r>
              <a:rPr lang="en-IN" dirty="0"/>
              <a:t>[x1 y1 x2 y2 x3 y3 x4 y4]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58C79C-85BA-4BD7-BCF1-3C8E1CE818F3}"/>
              </a:ext>
            </a:extLst>
          </p:cNvPr>
          <p:cNvSpPr txBox="1"/>
          <p:nvPr/>
        </p:nvSpPr>
        <p:spPr>
          <a:xfrm>
            <a:off x="10707495" y="4152114"/>
            <a:ext cx="1084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reshape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8833D4-2621-4880-979B-3D8472C741B7}"/>
              </a:ext>
            </a:extLst>
          </p:cNvPr>
          <p:cNvCxnSpPr/>
          <p:nvPr/>
        </p:nvCxnSpPr>
        <p:spPr>
          <a:xfrm>
            <a:off x="5907741" y="5701518"/>
            <a:ext cx="0" cy="6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8545CD-2DCB-4EBC-9E9E-AB147DB8341E}"/>
              </a:ext>
            </a:extLst>
          </p:cNvPr>
          <p:cNvSpPr txBox="1"/>
          <p:nvPr/>
        </p:nvSpPr>
        <p:spPr>
          <a:xfrm>
            <a:off x="5524907" y="6391835"/>
            <a:ext cx="130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Dobot</a:t>
            </a:r>
            <a:endParaRPr lang="en-IN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164BF10-6CC2-4947-B851-52A009877F03}"/>
              </a:ext>
            </a:extLst>
          </p:cNvPr>
          <p:cNvSpPr/>
          <p:nvPr/>
        </p:nvSpPr>
        <p:spPr>
          <a:xfrm>
            <a:off x="6333322" y="689172"/>
            <a:ext cx="1819275" cy="144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8C8491CE-A48C-458D-9F17-CD90E1CDC03F}"/>
              </a:ext>
            </a:extLst>
          </p:cNvPr>
          <p:cNvSpPr/>
          <p:nvPr/>
        </p:nvSpPr>
        <p:spPr>
          <a:xfrm>
            <a:off x="10152529" y="949709"/>
            <a:ext cx="116541" cy="621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56E1E8C-76C2-4AB3-B40F-810C3783F497}"/>
              </a:ext>
            </a:extLst>
          </p:cNvPr>
          <p:cNvSpPr/>
          <p:nvPr/>
        </p:nvSpPr>
        <p:spPr>
          <a:xfrm rot="10800000">
            <a:off x="7520551" y="1838148"/>
            <a:ext cx="1927411" cy="1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DA39DA6-9317-4D31-B3F9-DFEE8CF26E7A}"/>
              </a:ext>
            </a:extLst>
          </p:cNvPr>
          <p:cNvSpPr/>
          <p:nvPr/>
        </p:nvSpPr>
        <p:spPr>
          <a:xfrm>
            <a:off x="10554186" y="2265927"/>
            <a:ext cx="230422" cy="115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0DCC777-0AC0-4EC2-ACAA-C1740E77DB0A}"/>
              </a:ext>
            </a:extLst>
          </p:cNvPr>
          <p:cNvSpPr/>
          <p:nvPr/>
        </p:nvSpPr>
        <p:spPr>
          <a:xfrm>
            <a:off x="10568562" y="3714478"/>
            <a:ext cx="185426" cy="960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103A61-0304-41EC-A3A1-6AE6C3748A4B}"/>
              </a:ext>
            </a:extLst>
          </p:cNvPr>
          <p:cNvSpPr/>
          <p:nvPr/>
        </p:nvSpPr>
        <p:spPr>
          <a:xfrm rot="10800000">
            <a:off x="7439584" y="5076733"/>
            <a:ext cx="2108950" cy="16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A1811064-0069-4767-A5B9-75678652F5C1}"/>
              </a:ext>
            </a:extLst>
          </p:cNvPr>
          <p:cNvSpPr/>
          <p:nvPr/>
        </p:nvSpPr>
        <p:spPr>
          <a:xfrm>
            <a:off x="5853728" y="5701517"/>
            <a:ext cx="173021" cy="690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F739-0C76-4CF8-81C1-D16E011F1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53B3B-A11F-44FF-935F-FEB313DBC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94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624"/>
      </a:dk2>
      <a:lt2>
        <a:srgbClr val="E8E2E7"/>
      </a:lt2>
      <a:accent1>
        <a:srgbClr val="21BA44"/>
      </a:accent1>
      <a:accent2>
        <a:srgbClr val="33B914"/>
      </a:accent2>
      <a:accent3>
        <a:srgbClr val="78B220"/>
      </a:accent3>
      <a:accent4>
        <a:srgbClr val="A8A512"/>
      </a:accent4>
      <a:accent5>
        <a:srgbClr val="E18F25"/>
      </a:accent5>
      <a:accent6>
        <a:srgbClr val="D53317"/>
      </a:accent6>
      <a:hlink>
        <a:srgbClr val="9B7E33"/>
      </a:hlink>
      <a:folHlink>
        <a:srgbClr val="82828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RetrospectVTI</vt:lpstr>
      <vt:lpstr>Face Tracking Robotic arm</vt:lpstr>
      <vt:lpstr>Sensing: MATLAB- Computer Vision Toolbox   Control:  Program uses video to generate the data in form of coordinates. Dobot uses the data obtained from the code.  Lab resources- Dobot &amp; Webcam/Intel </vt:lpstr>
      <vt:lpstr>System is capable to detect face of a person and is able to track using the webcam input.   System can recognise and track a particular face from a group of faces.  The robotic arm is able to track and mimic the movement of the face in the given workspace.</vt:lpstr>
      <vt:lpstr>1. usb_cam/image_raw  2. dobot_magician_driver  dobot_magician/PTP/set_cartesian_pos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Singh</dc:creator>
  <cp:lastModifiedBy>Aman Singh</cp:lastModifiedBy>
  <cp:revision>13</cp:revision>
  <dcterms:created xsi:type="dcterms:W3CDTF">2019-10-17T04:18:33Z</dcterms:created>
  <dcterms:modified xsi:type="dcterms:W3CDTF">2019-10-17T06:12:22Z</dcterms:modified>
</cp:coreProperties>
</file>