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media/image10.svg" ContentType="image/svg+xml"/>
  <Override PartName="/ppt/media/image13.svg" ContentType="image/svg+xml"/>
  <Override PartName="/ppt/media/image15.svg" ContentType="image/svg+xml"/>
  <Override PartName="/ppt/media/image17.svg" ContentType="image/svg+xml"/>
  <Override PartName="/ppt/media/image19.svg" ContentType="image/svg+xml"/>
  <Override PartName="/ppt/media/image21.svg" ContentType="image/svg+xml"/>
  <Override PartName="/ppt/media/image23.svg" ContentType="image/svg+xml"/>
  <Override PartName="/ppt/media/image26.svg" ContentType="image/svg+xml"/>
  <Override PartName="/ppt/media/image28.svg" ContentType="image/svg+xml"/>
  <Override PartName="/ppt/media/image3.svg" ContentType="image/svg+xml"/>
  <Override PartName="/ppt/media/image33.svg" ContentType="image/svg+xml"/>
  <Override PartName="/ppt/media/image5.svg" ContentType="image/svg+xml"/>
  <Override PartName="/ppt/media/image7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9" r:id="rId13"/>
    <p:sldId id="267" r:id="rId14"/>
    <p:sldId id="268" r:id="rId15"/>
  </p:sldIdLst>
  <p:sldSz cx="18288000" cy="10287000"/>
  <p:notesSz cx="6858000" cy="9144000"/>
  <p:embeddedFontLst>
    <p:embeddedFont>
      <p:font typeface="Montserrat Classic" panose="00000500000000000000"/>
      <p:regular r:id="rId19"/>
    </p:embeddedFont>
    <p:embeddedFont>
      <p:font typeface="Oswald Bold" panose="00000800000000000000"/>
      <p:bold r:id="rId20"/>
    </p:embeddedFont>
    <p:embeddedFont>
      <p:font typeface="Montserrat Classic Bold" panose="00000800000000000000"/>
      <p:bold r:id="rId21"/>
    </p:embeddedFont>
    <p:embeddedFont>
      <p:font typeface="DM Sans"/>
      <p:regular r:id="rId22"/>
    </p:embeddedFont>
    <p:embeddedFont>
      <p:font typeface="Calibri (MS) Bold" panose="020F0702030404030204"/>
      <p:bold r:id="rId23"/>
    </p:embeddedFont>
    <p:embeddedFont>
      <p:font typeface="DM Sans Bold"/>
      <p:bold r:id="rId24"/>
    </p:embeddedFont>
    <p:embeddedFont>
      <p:font typeface="Calibri" panose="020F0502020204030204" charset="0"/>
      <p:regular r:id="rId25"/>
      <p:bold r:id="rId26"/>
      <p:italic r:id="rId27"/>
      <p:boldItalic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font" Target="fonts/font10.fntdata"/><Relationship Id="rId27" Type="http://schemas.openxmlformats.org/officeDocument/2006/relationships/font" Target="fonts/font9.fntdata"/><Relationship Id="rId26" Type="http://schemas.openxmlformats.org/officeDocument/2006/relationships/font" Target="fonts/font8.fntdata"/><Relationship Id="rId25" Type="http://schemas.openxmlformats.org/officeDocument/2006/relationships/font" Target="fonts/font7.fntdata"/><Relationship Id="rId24" Type="http://schemas.openxmlformats.org/officeDocument/2006/relationships/font" Target="fonts/font6.fntdata"/><Relationship Id="rId23" Type="http://schemas.openxmlformats.org/officeDocument/2006/relationships/font" Target="fonts/font5.fntdata"/><Relationship Id="rId22" Type="http://schemas.openxmlformats.org/officeDocument/2006/relationships/font" Target="fonts/font4.fntdata"/><Relationship Id="rId21" Type="http://schemas.openxmlformats.org/officeDocument/2006/relationships/font" Target="fonts/font3.fntdata"/><Relationship Id="rId20" Type="http://schemas.openxmlformats.org/officeDocument/2006/relationships/font" Target="fonts/font2.fntdata"/><Relationship Id="rId2" Type="http://schemas.openxmlformats.org/officeDocument/2006/relationships/theme" Target="theme/theme1.xml"/><Relationship Id="rId19" Type="http://schemas.openxmlformats.org/officeDocument/2006/relationships/font" Target="fonts/font1.fntdata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9.jpeg"/><Relationship Id="rId7" Type="http://schemas.openxmlformats.org/officeDocument/2006/relationships/image" Target="../media/image28.svg"/><Relationship Id="rId6" Type="http://schemas.openxmlformats.org/officeDocument/2006/relationships/image" Target="../media/image27.png"/><Relationship Id="rId5" Type="http://schemas.openxmlformats.org/officeDocument/2006/relationships/image" Target="../media/image8.png"/><Relationship Id="rId4" Type="http://schemas.openxmlformats.org/officeDocument/2006/relationships/image" Target="../media/image24.jpeg"/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0.png"/><Relationship Id="rId7" Type="http://schemas.openxmlformats.org/officeDocument/2006/relationships/image" Target="../media/image28.svg"/><Relationship Id="rId6" Type="http://schemas.openxmlformats.org/officeDocument/2006/relationships/image" Target="../media/image27.png"/><Relationship Id="rId5" Type="http://schemas.openxmlformats.org/officeDocument/2006/relationships/image" Target="../media/image8.png"/><Relationship Id="rId4" Type="http://schemas.openxmlformats.org/officeDocument/2006/relationships/image" Target="../media/image24.jpeg"/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1.png"/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33.svg"/><Relationship Id="rId4" Type="http://schemas.openxmlformats.org/officeDocument/2006/relationships/image" Target="../media/image32.png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.svg"/><Relationship Id="rId3" Type="http://schemas.openxmlformats.org/officeDocument/2006/relationships/image" Target="../media/image6.png"/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1.png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0.sv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svg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svg"/><Relationship Id="rId8" Type="http://schemas.openxmlformats.org/officeDocument/2006/relationships/image" Target="../media/image20.png"/><Relationship Id="rId7" Type="http://schemas.openxmlformats.org/officeDocument/2006/relationships/image" Target="../media/image19.svg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3.svg"/><Relationship Id="rId12" Type="http://schemas.openxmlformats.org/officeDocument/2006/relationships/image" Target="../media/image2.png"/><Relationship Id="rId11" Type="http://schemas.openxmlformats.org/officeDocument/2006/relationships/image" Target="../media/image23.svg"/><Relationship Id="rId10" Type="http://schemas.openxmlformats.org/officeDocument/2006/relationships/image" Target="../media/image2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4.jpeg"/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sv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sv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1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3258071" y="-462915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6090550" y="537656"/>
            <a:ext cx="1647364" cy="1693271"/>
          </a:xfrm>
          <a:custGeom>
            <a:avLst/>
            <a:gdLst/>
            <a:ahLst/>
            <a:cxnLst/>
            <a:rect l="l" t="t" r="r" b="b"/>
            <a:pathLst>
              <a:path w="1647364" h="1693271">
                <a:moveTo>
                  <a:pt x="0" y="0"/>
                </a:moveTo>
                <a:lnTo>
                  <a:pt x="1647364" y="0"/>
                </a:lnTo>
                <a:lnTo>
                  <a:pt x="1647364" y="1693271"/>
                </a:lnTo>
                <a:lnTo>
                  <a:pt x="0" y="16932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4236347" y="3483147"/>
            <a:ext cx="9815307" cy="44843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940"/>
              </a:lnSpc>
            </a:pPr>
            <a:r>
              <a:rPr lang="en-US" sz="13000" spc="1273">
                <a:solidFill>
                  <a:srgbClr val="231F20"/>
                </a:solidFill>
                <a:latin typeface="Montserrat Classic" panose="00000500000000000000"/>
              </a:rPr>
              <a:t>FASTR</a:t>
            </a:r>
            <a:endParaRPr lang="en-US" sz="13000" spc="1273">
              <a:solidFill>
                <a:srgbClr val="231F20"/>
              </a:solidFill>
              <a:latin typeface="Montserrat Classic" panose="00000500000000000000"/>
            </a:endParaRPr>
          </a:p>
          <a:p>
            <a:pPr algn="ctr">
              <a:lnSpc>
                <a:spcPts val="17940"/>
              </a:lnSpc>
            </a:pPr>
          </a:p>
        </p:txBody>
      </p:sp>
      <p:sp>
        <p:nvSpPr>
          <p:cNvPr id="7" name="TextBox 7"/>
          <p:cNvSpPr txBox="1"/>
          <p:nvPr/>
        </p:nvSpPr>
        <p:spPr>
          <a:xfrm>
            <a:off x="4236347" y="1580326"/>
            <a:ext cx="9815307" cy="1186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50"/>
              </a:lnSpc>
            </a:pPr>
            <a:r>
              <a:rPr lang="en-US" sz="7065" spc="692">
                <a:solidFill>
                  <a:srgbClr val="231F20"/>
                </a:solidFill>
                <a:latin typeface="Oswald Bold" panose="00000800000000000000"/>
              </a:rPr>
              <a:t>ENIGMA</a:t>
            </a:r>
            <a:endParaRPr lang="en-US" sz="7065" spc="692">
              <a:solidFill>
                <a:srgbClr val="231F20"/>
              </a:solidFill>
              <a:latin typeface="Oswald Bold" panose="0000080000000000000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237627" y="5988609"/>
            <a:ext cx="12455850" cy="1815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30"/>
              </a:lnSpc>
            </a:pPr>
            <a:r>
              <a:rPr lang="en-US" sz="3500" spc="185">
                <a:solidFill>
                  <a:srgbClr val="231F20"/>
                </a:solidFill>
                <a:latin typeface="Montserrat Classic Bold" panose="00000800000000000000"/>
              </a:rPr>
              <a:t>DYNAMIC PRICING MODEL FOR RIDE-HAILING SERVICES</a:t>
            </a:r>
            <a:endParaRPr lang="en-US" sz="3500" spc="185">
              <a:solidFill>
                <a:srgbClr val="231F20"/>
              </a:solidFill>
              <a:latin typeface="Montserrat Classic Bold" panose="00000800000000000000"/>
            </a:endParaRPr>
          </a:p>
          <a:p>
            <a:pPr algn="ctr">
              <a:lnSpc>
                <a:spcPts val="4830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1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3407869">
            <a:off x="12052165" y="1118883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1489411" y="664311"/>
            <a:ext cx="6021895" cy="8876442"/>
          </a:xfrm>
          <a:custGeom>
            <a:avLst/>
            <a:gdLst/>
            <a:ahLst/>
            <a:cxnLst/>
            <a:rect l="l" t="t" r="r" b="b"/>
            <a:pathLst>
              <a:path w="6021895" h="8876442">
                <a:moveTo>
                  <a:pt x="0" y="0"/>
                </a:moveTo>
                <a:lnTo>
                  <a:pt x="6021895" y="0"/>
                </a:lnTo>
                <a:lnTo>
                  <a:pt x="6021895" y="8876442"/>
                </a:lnTo>
                <a:lnTo>
                  <a:pt x="0" y="88764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2054" r="-79050"/>
            </a:stretch>
          </a:blipFill>
        </p:spPr>
      </p:sp>
      <p:sp>
        <p:nvSpPr>
          <p:cNvPr id="9" name="Freeform 9"/>
          <p:cNvSpPr/>
          <p:nvPr/>
        </p:nvSpPr>
        <p:spPr>
          <a:xfrm rot="3407869">
            <a:off x="-4696947" y="10150458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5" name="Group 14"/>
          <p:cNvGrpSpPr/>
          <p:nvPr/>
        </p:nvGrpSpPr>
        <p:grpSpPr>
          <a:xfrm>
            <a:off x="12241530" y="1943100"/>
            <a:ext cx="5114290" cy="5925185"/>
            <a:chOff x="12918" y="4020"/>
            <a:chExt cx="8054" cy="9331"/>
          </a:xfrm>
        </p:grpSpPr>
        <p:sp>
          <p:nvSpPr>
            <p:cNvPr id="5" name="Freeform 5"/>
            <p:cNvSpPr/>
            <p:nvPr/>
          </p:nvSpPr>
          <p:spPr>
            <a:xfrm>
              <a:off x="12918" y="12539"/>
              <a:ext cx="7679" cy="813"/>
            </a:xfrm>
            <a:custGeom>
              <a:avLst/>
              <a:gdLst/>
              <a:ahLst/>
              <a:cxnLst/>
              <a:rect l="l" t="t" r="r" b="b"/>
              <a:pathLst>
                <a:path w="4876482" h="516424">
                  <a:moveTo>
                    <a:pt x="0" y="0"/>
                  </a:moveTo>
                  <a:lnTo>
                    <a:pt x="4876483" y="0"/>
                  </a:lnTo>
                  <a:lnTo>
                    <a:pt x="4876483" y="516423"/>
                  </a:lnTo>
                  <a:lnTo>
                    <a:pt x="0" y="5164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t="-86495"/>
              </a:stretch>
            </a:blipFill>
          </p:spPr>
        </p:sp>
        <p:grpSp>
          <p:nvGrpSpPr>
            <p:cNvPr id="6" name="Group 6"/>
            <p:cNvGrpSpPr/>
            <p:nvPr/>
          </p:nvGrpSpPr>
          <p:grpSpPr>
            <a:xfrm rot="0">
              <a:off x="12960" y="4020"/>
              <a:ext cx="8012" cy="8031"/>
              <a:chOff x="2340" y="-171880"/>
              <a:chExt cx="1339931" cy="1343063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2340" y="-91649"/>
                <a:ext cx="1279723" cy="1262832"/>
              </a:xfrm>
              <a:custGeom>
                <a:avLst/>
                <a:gdLst/>
                <a:ahLst/>
                <a:cxnLst/>
                <a:rect l="l" t="t" r="r" b="b"/>
                <a:pathLst>
                  <a:path w="1279723" h="1262832">
                    <a:moveTo>
                      <a:pt x="0" y="0"/>
                    </a:moveTo>
                    <a:lnTo>
                      <a:pt x="1279723" y="0"/>
                    </a:lnTo>
                    <a:lnTo>
                      <a:pt x="1279723" y="1262832"/>
                    </a:lnTo>
                    <a:lnTo>
                      <a:pt x="0" y="1262832"/>
                    </a:lnTo>
                    <a:close/>
                  </a:path>
                </a:pathLst>
              </a:custGeom>
              <a:solidFill>
                <a:srgbClr val="1A1A1A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62548" y="-171880"/>
                <a:ext cx="1279723" cy="131998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4115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id="10" name="Freeform 10"/>
            <p:cNvSpPr/>
            <p:nvPr/>
          </p:nvSpPr>
          <p:spPr>
            <a:xfrm>
              <a:off x="14749" y="5970"/>
              <a:ext cx="4018" cy="4131"/>
            </a:xfrm>
            <a:custGeom>
              <a:avLst/>
              <a:gdLst/>
              <a:ahLst/>
              <a:cxnLst/>
              <a:rect l="l" t="t" r="r" b="b"/>
              <a:pathLst>
                <a:path w="2551375" h="2622909">
                  <a:moveTo>
                    <a:pt x="0" y="0"/>
                  </a:moveTo>
                  <a:lnTo>
                    <a:pt x="2551375" y="0"/>
                  </a:lnTo>
                  <a:lnTo>
                    <a:pt x="2551375" y="2622909"/>
                  </a:lnTo>
                  <a:lnTo>
                    <a:pt x="0" y="26229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</p:grpSp>
      <p:pic>
        <p:nvPicPr>
          <p:cNvPr id="16" name="Picture 15" descr="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7800" y="5295900"/>
            <a:ext cx="14432280" cy="4131310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>
            <a:off x="381000" y="419100"/>
            <a:ext cx="1713103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8800" b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RIDE DURATION VS COST OF RIDE</a:t>
            </a:r>
            <a:endParaRPr lang="en-IN" altLang="en-US" sz="8800" b="1" u="sn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1369060" y="1913890"/>
            <a:ext cx="9908540" cy="3230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3400"/>
              <a:t>B</a:t>
            </a:r>
            <a:r>
              <a:rPr lang="en-US" sz="3400"/>
              <a:t>y analyzing the relationship between ride duration and the cost of the ride, </a:t>
            </a:r>
            <a:r>
              <a:rPr lang="en-IN" altLang="en-US" sz="3400"/>
              <a:t>we</a:t>
            </a:r>
            <a:r>
              <a:rPr lang="en-US" sz="3400"/>
              <a:t> can gain a better understanding of the pricing dynamics in </a:t>
            </a:r>
            <a:r>
              <a:rPr lang="en-IN" altLang="en-US" sz="3400"/>
              <a:t>our Fastr service</a:t>
            </a:r>
            <a:r>
              <a:rPr lang="en-US" sz="3400"/>
              <a:t> and identify opportunities for optimizing pricing strategies to maximize revenue and enhance customer satisfaction.</a:t>
            </a:r>
            <a:endParaRPr lang="en-US" sz="3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1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3407869">
            <a:off x="12052165" y="1118883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1489411" y="664311"/>
            <a:ext cx="6021895" cy="8876442"/>
          </a:xfrm>
          <a:custGeom>
            <a:avLst/>
            <a:gdLst/>
            <a:ahLst/>
            <a:cxnLst/>
            <a:rect l="l" t="t" r="r" b="b"/>
            <a:pathLst>
              <a:path w="6021895" h="8876442">
                <a:moveTo>
                  <a:pt x="0" y="0"/>
                </a:moveTo>
                <a:lnTo>
                  <a:pt x="6021895" y="0"/>
                </a:lnTo>
                <a:lnTo>
                  <a:pt x="6021895" y="8876442"/>
                </a:lnTo>
                <a:lnTo>
                  <a:pt x="0" y="88764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2054" r="-79050"/>
            </a:stretch>
          </a:blipFill>
        </p:spPr>
      </p:sp>
      <p:sp>
        <p:nvSpPr>
          <p:cNvPr id="9" name="Freeform 9"/>
          <p:cNvSpPr/>
          <p:nvPr/>
        </p:nvSpPr>
        <p:spPr>
          <a:xfrm rot="3407869">
            <a:off x="-4696947" y="10150458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5" name="Group 14"/>
          <p:cNvGrpSpPr/>
          <p:nvPr/>
        </p:nvGrpSpPr>
        <p:grpSpPr>
          <a:xfrm>
            <a:off x="12241530" y="1943100"/>
            <a:ext cx="5114290" cy="5925185"/>
            <a:chOff x="12918" y="4020"/>
            <a:chExt cx="8054" cy="9331"/>
          </a:xfrm>
        </p:grpSpPr>
        <p:sp>
          <p:nvSpPr>
            <p:cNvPr id="5" name="Freeform 5"/>
            <p:cNvSpPr/>
            <p:nvPr/>
          </p:nvSpPr>
          <p:spPr>
            <a:xfrm>
              <a:off x="12918" y="12539"/>
              <a:ext cx="7679" cy="813"/>
            </a:xfrm>
            <a:custGeom>
              <a:avLst/>
              <a:gdLst/>
              <a:ahLst/>
              <a:cxnLst/>
              <a:rect l="l" t="t" r="r" b="b"/>
              <a:pathLst>
                <a:path w="4876482" h="516424">
                  <a:moveTo>
                    <a:pt x="0" y="0"/>
                  </a:moveTo>
                  <a:lnTo>
                    <a:pt x="4876483" y="0"/>
                  </a:lnTo>
                  <a:lnTo>
                    <a:pt x="4876483" y="516423"/>
                  </a:lnTo>
                  <a:lnTo>
                    <a:pt x="0" y="5164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t="-86495"/>
              </a:stretch>
            </a:blipFill>
          </p:spPr>
        </p:sp>
        <p:grpSp>
          <p:nvGrpSpPr>
            <p:cNvPr id="6" name="Group 6"/>
            <p:cNvGrpSpPr/>
            <p:nvPr/>
          </p:nvGrpSpPr>
          <p:grpSpPr>
            <a:xfrm rot="0">
              <a:off x="12960" y="4020"/>
              <a:ext cx="8012" cy="8031"/>
              <a:chOff x="2340" y="-171880"/>
              <a:chExt cx="1339931" cy="1343063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2340" y="-91649"/>
                <a:ext cx="1279723" cy="1262832"/>
              </a:xfrm>
              <a:custGeom>
                <a:avLst/>
                <a:gdLst/>
                <a:ahLst/>
                <a:cxnLst/>
                <a:rect l="l" t="t" r="r" b="b"/>
                <a:pathLst>
                  <a:path w="1279723" h="1262832">
                    <a:moveTo>
                      <a:pt x="0" y="0"/>
                    </a:moveTo>
                    <a:lnTo>
                      <a:pt x="1279723" y="0"/>
                    </a:lnTo>
                    <a:lnTo>
                      <a:pt x="1279723" y="1262832"/>
                    </a:lnTo>
                    <a:lnTo>
                      <a:pt x="0" y="1262832"/>
                    </a:lnTo>
                    <a:close/>
                  </a:path>
                </a:pathLst>
              </a:custGeom>
              <a:solidFill>
                <a:srgbClr val="1A1A1A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62548" y="-171880"/>
                <a:ext cx="1279723" cy="131998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4115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id="10" name="Freeform 10"/>
            <p:cNvSpPr/>
            <p:nvPr/>
          </p:nvSpPr>
          <p:spPr>
            <a:xfrm>
              <a:off x="14749" y="5970"/>
              <a:ext cx="4018" cy="4131"/>
            </a:xfrm>
            <a:custGeom>
              <a:avLst/>
              <a:gdLst/>
              <a:ahLst/>
              <a:cxnLst/>
              <a:rect l="l" t="t" r="r" b="b"/>
              <a:pathLst>
                <a:path w="2551375" h="2622909">
                  <a:moveTo>
                    <a:pt x="0" y="0"/>
                  </a:moveTo>
                  <a:lnTo>
                    <a:pt x="2551375" y="0"/>
                  </a:lnTo>
                  <a:lnTo>
                    <a:pt x="2551375" y="2622909"/>
                  </a:lnTo>
                  <a:lnTo>
                    <a:pt x="0" y="26229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7" name="Text Box 16"/>
          <p:cNvSpPr txBox="1"/>
          <p:nvPr/>
        </p:nvSpPr>
        <p:spPr>
          <a:xfrm>
            <a:off x="381000" y="419100"/>
            <a:ext cx="1713103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8800" b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ACTUAL VS PREDICTED VALUES</a:t>
            </a:r>
            <a:endParaRPr lang="en-IN" altLang="en-US" sz="8800" b="1" u="sn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1369060" y="1913890"/>
            <a:ext cx="9908540" cy="27070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sz="3400"/>
              <a:t>T</a:t>
            </a:r>
            <a:r>
              <a:rPr sz="3400"/>
              <a:t>he actual vs. predicted values graph provides a visual representation of the model's performance, allowing us to quickly assess its accuracy, identify areas for improvement, and make informed decisions about model refinement or adjustment.</a:t>
            </a:r>
            <a:endParaRPr sz="3400"/>
          </a:p>
        </p:txBody>
      </p:sp>
      <p:pic>
        <p:nvPicPr>
          <p:cNvPr id="11" name="Picture 10" descr="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3400" y="5295900"/>
            <a:ext cx="16822420" cy="43535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1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257863">
            <a:off x="-571305" y="6150994"/>
            <a:ext cx="21273218" cy="9128145"/>
          </a:xfrm>
          <a:custGeom>
            <a:avLst/>
            <a:gdLst/>
            <a:ahLst/>
            <a:cxnLst/>
            <a:rect l="l" t="t" r="r" b="b"/>
            <a:pathLst>
              <a:path w="21273218" h="9128145">
                <a:moveTo>
                  <a:pt x="0" y="0"/>
                </a:moveTo>
                <a:lnTo>
                  <a:pt x="21273219" y="0"/>
                </a:lnTo>
                <a:lnTo>
                  <a:pt x="21273219" y="9128145"/>
                </a:lnTo>
                <a:lnTo>
                  <a:pt x="0" y="91281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8" name="TextBox 28"/>
          <p:cNvSpPr txBox="1"/>
          <p:nvPr/>
        </p:nvSpPr>
        <p:spPr>
          <a:xfrm>
            <a:off x="2286012" y="-190786"/>
            <a:ext cx="13617940" cy="1668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015"/>
              </a:lnSpc>
              <a:spcBef>
                <a:spcPct val="0"/>
              </a:spcBef>
            </a:pPr>
            <a:r>
              <a:rPr lang="en-IN" altLang="en-US" sz="9430" spc="924">
                <a:solidFill>
                  <a:srgbClr val="231F20"/>
                </a:solidFill>
                <a:latin typeface="Oswald Bold" panose="00000800000000000000"/>
              </a:rPr>
              <a:t>ML MODEL WORKING</a:t>
            </a:r>
            <a:endParaRPr lang="en-IN" altLang="en-US" sz="9430" spc="924">
              <a:solidFill>
                <a:srgbClr val="231F20"/>
              </a:solidFill>
              <a:latin typeface="Oswald Bold" panose="00000800000000000000"/>
            </a:endParaRPr>
          </a:p>
        </p:txBody>
      </p:sp>
      <p:pic>
        <p:nvPicPr>
          <p:cNvPr id="35" name="Picture 34" descr="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5840" y="1562100"/>
            <a:ext cx="9099550" cy="84435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1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-10580377">
            <a:off x="9407140" y="-9309963"/>
            <a:ext cx="24036383" cy="24664199"/>
          </a:xfrm>
          <a:custGeom>
            <a:avLst/>
            <a:gdLst/>
            <a:ahLst/>
            <a:cxnLst/>
            <a:rect l="l" t="t" r="r" b="b"/>
            <a:pathLst>
              <a:path w="24036383" h="24664199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546661" y="2386459"/>
            <a:ext cx="8097687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3015"/>
              </a:lnSpc>
              <a:spcBef>
                <a:spcPct val="0"/>
              </a:spcBef>
            </a:pPr>
            <a:r>
              <a:rPr lang="en-US" sz="9430" spc="924">
                <a:solidFill>
                  <a:srgbClr val="231F20"/>
                </a:solidFill>
                <a:latin typeface="Oswald Bold" panose="00000800000000000000"/>
              </a:rPr>
              <a:t>THANK YOU</a:t>
            </a:r>
            <a:endParaRPr lang="en-US" sz="9430" spc="924">
              <a:solidFill>
                <a:srgbClr val="231F20"/>
              </a:solidFill>
              <a:latin typeface="Oswald Bold" panose="00000800000000000000"/>
            </a:endParaRPr>
          </a:p>
        </p:txBody>
      </p:sp>
      <p:sp>
        <p:nvSpPr>
          <p:cNvPr id="5" name="Freeform 5"/>
          <p:cNvSpPr/>
          <p:nvPr/>
        </p:nvSpPr>
        <p:spPr>
          <a:xfrm flipH="1">
            <a:off x="-4254153" y="7476061"/>
            <a:ext cx="11881594" cy="3564478"/>
          </a:xfrm>
          <a:custGeom>
            <a:avLst/>
            <a:gdLst/>
            <a:ahLst/>
            <a:cxnLst/>
            <a:rect l="l" t="t" r="r" b="b"/>
            <a:pathLst>
              <a:path w="11881594" h="3564478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5019320" y="2901697"/>
            <a:ext cx="1400485" cy="6493178"/>
            <a:chOff x="0" y="0"/>
            <a:chExt cx="368852" cy="171013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8852" cy="1710137"/>
            </a:xfrm>
            <a:custGeom>
              <a:avLst/>
              <a:gdLst/>
              <a:ahLst/>
              <a:cxnLst/>
              <a:rect l="l" t="t" r="r" b="b"/>
              <a:pathLst>
                <a:path w="368852" h="1710137">
                  <a:moveTo>
                    <a:pt x="0" y="0"/>
                  </a:moveTo>
                  <a:lnTo>
                    <a:pt x="368852" y="0"/>
                  </a:lnTo>
                  <a:lnTo>
                    <a:pt x="368852" y="1710137"/>
                  </a:lnTo>
                  <a:lnTo>
                    <a:pt x="0" y="1710137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368852" cy="17291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60"/>
                </a:lnSpc>
              </a:pP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980992" y="1036994"/>
            <a:ext cx="7416941" cy="1683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775"/>
              </a:lnSpc>
            </a:pPr>
            <a:r>
              <a:rPr lang="en-US" sz="9980" spc="978">
                <a:solidFill>
                  <a:srgbClr val="231F20"/>
                </a:solidFill>
                <a:latin typeface="Oswald Bold" panose="00000800000000000000"/>
              </a:rPr>
              <a:t>CONTENT</a:t>
            </a:r>
            <a:endParaRPr lang="en-US" sz="9980" spc="978">
              <a:solidFill>
                <a:srgbClr val="231F20"/>
              </a:solidFill>
              <a:latin typeface="Oswald Bold" panose="00000800000000000000"/>
            </a:endParaRPr>
          </a:p>
        </p:txBody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5231353" y="3225185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5"/>
              </a:lnSpc>
            </a:pPr>
            <a:r>
              <a:rPr lang="en-US" sz="4270">
                <a:solidFill>
                  <a:srgbClr val="363636"/>
                </a:solidFill>
                <a:latin typeface="Oswald Bold Italics"/>
              </a:rPr>
              <a:t>01</a:t>
            </a:r>
            <a:endParaRPr lang="en-US" sz="4270">
              <a:solidFill>
                <a:srgbClr val="363636"/>
              </a:solidFill>
              <a:latin typeface="Oswald Bold Italics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231353" y="4022304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5"/>
              </a:lnSpc>
            </a:pPr>
            <a:r>
              <a:rPr lang="en-US" sz="4270">
                <a:solidFill>
                  <a:srgbClr val="363636"/>
                </a:solidFill>
                <a:latin typeface="Oswald Bold Italics"/>
              </a:rPr>
              <a:t>02</a:t>
            </a:r>
            <a:endParaRPr lang="en-US" sz="4270">
              <a:solidFill>
                <a:srgbClr val="363636"/>
              </a:solidFill>
              <a:latin typeface="Oswald Bold Italic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231353" y="4903461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5"/>
              </a:lnSpc>
            </a:pPr>
            <a:r>
              <a:rPr lang="en-US" sz="4270">
                <a:solidFill>
                  <a:srgbClr val="363636"/>
                </a:solidFill>
                <a:latin typeface="Oswald Bold Italics"/>
              </a:rPr>
              <a:t>03</a:t>
            </a:r>
            <a:endParaRPr lang="en-US" sz="4270">
              <a:solidFill>
                <a:srgbClr val="363636"/>
              </a:solidFill>
              <a:latin typeface="Oswald Bold Italics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231353" y="5700580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5"/>
              </a:lnSpc>
            </a:pPr>
            <a:r>
              <a:rPr lang="en-US" sz="4270">
                <a:solidFill>
                  <a:srgbClr val="363636"/>
                </a:solidFill>
                <a:latin typeface="Oswald Bold Italics"/>
              </a:rPr>
              <a:t>04</a:t>
            </a:r>
            <a:endParaRPr lang="en-US" sz="4270">
              <a:solidFill>
                <a:srgbClr val="363636"/>
              </a:solidFill>
              <a:latin typeface="Oswald Bold Italics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250954" y="6492957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5"/>
              </a:lnSpc>
            </a:pPr>
            <a:r>
              <a:rPr lang="en-US" sz="4270">
                <a:solidFill>
                  <a:srgbClr val="363636"/>
                </a:solidFill>
                <a:latin typeface="Oswald Bold Italics"/>
              </a:rPr>
              <a:t>05</a:t>
            </a:r>
            <a:endParaRPr lang="en-US" sz="4270">
              <a:solidFill>
                <a:srgbClr val="363636"/>
              </a:solidFill>
              <a:latin typeface="Oswald Bold Italics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5250954" y="7323921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5"/>
              </a:lnSpc>
            </a:pPr>
            <a:r>
              <a:rPr lang="en-US" sz="4270">
                <a:solidFill>
                  <a:srgbClr val="363636"/>
                </a:solidFill>
                <a:latin typeface="Oswald Bold Italics"/>
              </a:rPr>
              <a:t>06</a:t>
            </a:r>
            <a:endParaRPr lang="en-US" sz="4270">
              <a:solidFill>
                <a:srgbClr val="363636"/>
              </a:solidFill>
              <a:latin typeface="Oswald Bold Italics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250954" y="8174214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5"/>
              </a:lnSpc>
            </a:pPr>
            <a:r>
              <a:rPr lang="en-US" sz="4270">
                <a:solidFill>
                  <a:srgbClr val="363636"/>
                </a:solidFill>
                <a:latin typeface="Oswald Bold Italics"/>
              </a:rPr>
              <a:t>07</a:t>
            </a:r>
            <a:endParaRPr lang="en-US" sz="4270">
              <a:solidFill>
                <a:srgbClr val="363636"/>
              </a:solidFill>
              <a:latin typeface="Oswald Bold Italics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6607430" y="3333137"/>
            <a:ext cx="5790503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85"/>
              </a:lnSpc>
            </a:pPr>
            <a:r>
              <a:rPr lang="en-US" sz="2525" spc="247">
                <a:solidFill>
                  <a:srgbClr val="231F20"/>
                </a:solidFill>
                <a:latin typeface="DM Sans"/>
              </a:rPr>
              <a:t>ABOUT US</a:t>
            </a:r>
            <a:endParaRPr lang="en-US" sz="2525" spc="247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6607430" y="4127355"/>
            <a:ext cx="6076629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85"/>
              </a:lnSpc>
            </a:pPr>
            <a:r>
              <a:rPr lang="en-US" sz="2525" spc="247">
                <a:solidFill>
                  <a:srgbClr val="231F20"/>
                </a:solidFill>
                <a:latin typeface="DM Sans"/>
              </a:rPr>
              <a:t>OUR TEAM</a:t>
            </a:r>
            <a:endParaRPr lang="en-US" sz="2525" spc="247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6607430" y="5047445"/>
            <a:ext cx="5790503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5"/>
              </a:lnSpc>
              <a:spcBef>
                <a:spcPct val="0"/>
              </a:spcBef>
            </a:pPr>
            <a:r>
              <a:rPr lang="en-US" sz="2525" spc="247">
                <a:solidFill>
                  <a:srgbClr val="231F20"/>
                </a:solidFill>
                <a:latin typeface="DM Sans"/>
              </a:rPr>
              <a:t>OBJECTIVES</a:t>
            </a:r>
            <a:endParaRPr lang="en-US" sz="2525" spc="247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6607430" y="5841663"/>
            <a:ext cx="6076629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5"/>
              </a:lnSpc>
              <a:spcBef>
                <a:spcPct val="0"/>
              </a:spcBef>
            </a:pPr>
            <a:r>
              <a:rPr lang="en-US" sz="2525" spc="247">
                <a:solidFill>
                  <a:srgbClr val="231F20"/>
                </a:solidFill>
                <a:latin typeface="DM Sans"/>
              </a:rPr>
              <a:t>STRATEGY</a:t>
            </a:r>
            <a:endParaRPr lang="en-US" sz="2525" spc="247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6607430" y="6642507"/>
            <a:ext cx="6076629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5"/>
              </a:lnSpc>
              <a:spcBef>
                <a:spcPct val="0"/>
              </a:spcBef>
            </a:pPr>
            <a:r>
              <a:rPr lang="en-US" sz="2525" spc="247">
                <a:solidFill>
                  <a:srgbClr val="231F20"/>
                </a:solidFill>
                <a:latin typeface="DM Sans"/>
              </a:rPr>
              <a:t>APPLICATION</a:t>
            </a:r>
            <a:endParaRPr lang="en-US" sz="2525" spc="247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6607430" y="7434884"/>
            <a:ext cx="5790503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5"/>
              </a:lnSpc>
              <a:spcBef>
                <a:spcPct val="0"/>
              </a:spcBef>
            </a:pPr>
            <a:r>
              <a:rPr lang="en-US" sz="2525" spc="247">
                <a:solidFill>
                  <a:srgbClr val="231F20"/>
                </a:solidFill>
                <a:latin typeface="DM Sans"/>
              </a:rPr>
              <a:t>WORK</a:t>
            </a:r>
            <a:endParaRPr lang="en-US" sz="2525" spc="247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6607430" y="8279265"/>
            <a:ext cx="6076629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5"/>
              </a:lnSpc>
              <a:spcBef>
                <a:spcPct val="0"/>
              </a:spcBef>
            </a:pPr>
            <a:r>
              <a:rPr lang="en-US" sz="2525" spc="247">
                <a:solidFill>
                  <a:srgbClr val="231F20"/>
                </a:solidFill>
                <a:latin typeface="DM Sans"/>
              </a:rPr>
              <a:t>CONCLUSION</a:t>
            </a:r>
            <a:endParaRPr lang="en-US" sz="2525" spc="247">
              <a:solidFill>
                <a:srgbClr val="231F20"/>
              </a:solidFill>
              <a:latin typeface="DM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1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3258071" y="-462915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6090550" y="537656"/>
            <a:ext cx="1647364" cy="1693271"/>
          </a:xfrm>
          <a:custGeom>
            <a:avLst/>
            <a:gdLst/>
            <a:ahLst/>
            <a:cxnLst/>
            <a:rect l="l" t="t" r="r" b="b"/>
            <a:pathLst>
              <a:path w="1647364" h="1693271">
                <a:moveTo>
                  <a:pt x="0" y="0"/>
                </a:moveTo>
                <a:lnTo>
                  <a:pt x="1647364" y="0"/>
                </a:lnTo>
                <a:lnTo>
                  <a:pt x="1647364" y="1693271"/>
                </a:lnTo>
                <a:lnTo>
                  <a:pt x="0" y="16932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4236347" y="3046095"/>
            <a:ext cx="9427633" cy="2402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60"/>
              </a:lnSpc>
            </a:pPr>
            <a:r>
              <a:rPr lang="en-US" sz="7000" spc="685">
                <a:solidFill>
                  <a:srgbClr val="231F20"/>
                </a:solidFill>
                <a:latin typeface="Montserrat Classic Bold" panose="00000800000000000000"/>
              </a:rPr>
              <a:t>MEMBERS - </a:t>
            </a:r>
            <a:endParaRPr lang="en-US" sz="7000" spc="685">
              <a:solidFill>
                <a:srgbClr val="231F20"/>
              </a:solidFill>
              <a:latin typeface="Montserrat Classic Bold" panose="00000800000000000000"/>
            </a:endParaRPr>
          </a:p>
          <a:p>
            <a:pPr algn="ctr">
              <a:lnSpc>
                <a:spcPts val="9660"/>
              </a:lnSpc>
            </a:pPr>
          </a:p>
        </p:txBody>
      </p:sp>
      <p:sp>
        <p:nvSpPr>
          <p:cNvPr id="7" name="TextBox 7"/>
          <p:cNvSpPr txBox="1"/>
          <p:nvPr/>
        </p:nvSpPr>
        <p:spPr>
          <a:xfrm>
            <a:off x="3848673" y="73564"/>
            <a:ext cx="9815307" cy="23660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320"/>
              </a:lnSpc>
            </a:pPr>
            <a:r>
              <a:rPr lang="en-US" sz="14000" spc="1372">
                <a:solidFill>
                  <a:srgbClr val="231F20"/>
                </a:solidFill>
                <a:latin typeface="Oswald Bold" panose="00000800000000000000"/>
              </a:rPr>
              <a:t>VIPS - TC</a:t>
            </a:r>
            <a:endParaRPr lang="en-US" sz="14000" spc="1372">
              <a:solidFill>
                <a:srgbClr val="231F20"/>
              </a:solidFill>
              <a:latin typeface="Oswald Bold" panose="0000080000000000000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528401" y="5076825"/>
            <a:ext cx="12455850" cy="2425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30"/>
              </a:lnSpc>
            </a:pPr>
            <a:r>
              <a:rPr lang="en-US" sz="3500" spc="185">
                <a:solidFill>
                  <a:srgbClr val="231F20"/>
                </a:solidFill>
                <a:latin typeface="Montserrat Classic Bold" panose="00000800000000000000"/>
              </a:rPr>
              <a:t>SHIVAM GUPTA</a:t>
            </a:r>
            <a:endParaRPr lang="en-US" sz="3500" spc="185">
              <a:solidFill>
                <a:srgbClr val="231F20"/>
              </a:solidFill>
              <a:latin typeface="Montserrat Classic Bold" panose="00000800000000000000"/>
            </a:endParaRPr>
          </a:p>
          <a:p>
            <a:pPr algn="ctr">
              <a:lnSpc>
                <a:spcPts val="4830"/>
              </a:lnSpc>
            </a:pPr>
            <a:r>
              <a:rPr lang="en-US" sz="3500" spc="185">
                <a:solidFill>
                  <a:srgbClr val="231F20"/>
                </a:solidFill>
                <a:latin typeface="Montserrat Classic Bold" panose="00000800000000000000"/>
              </a:rPr>
              <a:t>AMAN SIGROHA</a:t>
            </a:r>
            <a:endParaRPr lang="en-US" sz="3500" spc="185">
              <a:solidFill>
                <a:srgbClr val="231F20"/>
              </a:solidFill>
              <a:latin typeface="Montserrat Classic Bold" panose="00000800000000000000"/>
            </a:endParaRPr>
          </a:p>
          <a:p>
            <a:pPr algn="ctr">
              <a:lnSpc>
                <a:spcPts val="4830"/>
              </a:lnSpc>
            </a:pPr>
            <a:r>
              <a:rPr lang="en-US" sz="3500" spc="185">
                <a:solidFill>
                  <a:srgbClr val="231F20"/>
                </a:solidFill>
                <a:latin typeface="Montserrat Classic Bold" panose="00000800000000000000"/>
              </a:rPr>
              <a:t>MITISH RAINA</a:t>
            </a:r>
            <a:endParaRPr lang="en-US" sz="3500" spc="185">
              <a:solidFill>
                <a:srgbClr val="231F20"/>
              </a:solidFill>
              <a:latin typeface="Montserrat Classic Bold" panose="00000800000000000000"/>
            </a:endParaRPr>
          </a:p>
          <a:p>
            <a:pPr algn="ctr">
              <a:lnSpc>
                <a:spcPts val="4830"/>
              </a:lnSpc>
            </a:pPr>
            <a:r>
              <a:rPr lang="en-US" sz="3500" spc="185">
                <a:solidFill>
                  <a:srgbClr val="231F20"/>
                </a:solidFill>
                <a:latin typeface="Montserrat Classic Bold" panose="00000800000000000000"/>
              </a:rPr>
              <a:t>EISH CHANDEAL</a:t>
            </a:r>
            <a:endParaRPr lang="en-US" sz="3500" spc="185">
              <a:solidFill>
                <a:srgbClr val="231F20"/>
              </a:solidFill>
              <a:latin typeface="Montserrat Classic Bold" panose="0000080000000000000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1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142191" y="4828880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6495"/>
            </a:stretch>
          </a:blipFill>
        </p:spPr>
      </p:sp>
      <p:grpSp>
        <p:nvGrpSpPr>
          <p:cNvPr id="4" name="Group 4"/>
          <p:cNvGrpSpPr/>
          <p:nvPr/>
        </p:nvGrpSpPr>
        <p:grpSpPr>
          <a:xfrm rot="0">
            <a:off x="2142191" y="3396305"/>
            <a:ext cx="9610044" cy="1948998"/>
            <a:chOff x="0" y="0"/>
            <a:chExt cx="3682024" cy="74674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82024" cy="746746"/>
            </a:xfrm>
            <a:custGeom>
              <a:avLst/>
              <a:gdLst/>
              <a:ahLst/>
              <a:cxnLst/>
              <a:rect l="l" t="t" r="r" b="b"/>
              <a:pathLst>
                <a:path w="3682024" h="746746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19050"/>
              <a:ext cx="3682024" cy="7657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60"/>
                </a:lnSpc>
              </a:pPr>
            </a:p>
          </p:txBody>
        </p:sp>
      </p:grpSp>
      <p:sp>
        <p:nvSpPr>
          <p:cNvPr id="7" name="Freeform 7"/>
          <p:cNvSpPr/>
          <p:nvPr/>
        </p:nvSpPr>
        <p:spPr>
          <a:xfrm>
            <a:off x="840195" y="362062"/>
            <a:ext cx="2055824" cy="2086168"/>
          </a:xfrm>
          <a:custGeom>
            <a:avLst/>
            <a:gdLst/>
            <a:ahLst/>
            <a:cxnLst/>
            <a:rect l="l" t="t" r="r" b="b"/>
            <a:pathLst>
              <a:path w="2055824" h="2086168">
                <a:moveTo>
                  <a:pt x="0" y="0"/>
                </a:moveTo>
                <a:lnTo>
                  <a:pt x="2055824" y="0"/>
                </a:lnTo>
                <a:lnTo>
                  <a:pt x="2055824" y="2086168"/>
                </a:lnTo>
                <a:lnTo>
                  <a:pt x="0" y="208616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2142191" y="7210022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6495"/>
            </a:stretch>
          </a:blipFill>
        </p:spPr>
      </p:sp>
      <p:grpSp>
        <p:nvGrpSpPr>
          <p:cNvPr id="9" name="Group 9"/>
          <p:cNvGrpSpPr/>
          <p:nvPr/>
        </p:nvGrpSpPr>
        <p:grpSpPr>
          <a:xfrm rot="0">
            <a:off x="2142191" y="5777447"/>
            <a:ext cx="9610044" cy="1948998"/>
            <a:chOff x="0" y="0"/>
            <a:chExt cx="3682024" cy="746746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82024" cy="746746"/>
            </a:xfrm>
            <a:custGeom>
              <a:avLst/>
              <a:gdLst/>
              <a:ahLst/>
              <a:cxnLst/>
              <a:rect l="l" t="t" r="r" b="b"/>
              <a:pathLst>
                <a:path w="3682024" h="746746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19050"/>
              <a:ext cx="3682024" cy="7657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60"/>
                </a:lnSpc>
              </a:pP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367816" y="3234380"/>
            <a:ext cx="11699324" cy="6328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20"/>
              </a:lnSpc>
            </a:pPr>
            <a:r>
              <a:rPr lang="en-US" sz="4000" spc="391">
                <a:solidFill>
                  <a:srgbClr val="231F20"/>
                </a:solidFill>
                <a:latin typeface="Calibri (MS) Bold" panose="020F0702030404030204"/>
              </a:rPr>
              <a:t>Developing a dynamic pricing model for ride-hailing services to optimize fares based on real-time factors including driver availability, demand patterns, location, and customer loyalty status. The objective is to maximize revenue for the service provider while maintaining competitive pricing and enhancing customer satisfaction</a:t>
            </a:r>
            <a:endParaRPr lang="en-US" sz="4000" spc="391">
              <a:solidFill>
                <a:srgbClr val="231F20"/>
              </a:solidFill>
              <a:latin typeface="Calibri (MS) Bold" panose="020F0702030404030204"/>
            </a:endParaRPr>
          </a:p>
          <a:p>
            <a:pPr marL="0" lvl="0" indent="0" algn="l">
              <a:lnSpc>
                <a:spcPts val="5520"/>
              </a:lnSpc>
              <a:spcBef>
                <a:spcPct val="0"/>
              </a:spcBef>
            </a:pPr>
          </a:p>
        </p:txBody>
      </p:sp>
      <p:sp>
        <p:nvSpPr>
          <p:cNvPr id="13" name="Freeform 13"/>
          <p:cNvSpPr/>
          <p:nvPr/>
        </p:nvSpPr>
        <p:spPr>
          <a:xfrm>
            <a:off x="-2779578" y="734131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3739757" y="2829230"/>
            <a:ext cx="4323368" cy="5635352"/>
          </a:xfrm>
          <a:custGeom>
            <a:avLst/>
            <a:gdLst/>
            <a:ahLst/>
            <a:cxnLst/>
            <a:rect l="l" t="t" r="r" b="b"/>
            <a:pathLst>
              <a:path w="4323368" h="5635352">
                <a:moveTo>
                  <a:pt x="0" y="0"/>
                </a:moveTo>
                <a:lnTo>
                  <a:pt x="4323367" y="0"/>
                </a:lnTo>
                <a:lnTo>
                  <a:pt x="4323367" y="5635352"/>
                </a:lnTo>
                <a:lnTo>
                  <a:pt x="0" y="563535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50791" t="-1848" r="-26443"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4071504" y="19624"/>
            <a:ext cx="9668253" cy="16863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775"/>
              </a:lnSpc>
            </a:pPr>
            <a:r>
              <a:rPr lang="en-US" sz="9980" spc="978">
                <a:solidFill>
                  <a:srgbClr val="231F20"/>
                </a:solidFill>
                <a:latin typeface="Oswald Bold" panose="00000800000000000000"/>
              </a:rPr>
              <a:t>BYTE BANDITS</a:t>
            </a:r>
            <a:endParaRPr lang="en-US" sz="9980" spc="978">
              <a:solidFill>
                <a:srgbClr val="231F20"/>
              </a:solidFill>
              <a:latin typeface="Oswald Bold" panose="00000800000000000000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4430027" y="1971980"/>
            <a:ext cx="10127050" cy="857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900"/>
              </a:lnSpc>
              <a:spcBef>
                <a:spcPct val="0"/>
              </a:spcBef>
            </a:pPr>
            <a:r>
              <a:rPr lang="en-US" sz="5000" spc="490">
                <a:solidFill>
                  <a:srgbClr val="231F20"/>
                </a:solidFill>
                <a:latin typeface="DM Sans Bold"/>
              </a:rPr>
              <a:t>PROBLEM STATEMENT: </a:t>
            </a:r>
            <a:endParaRPr lang="en-US" sz="5000" spc="490">
              <a:solidFill>
                <a:srgbClr val="231F20"/>
              </a:solidFill>
              <a:latin typeface="DM Sans 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7920926" y="-11390193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2" y="0"/>
                </a:lnTo>
                <a:lnTo>
                  <a:pt x="15841852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616198" y="91717"/>
            <a:ext cx="12057353" cy="1702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950"/>
              </a:lnSpc>
            </a:pPr>
            <a:r>
              <a:rPr lang="en-US" sz="10105" spc="990">
                <a:solidFill>
                  <a:srgbClr val="FFFFFF"/>
                </a:solidFill>
                <a:latin typeface="Oswald Bold" panose="00000800000000000000"/>
              </a:rPr>
              <a:t>DYNAMIC PRICING</a:t>
            </a:r>
            <a:endParaRPr lang="en-US" sz="10105" spc="990">
              <a:solidFill>
                <a:srgbClr val="FFFFFF"/>
              </a:solidFill>
              <a:latin typeface="Oswald Bold" panose="0000080000000000000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720507" y="1987229"/>
            <a:ext cx="14289085" cy="78344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80"/>
              </a:lnSpc>
            </a:pPr>
            <a:r>
              <a:rPr lang="en-US" sz="3750" spc="367">
                <a:solidFill>
                  <a:srgbClr val="F5FFF5"/>
                </a:solidFill>
                <a:latin typeface="DM Sans"/>
              </a:rPr>
              <a:t>Dynamic pricing strategy is a flexible technique that allows businesses to adjust prices in real-time to optimise revenue and meet market dynamics. </a:t>
            </a:r>
            <a:endParaRPr lang="en-US" sz="3750" spc="367">
              <a:solidFill>
                <a:srgbClr val="F5FFF5"/>
              </a:solidFill>
              <a:latin typeface="DM Sans"/>
            </a:endParaRPr>
          </a:p>
          <a:p>
            <a:pPr>
              <a:lnSpc>
                <a:spcPts val="5180"/>
              </a:lnSpc>
            </a:pPr>
          </a:p>
          <a:p>
            <a:pPr>
              <a:lnSpc>
                <a:spcPts val="5180"/>
              </a:lnSpc>
            </a:pPr>
            <a:r>
              <a:rPr lang="en-US" sz="3750" spc="367">
                <a:solidFill>
                  <a:srgbClr val="F5FFF5"/>
                </a:solidFill>
                <a:latin typeface="DM Sans"/>
              </a:rPr>
              <a:t>Unlike traditional fixed pricing models, dynamic pricing enables businesses to set prices depending upon their competition, market demand trends, customer behaviour, and so on. </a:t>
            </a:r>
            <a:endParaRPr lang="en-US" sz="3750" spc="367">
              <a:solidFill>
                <a:srgbClr val="F5FFF5"/>
              </a:solidFill>
              <a:latin typeface="DM Sans"/>
            </a:endParaRPr>
          </a:p>
          <a:p>
            <a:pPr>
              <a:lnSpc>
                <a:spcPts val="5180"/>
              </a:lnSpc>
            </a:pPr>
          </a:p>
          <a:p>
            <a:pPr algn="l">
              <a:lnSpc>
                <a:spcPts val="5180"/>
              </a:lnSpc>
            </a:pPr>
            <a:r>
              <a:rPr lang="en-US" sz="3750" spc="367">
                <a:solidFill>
                  <a:srgbClr val="F5FFF5"/>
                </a:solidFill>
                <a:latin typeface="DM Sans"/>
              </a:rPr>
              <a:t>This enables you to optimise pricing and hence revenue, improve profitability, and enhance customer satisfaction.</a:t>
            </a:r>
            <a:endParaRPr lang="en-US" sz="3750" spc="367">
              <a:solidFill>
                <a:srgbClr val="F5FFF5"/>
              </a:solidFill>
              <a:latin typeface="DM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1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5307472" y="6672678"/>
            <a:ext cx="7673056" cy="7673056"/>
          </a:xfrm>
          <a:custGeom>
            <a:avLst/>
            <a:gdLst/>
            <a:ahLst/>
            <a:cxnLst/>
            <a:rect l="l" t="t" r="r" b="b"/>
            <a:pathLst>
              <a:path w="7673056" h="7673056">
                <a:moveTo>
                  <a:pt x="0" y="0"/>
                </a:moveTo>
                <a:lnTo>
                  <a:pt x="7673056" y="0"/>
                </a:lnTo>
                <a:lnTo>
                  <a:pt x="7673056" y="7673056"/>
                </a:lnTo>
                <a:lnTo>
                  <a:pt x="0" y="76730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8024816" y="5501099"/>
            <a:ext cx="2238367" cy="2238367"/>
          </a:xfrm>
          <a:custGeom>
            <a:avLst/>
            <a:gdLst/>
            <a:ahLst/>
            <a:cxnLst/>
            <a:rect l="l" t="t" r="r" b="b"/>
            <a:pathLst>
              <a:path w="2238367" h="2238367">
                <a:moveTo>
                  <a:pt x="0" y="0"/>
                </a:moveTo>
                <a:lnTo>
                  <a:pt x="2238368" y="0"/>
                </a:lnTo>
                <a:lnTo>
                  <a:pt x="2238368" y="2238367"/>
                </a:lnTo>
                <a:lnTo>
                  <a:pt x="0" y="22383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8663659" y="6071953"/>
            <a:ext cx="960682" cy="1052540"/>
          </a:xfrm>
          <a:custGeom>
            <a:avLst/>
            <a:gdLst/>
            <a:ahLst/>
            <a:cxnLst/>
            <a:rect l="l" t="t" r="r" b="b"/>
            <a:pathLst>
              <a:path w="960682" h="1052540">
                <a:moveTo>
                  <a:pt x="0" y="0"/>
                </a:moveTo>
                <a:lnTo>
                  <a:pt x="960682" y="0"/>
                </a:lnTo>
                <a:lnTo>
                  <a:pt x="960682" y="1052541"/>
                </a:lnTo>
                <a:lnTo>
                  <a:pt x="0" y="105254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1539534" y="7377531"/>
            <a:ext cx="2238367" cy="2238367"/>
          </a:xfrm>
          <a:custGeom>
            <a:avLst/>
            <a:gdLst/>
            <a:ahLst/>
            <a:cxnLst/>
            <a:rect l="l" t="t" r="r" b="b"/>
            <a:pathLst>
              <a:path w="2238367" h="2238367">
                <a:moveTo>
                  <a:pt x="0" y="0"/>
                </a:moveTo>
                <a:lnTo>
                  <a:pt x="2238367" y="0"/>
                </a:lnTo>
                <a:lnTo>
                  <a:pt x="2238367" y="2238368"/>
                </a:lnTo>
                <a:lnTo>
                  <a:pt x="0" y="22383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4510099" y="7377531"/>
            <a:ext cx="2238367" cy="2238367"/>
          </a:xfrm>
          <a:custGeom>
            <a:avLst/>
            <a:gdLst/>
            <a:ahLst/>
            <a:cxnLst/>
            <a:rect l="l" t="t" r="r" b="b"/>
            <a:pathLst>
              <a:path w="2238367" h="2238367">
                <a:moveTo>
                  <a:pt x="0" y="0"/>
                </a:moveTo>
                <a:lnTo>
                  <a:pt x="2238367" y="0"/>
                </a:lnTo>
                <a:lnTo>
                  <a:pt x="2238367" y="2238368"/>
                </a:lnTo>
                <a:lnTo>
                  <a:pt x="0" y="22383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4994936" y="7891202"/>
            <a:ext cx="1268693" cy="1211025"/>
          </a:xfrm>
          <a:custGeom>
            <a:avLst/>
            <a:gdLst/>
            <a:ahLst/>
            <a:cxnLst/>
            <a:rect l="l" t="t" r="r" b="b"/>
            <a:pathLst>
              <a:path w="1268693" h="1211025">
                <a:moveTo>
                  <a:pt x="0" y="0"/>
                </a:moveTo>
                <a:lnTo>
                  <a:pt x="1268693" y="0"/>
                </a:lnTo>
                <a:lnTo>
                  <a:pt x="1268693" y="1211025"/>
                </a:lnTo>
                <a:lnTo>
                  <a:pt x="0" y="12110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2106315" y="7936159"/>
            <a:ext cx="1104804" cy="1121111"/>
          </a:xfrm>
          <a:custGeom>
            <a:avLst/>
            <a:gdLst/>
            <a:ahLst/>
            <a:cxnLst/>
            <a:rect l="l" t="t" r="r" b="b"/>
            <a:pathLst>
              <a:path w="1104804" h="1121111">
                <a:moveTo>
                  <a:pt x="0" y="0"/>
                </a:moveTo>
                <a:lnTo>
                  <a:pt x="1104805" y="0"/>
                </a:lnTo>
                <a:lnTo>
                  <a:pt x="1104805" y="1121111"/>
                </a:lnTo>
                <a:lnTo>
                  <a:pt x="0" y="112111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 rot="0">
            <a:off x="1000338" y="1905072"/>
            <a:ext cx="3474003" cy="647719"/>
            <a:chOff x="0" y="0"/>
            <a:chExt cx="914964" cy="17059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914964" cy="170593"/>
            </a:xfrm>
            <a:custGeom>
              <a:avLst/>
              <a:gdLst/>
              <a:ahLst/>
              <a:cxnLst/>
              <a:rect l="l" t="t" r="r" b="b"/>
              <a:pathLst>
                <a:path w="914964" h="170593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57150"/>
              <a:ext cx="914964" cy="2277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5"/>
                </a:lnSpc>
                <a:spcBef>
                  <a:spcPct val="0"/>
                </a:spcBef>
              </a:pPr>
              <a:r>
                <a:rPr lang="en-US" sz="2980" spc="29">
                  <a:solidFill>
                    <a:srgbClr val="FFFFFF"/>
                  </a:solidFill>
                  <a:latin typeface="DM Sans Bold"/>
                  <a:ea typeface="DM Sans Bold"/>
                </a:rPr>
                <a:t>Objective n° 1</a:t>
              </a:r>
              <a:endParaRPr lang="en-US" sz="2980" spc="29">
                <a:solidFill>
                  <a:srgbClr val="FFFFFF"/>
                </a:solidFill>
                <a:latin typeface="DM Sans Bold"/>
                <a:ea typeface="DM Sans Bold"/>
              </a:endParaRP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2708979" y="-71336"/>
            <a:ext cx="11552977" cy="1166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85"/>
              </a:lnSpc>
            </a:pPr>
            <a:r>
              <a:rPr lang="en-US" sz="6945" spc="368">
                <a:solidFill>
                  <a:srgbClr val="231F20"/>
                </a:solidFill>
                <a:latin typeface="Oswald Bold" panose="00000800000000000000"/>
              </a:rPr>
              <a:t>PRIMARY OBJECTIVES</a:t>
            </a:r>
            <a:endParaRPr lang="en-US" sz="6945" spc="368">
              <a:solidFill>
                <a:srgbClr val="231F20"/>
              </a:solidFill>
              <a:latin typeface="Oswald Bold" panose="00000800000000000000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335645" y="2624923"/>
            <a:ext cx="4843778" cy="33082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415"/>
              </a:lnSpc>
              <a:spcBef>
                <a:spcPct val="0"/>
              </a:spcBef>
            </a:pPr>
            <a:r>
              <a:rPr lang="en-US" sz="3200" spc="313">
                <a:solidFill>
                  <a:srgbClr val="231F20"/>
                </a:solidFill>
                <a:latin typeface="DM Sans"/>
              </a:rPr>
              <a:t>Using dynamic pricing to adjust fares based on real-time factors (driver availability, demand, location, loyalty) </a:t>
            </a:r>
            <a:endParaRPr lang="en-US" sz="3200" spc="313">
              <a:solidFill>
                <a:srgbClr val="231F20"/>
              </a:solidFill>
              <a:latin typeface="DM Sans"/>
            </a:endParaRPr>
          </a:p>
        </p:txBody>
      </p:sp>
      <p:grpSp>
        <p:nvGrpSpPr>
          <p:cNvPr id="15" name="Group 15"/>
          <p:cNvGrpSpPr/>
          <p:nvPr/>
        </p:nvGrpSpPr>
        <p:grpSpPr>
          <a:xfrm rot="0">
            <a:off x="6748466" y="1905072"/>
            <a:ext cx="3474003" cy="647719"/>
            <a:chOff x="0" y="0"/>
            <a:chExt cx="914964" cy="170593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914964" cy="170593"/>
            </a:xfrm>
            <a:custGeom>
              <a:avLst/>
              <a:gdLst/>
              <a:ahLst/>
              <a:cxnLst/>
              <a:rect l="l" t="t" r="r" b="b"/>
              <a:pathLst>
                <a:path w="914964" h="170593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57150"/>
              <a:ext cx="914964" cy="2277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5"/>
                </a:lnSpc>
                <a:spcBef>
                  <a:spcPct val="0"/>
                </a:spcBef>
              </a:pPr>
              <a:r>
                <a:rPr lang="en-US" sz="2980" spc="29">
                  <a:solidFill>
                    <a:srgbClr val="FFFFFF"/>
                  </a:solidFill>
                  <a:latin typeface="DM Sans Bold"/>
                  <a:ea typeface="DM Sans Bold"/>
                </a:rPr>
                <a:t>Objective n° 2</a:t>
              </a:r>
              <a:endParaRPr lang="en-US" sz="2980" spc="29">
                <a:solidFill>
                  <a:srgbClr val="FFFFFF"/>
                </a:solidFill>
                <a:latin typeface="DM Sans Bold"/>
                <a:ea typeface="DM Sans Bold"/>
              </a:endParaRPr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5179423" y="2624923"/>
            <a:ext cx="7479295" cy="33082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15"/>
              </a:lnSpc>
            </a:pPr>
            <a:r>
              <a:rPr lang="en-US" sz="3200" spc="313">
                <a:solidFill>
                  <a:srgbClr val="231F20"/>
                </a:solidFill>
                <a:latin typeface="DM Sans"/>
              </a:rPr>
              <a:t>Improve efficiency with shorter wait times for riders and more consistent income for drivers. Optimize revenue for service providers. </a:t>
            </a:r>
            <a:endParaRPr lang="en-US" sz="3200" spc="313">
              <a:solidFill>
                <a:srgbClr val="231F20"/>
              </a:solidFill>
              <a:latin typeface="DM Sans"/>
            </a:endParaRPr>
          </a:p>
          <a:p>
            <a:pPr marL="0" lvl="0" indent="0" algn="ctr">
              <a:lnSpc>
                <a:spcPts val="4415"/>
              </a:lnSpc>
              <a:spcBef>
                <a:spcPct val="0"/>
              </a:spcBef>
            </a:pPr>
          </a:p>
        </p:txBody>
      </p:sp>
      <p:grpSp>
        <p:nvGrpSpPr>
          <p:cNvPr id="19" name="Group 19"/>
          <p:cNvGrpSpPr/>
          <p:nvPr/>
        </p:nvGrpSpPr>
        <p:grpSpPr>
          <a:xfrm rot="0">
            <a:off x="12980528" y="1940196"/>
            <a:ext cx="3474003" cy="647719"/>
            <a:chOff x="0" y="0"/>
            <a:chExt cx="914964" cy="170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914964" cy="170593"/>
            </a:xfrm>
            <a:custGeom>
              <a:avLst/>
              <a:gdLst/>
              <a:ahLst/>
              <a:cxnLst/>
              <a:rect l="l" t="t" r="r" b="b"/>
              <a:pathLst>
                <a:path w="914964" h="170593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57150"/>
              <a:ext cx="914964" cy="2277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5"/>
                </a:lnSpc>
                <a:spcBef>
                  <a:spcPct val="0"/>
                </a:spcBef>
              </a:pPr>
              <a:r>
                <a:rPr lang="en-US" sz="2980" spc="29">
                  <a:solidFill>
                    <a:srgbClr val="FFFFFF"/>
                  </a:solidFill>
                  <a:latin typeface="DM Sans Bold"/>
                  <a:ea typeface="DM Sans Bold"/>
                </a:rPr>
                <a:t>Objective n° 3</a:t>
              </a:r>
              <a:endParaRPr lang="en-US" sz="2980" spc="29">
                <a:solidFill>
                  <a:srgbClr val="FFFFFF"/>
                </a:solidFill>
                <a:latin typeface="DM Sans Bold"/>
                <a:ea typeface="DM Sans Bold"/>
              </a:endParaRPr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12658717" y="2723571"/>
            <a:ext cx="5261549" cy="27557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15"/>
              </a:lnSpc>
            </a:pPr>
            <a:r>
              <a:rPr lang="en-US" sz="3200" spc="313">
                <a:solidFill>
                  <a:srgbClr val="231F20"/>
                </a:solidFill>
                <a:latin typeface="DM Sans"/>
              </a:rPr>
              <a:t>For riders: Shorter wait times, potentially lower fares, transparent pricing. </a:t>
            </a:r>
            <a:endParaRPr lang="en-US" sz="3200" spc="313">
              <a:solidFill>
                <a:srgbClr val="231F20"/>
              </a:solidFill>
              <a:latin typeface="DM Sans"/>
            </a:endParaRPr>
          </a:p>
          <a:p>
            <a:pPr marL="0" lvl="0" indent="0" algn="ctr">
              <a:lnSpc>
                <a:spcPts val="4415"/>
              </a:lnSpc>
              <a:spcBef>
                <a:spcPct val="0"/>
              </a:spcBef>
            </a:pPr>
          </a:p>
        </p:txBody>
      </p:sp>
      <p:sp>
        <p:nvSpPr>
          <p:cNvPr id="23" name="Freeform 23"/>
          <p:cNvSpPr/>
          <p:nvPr/>
        </p:nvSpPr>
        <p:spPr>
          <a:xfrm>
            <a:off x="14479722" y="-4833750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 rot="-4176364">
            <a:off x="-4105129" y="653023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1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-406487" y="906778"/>
            <a:ext cx="18288000" cy="2241858"/>
            <a:chOff x="0" y="0"/>
            <a:chExt cx="4816593" cy="59044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590448"/>
            </a:xfrm>
            <a:custGeom>
              <a:avLst/>
              <a:gdLst/>
              <a:ahLst/>
              <a:cxnLst/>
              <a:rect l="l" t="t" r="r" b="b"/>
              <a:pathLst>
                <a:path w="4816592" h="590448">
                  <a:moveTo>
                    <a:pt x="0" y="0"/>
                  </a:moveTo>
                  <a:lnTo>
                    <a:pt x="4816592" y="0"/>
                  </a:lnTo>
                  <a:lnTo>
                    <a:pt x="4816592" y="590448"/>
                  </a:lnTo>
                  <a:lnTo>
                    <a:pt x="0" y="590448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4816593" cy="6094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60"/>
                </a:lnSpc>
              </a:pPr>
            </a:p>
          </p:txBody>
        </p:sp>
      </p:grpSp>
      <p:sp>
        <p:nvSpPr>
          <p:cNvPr id="6" name="Freeform 6"/>
          <p:cNvSpPr/>
          <p:nvPr/>
        </p:nvSpPr>
        <p:spPr>
          <a:xfrm>
            <a:off x="13044535" y="-382261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3257855" y="-2535817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1" y="0"/>
                </a:lnTo>
                <a:lnTo>
                  <a:pt x="6709931" y="6885191"/>
                </a:lnTo>
                <a:lnTo>
                  <a:pt x="0" y="68851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3065615" y="1193830"/>
            <a:ext cx="10906040" cy="1349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0"/>
              </a:lnSpc>
            </a:pPr>
            <a:r>
              <a:rPr lang="en-US" sz="8030" spc="786">
                <a:solidFill>
                  <a:srgbClr val="FFFFFF"/>
                </a:solidFill>
                <a:latin typeface="Oswald Bold" panose="00000800000000000000"/>
              </a:rPr>
              <a:t>STRATEGY</a:t>
            </a:r>
            <a:endParaRPr lang="en-US" sz="8030" spc="786">
              <a:solidFill>
                <a:srgbClr val="FFFFFF"/>
              </a:solidFill>
              <a:latin typeface="Oswald Bold" panose="0000080000000000000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7110" y="3456051"/>
            <a:ext cx="18190890" cy="33082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0" lvl="1" indent="-345440">
              <a:lnSpc>
                <a:spcPts val="4415"/>
              </a:lnSpc>
              <a:buFont typeface="Arial" panose="020B0604020202020204"/>
              <a:buChar char="•"/>
            </a:pPr>
            <a:r>
              <a:rPr lang="en-US" sz="3200" spc="313">
                <a:solidFill>
                  <a:srgbClr val="231F20"/>
                </a:solidFill>
                <a:latin typeface="DM Sans"/>
              </a:rPr>
              <a:t>Data Collection &amp; Analysis:</a:t>
            </a:r>
            <a:endParaRPr lang="en-US" sz="3200" spc="313">
              <a:solidFill>
                <a:srgbClr val="231F20"/>
              </a:solidFill>
              <a:latin typeface="DM Sans"/>
            </a:endParaRPr>
          </a:p>
          <a:p>
            <a:pPr>
              <a:lnSpc>
                <a:spcPts val="4415"/>
              </a:lnSpc>
            </a:pPr>
            <a:r>
              <a:rPr lang="en-US" sz="3200" spc="313">
                <a:solidFill>
                  <a:srgbClr val="231F20"/>
                </a:solidFill>
                <a:latin typeface="DM Sans"/>
              </a:rPr>
              <a:t>  Gather historical data on: Ride requests (locations, times, fares) Driver availability (location, activity)Customer demographics and loyalty status</a:t>
            </a:r>
            <a:endParaRPr lang="en-US" sz="3200" spc="313">
              <a:solidFill>
                <a:srgbClr val="231F20"/>
              </a:solidFill>
              <a:latin typeface="DM Sans"/>
            </a:endParaRPr>
          </a:p>
          <a:p>
            <a:pPr>
              <a:lnSpc>
                <a:spcPts val="4415"/>
              </a:lnSpc>
            </a:pPr>
            <a:r>
              <a:rPr lang="en-US" sz="3200" spc="313">
                <a:solidFill>
                  <a:srgbClr val="231F20"/>
                </a:solidFill>
                <a:latin typeface="DM Sans"/>
              </a:rPr>
              <a:t> </a:t>
            </a:r>
            <a:r>
              <a:rPr lang="en-US" sz="3200" spc="313">
                <a:solidFill>
                  <a:srgbClr val="231F20"/>
                </a:solidFill>
                <a:latin typeface="DM Sans"/>
              </a:rPr>
              <a:t>Analyze data to identify patterns in demand, pricing elasticity (how price changes affect demand), and customer behavior.</a:t>
            </a:r>
            <a:endParaRPr lang="en-US" sz="3200" spc="313">
              <a:solidFill>
                <a:srgbClr val="231F20"/>
              </a:solidFill>
              <a:latin typeface="DM Sans"/>
            </a:endParaRPr>
          </a:p>
          <a:p>
            <a:pPr>
              <a:lnSpc>
                <a:spcPts val="4415"/>
              </a:lnSpc>
            </a:pPr>
          </a:p>
        </p:txBody>
      </p:sp>
      <p:sp>
        <p:nvSpPr>
          <p:cNvPr id="10" name="Freeform 10"/>
          <p:cNvSpPr/>
          <p:nvPr/>
        </p:nvSpPr>
        <p:spPr>
          <a:xfrm>
            <a:off x="13407774" y="7367635"/>
            <a:ext cx="4473739" cy="2443073"/>
          </a:xfrm>
          <a:custGeom>
            <a:avLst/>
            <a:gdLst/>
            <a:ahLst/>
            <a:cxnLst/>
            <a:rect l="l" t="t" r="r" b="b"/>
            <a:pathLst>
              <a:path w="4473739" h="2443073">
                <a:moveTo>
                  <a:pt x="0" y="0"/>
                </a:moveTo>
                <a:lnTo>
                  <a:pt x="4473739" y="0"/>
                </a:lnTo>
                <a:lnTo>
                  <a:pt x="4473739" y="2443073"/>
                </a:lnTo>
                <a:lnTo>
                  <a:pt x="0" y="244307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1039" b="-11039"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0" y="7310485"/>
            <a:ext cx="12830419" cy="22681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08025" lvl="1" indent="-354330">
              <a:lnSpc>
                <a:spcPts val="4525"/>
              </a:lnSpc>
              <a:buFont typeface="Arial" panose="020B0604020202020204"/>
              <a:buChar char="•"/>
            </a:pPr>
            <a:r>
              <a:rPr lang="en-US" sz="3280" spc="321">
                <a:solidFill>
                  <a:srgbClr val="231F20"/>
                </a:solidFill>
                <a:latin typeface="DM Sans"/>
              </a:rPr>
              <a:t>Choose a machine learning algorithm suitable for demand prediction.</a:t>
            </a:r>
            <a:endParaRPr lang="en-US" sz="3280" spc="321">
              <a:solidFill>
                <a:srgbClr val="231F20"/>
              </a:solidFill>
              <a:latin typeface="DM Sans"/>
            </a:endParaRPr>
          </a:p>
          <a:p>
            <a:pPr marL="708025" lvl="1" indent="-354330">
              <a:lnSpc>
                <a:spcPts val="4525"/>
              </a:lnSpc>
              <a:buFont typeface="Arial" panose="020B0604020202020204"/>
              <a:buChar char="•"/>
            </a:pPr>
            <a:r>
              <a:rPr lang="en-US" sz="3280" spc="321">
                <a:solidFill>
                  <a:srgbClr val="231F20"/>
                </a:solidFill>
                <a:latin typeface="DM Sans"/>
              </a:rPr>
              <a:t>Train the model on historical data to predict future demand for specific locations and times.</a:t>
            </a:r>
            <a:endParaRPr lang="en-US" sz="3280" spc="321">
              <a:solidFill>
                <a:srgbClr val="231F20"/>
              </a:solidFill>
              <a:latin typeface="DM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169367" y="-10264537"/>
            <a:ext cx="15015833" cy="15408037"/>
          </a:xfrm>
          <a:custGeom>
            <a:avLst/>
            <a:gdLst/>
            <a:ahLst/>
            <a:cxnLst/>
            <a:rect l="l" t="t" r="r" b="b"/>
            <a:pathLst>
              <a:path w="15015833" h="15408037">
                <a:moveTo>
                  <a:pt x="0" y="0"/>
                </a:moveTo>
                <a:lnTo>
                  <a:pt x="15015833" y="0"/>
                </a:lnTo>
                <a:lnTo>
                  <a:pt x="15015833" y="15408037"/>
                </a:lnTo>
                <a:lnTo>
                  <a:pt x="0" y="15408037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115324" y="91717"/>
            <a:ext cx="12057353" cy="1702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950"/>
              </a:lnSpc>
            </a:pPr>
            <a:r>
              <a:rPr lang="en-US" sz="10105" spc="990">
                <a:solidFill>
                  <a:srgbClr val="FFFFFF"/>
                </a:solidFill>
                <a:latin typeface="Oswald Bold" panose="00000800000000000000"/>
              </a:rPr>
              <a:t>LIBRARIES USED </a:t>
            </a:r>
            <a:endParaRPr lang="en-US" sz="10105" spc="990">
              <a:solidFill>
                <a:srgbClr val="FFFFFF"/>
              </a:solidFill>
              <a:latin typeface="Oswald Bold" panose="00000800000000000000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13447294" y="-3843198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604211" y="2192308"/>
            <a:ext cx="10951206" cy="25054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5475" lvl="1" indent="-313055" algn="l">
              <a:lnSpc>
                <a:spcPts val="4000"/>
              </a:lnSpc>
              <a:buFont typeface="Arial" panose="020B0604020202020204"/>
              <a:buChar char="•"/>
            </a:pPr>
            <a:r>
              <a:rPr lang="en-US" sz="2900" spc="284">
                <a:solidFill>
                  <a:srgbClr val="F5FFF5"/>
                </a:solidFill>
                <a:latin typeface="DM Sans"/>
              </a:rPr>
              <a:t>Pandas - Used for data cleaning and  preprocessing. it helps us manipulate data to create new features relevant to feature engineering. It is used for data exploratory analysis</a:t>
            </a:r>
            <a:endParaRPr lang="en-US" sz="2900" spc="284">
              <a:solidFill>
                <a:srgbClr val="F5FFF5"/>
              </a:solidFill>
              <a:latin typeface="DM San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608616" y="5191293"/>
            <a:ext cx="10951206" cy="20006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5475" lvl="1" indent="-313055" algn="l">
              <a:lnSpc>
                <a:spcPts val="4000"/>
              </a:lnSpc>
              <a:buFont typeface="Arial" panose="020B0604020202020204"/>
              <a:buChar char="•"/>
            </a:pPr>
            <a:r>
              <a:rPr lang="en-US" sz="2900" spc="284">
                <a:solidFill>
                  <a:srgbClr val="F5FFF5"/>
                </a:solidFill>
                <a:latin typeface="DM Sans"/>
              </a:rPr>
              <a:t>Plotpy - Used for data visualisation and creating a machine learning model for demand prediction and pricing algorithms . Plotpy also involves interactive charts</a:t>
            </a:r>
            <a:endParaRPr lang="en-US" sz="2900" spc="284">
              <a:solidFill>
                <a:srgbClr val="F5FFF5"/>
              </a:solidFill>
              <a:latin typeface="DM San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608616" y="7687595"/>
            <a:ext cx="10951206" cy="20006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5475" lvl="1" indent="-313055" algn="l">
              <a:lnSpc>
                <a:spcPts val="4000"/>
              </a:lnSpc>
              <a:buFont typeface="Arial" panose="020B0604020202020204"/>
              <a:buChar char="•"/>
            </a:pPr>
            <a:r>
              <a:rPr lang="en-US" sz="2900" spc="284">
                <a:solidFill>
                  <a:srgbClr val="F5FFF5"/>
                </a:solidFill>
                <a:latin typeface="DM Sans"/>
              </a:rPr>
              <a:t>Numpy - It is great for data manipulation, It is efficient for data manipulation. It is great for storing and manipulating numerical data. Also for linear algebra.</a:t>
            </a:r>
            <a:endParaRPr lang="en-US" sz="2900" spc="284">
              <a:solidFill>
                <a:srgbClr val="F5FFF5"/>
              </a:solidFill>
              <a:latin typeface="DM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169367" y="-10264537"/>
            <a:ext cx="15015833" cy="15408037"/>
          </a:xfrm>
          <a:custGeom>
            <a:avLst/>
            <a:gdLst/>
            <a:ahLst/>
            <a:cxnLst/>
            <a:rect l="l" t="t" r="r" b="b"/>
            <a:pathLst>
              <a:path w="15015833" h="15408037">
                <a:moveTo>
                  <a:pt x="0" y="0"/>
                </a:moveTo>
                <a:lnTo>
                  <a:pt x="15015833" y="0"/>
                </a:lnTo>
                <a:lnTo>
                  <a:pt x="15015833" y="15408037"/>
                </a:lnTo>
                <a:lnTo>
                  <a:pt x="0" y="15408037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115324" y="91717"/>
            <a:ext cx="12057353" cy="1702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950"/>
              </a:lnSpc>
            </a:pPr>
            <a:r>
              <a:rPr lang="en-US" sz="10105" spc="990">
                <a:solidFill>
                  <a:srgbClr val="FFFFFF"/>
                </a:solidFill>
                <a:latin typeface="Oswald Bold" panose="00000800000000000000"/>
              </a:rPr>
              <a:t>LIBRARIES USED </a:t>
            </a:r>
            <a:endParaRPr lang="en-US" sz="10105" spc="990">
              <a:solidFill>
                <a:srgbClr val="FFFFFF"/>
              </a:solidFill>
              <a:latin typeface="Oswald Bold" panose="00000800000000000000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13447294" y="-3843198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729867" y="2221472"/>
            <a:ext cx="10951206" cy="25054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5475" lvl="1" indent="-313055" algn="l">
              <a:lnSpc>
                <a:spcPts val="4000"/>
              </a:lnSpc>
              <a:buFont typeface="Arial" panose="020B0604020202020204"/>
              <a:buChar char="•"/>
            </a:pPr>
            <a:r>
              <a:rPr lang="en-US" sz="2900" spc="284">
                <a:solidFill>
                  <a:srgbClr val="F5FFF5"/>
                </a:solidFill>
                <a:latin typeface="DM Sans"/>
              </a:rPr>
              <a:t>Scikit-learn -It is a go to library for creating a dynamic pricing system. It is used for model selection and training. Data preprocessing and model analysis is also what it is primarily used for.</a:t>
            </a:r>
            <a:endParaRPr lang="en-US" sz="2900" spc="284">
              <a:solidFill>
                <a:srgbClr val="F5FFF5"/>
              </a:solidFill>
              <a:latin typeface="DM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3189</Words>
  <Application>WPS Presentation</Application>
  <PresentationFormat>On-screen Show (4:3)</PresentationFormat>
  <Paragraphs>113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30" baseType="lpstr">
      <vt:lpstr>Arial</vt:lpstr>
      <vt:lpstr>SimSun</vt:lpstr>
      <vt:lpstr>Wingdings</vt:lpstr>
      <vt:lpstr>Montserrat Classic</vt:lpstr>
      <vt:lpstr>Oswald Bold</vt:lpstr>
      <vt:lpstr>Montserrat Classic Bold</vt:lpstr>
      <vt:lpstr>Oswald Bold Italics</vt:lpstr>
      <vt:lpstr>Segoe Print</vt:lpstr>
      <vt:lpstr>DM Sans</vt:lpstr>
      <vt:lpstr>Calibri (MS) Bold</vt:lpstr>
      <vt:lpstr>DM Sans Bold</vt:lpstr>
      <vt:lpstr>Arial</vt:lpstr>
      <vt:lpstr>Oswald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FastR</dc:title>
  <dc:creator/>
  <cp:lastModifiedBy>Amit</cp:lastModifiedBy>
  <cp:revision>4</cp:revision>
  <dcterms:created xsi:type="dcterms:W3CDTF">2006-08-16T00:00:00Z</dcterms:created>
  <dcterms:modified xsi:type="dcterms:W3CDTF">2024-04-21T06:50:07Z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907B8F58E71641ABAF599C6AFAB2B3F1_13</vt:lpwstr>
  </property>
  <property fmtid="{D5CDD505-2E9C-101B-9397-08002B2CF9AE}" pid="3" name="KSOProductBuildVer">
    <vt:lpwstr>1033-12.2.0.16731</vt:lpwstr>
  </property>
</Properties>
</file>