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1" r:id="rId9"/>
    <p:sldId id="277" r:id="rId10"/>
    <p:sldId id="274" r:id="rId11"/>
    <p:sldId id="272" r:id="rId12"/>
    <p:sldId id="27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E1E21-C98D-4082-9F49-82B00B8A78A1}" v="1024" dt="2023-11-21T19:20:56.073"/>
    <p1510:client id="{90587267-5F8C-947E-1884-CA980D8F616C}" v="361" dt="2023-11-22T17:09:37.141"/>
    <p1510:client id="{B57045EE-8583-189E-9CE9-F5ABD701ECFF}" v="1566" dt="2023-11-22T07:44:0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46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D56E-25D5-428C-86CC-F9E9395CCBD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0BE18-D02F-4F51-A0F4-AAF715C9A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0BE18-D02F-4F51-A0F4-AAF715C9A32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0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3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[3]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Autofit/>
          </a:bodyPr>
          <a:lstStyle/>
          <a:p>
            <a:r>
              <a:rPr lang="en-US" sz="3200" b="1" i="0" dirty="0"/>
              <a:t>Comprehensive Study of Machine Learning, Deep Learning, and Ensemble Learning Approaches for Predicting Battery Health in Electric Vehicles</a:t>
            </a:r>
            <a:endParaRPr lang="en-IN" sz="3200" i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FC6DECFD-8366-1038-5A19-690C57433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9" r="28983" b="-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8C83EA-9F2E-6FF0-D363-065497C2CFF3}"/>
              </a:ext>
            </a:extLst>
          </p:cNvPr>
          <p:cNvSpPr txBox="1"/>
          <p:nvPr/>
        </p:nvSpPr>
        <p:spPr>
          <a:xfrm>
            <a:off x="5161280" y="499872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Presented by : Neeraj Singh </a:t>
            </a:r>
            <a:r>
              <a:rPr lang="en-US" dirty="0" err="1"/>
              <a:t>Kathayat</a:t>
            </a:r>
            <a:r>
              <a:rPr lang="en-US" dirty="0"/>
              <a:t> 23MCA1073 MCA:2023-2025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21B6F-9A59-FBF3-0D38-1EA07E9FE732}"/>
              </a:ext>
            </a:extLst>
          </p:cNvPr>
          <p:cNvSpPr txBox="1"/>
          <p:nvPr/>
        </p:nvSpPr>
        <p:spPr>
          <a:xfrm>
            <a:off x="9154160" y="509016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Under the Guidance of Dr A.Pravin Renold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874924"/>
            <a:ext cx="8117840" cy="581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76747" y="216863"/>
            <a:ext cx="4818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Implementation(Sample –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code)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97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455174"/>
            <a:ext cx="7782560" cy="400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90"/>
          <a:stretch/>
        </p:blipFill>
        <p:spPr bwMode="auto">
          <a:xfrm>
            <a:off x="1064250" y="4790440"/>
            <a:ext cx="10307647" cy="15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3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872" y="861568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Result</a:t>
            </a:r>
            <a:endParaRPr lang="en-IN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26756"/>
              </p:ext>
            </p:extLst>
          </p:nvPr>
        </p:nvGraphicFramePr>
        <p:xfrm>
          <a:off x="2092961" y="2265679"/>
          <a:ext cx="7375206" cy="4130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439"/>
                <a:gridCol w="2072640"/>
                <a:gridCol w="1239520"/>
                <a:gridCol w="1706880"/>
                <a:gridCol w="1248727"/>
              </a:tblGrid>
              <a:tr h="579121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Model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MSE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RMSE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MAE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R-squared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17920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M-SVM</a:t>
                      </a: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GB" sz="1200" spc="-5" dirty="0" smtClean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0.0036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0.0605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0.0530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0.6209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8807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CNN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9.650865713977315e-07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0.00098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0.00064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0.99990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44801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LSTM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3.245014026062635e-06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0.00180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0.00160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0.99966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44801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RFR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1.410347088401453e-08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0.00011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2.9958087116145664e-05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IN" sz="1200" spc="-5" dirty="0" smtClean="0">
                        <a:effectLst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200" spc="-5" dirty="0" smtClean="0">
                          <a:effectLst/>
                        </a:rPr>
                        <a:t>0.9999</a:t>
                      </a:r>
                      <a:endParaRPr lang="en-IN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09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C9795-CD8C-AD22-B0A2-8B5EFF67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11" y="1130422"/>
            <a:ext cx="10726765" cy="56180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700" i="0" dirty="0">
                <a:ea typeface="+mj-lt"/>
                <a:cs typeface="+mj-lt"/>
              </a:rPr>
              <a:t>[1]. Yang, H., Hong, J., Liang, F., &amp; Xu, X. (2023). Machine learning-based state of health prediction for battery systems in real-world electric vehicles. Journal of Energy Storage, 66, 107426.</a:t>
            </a:r>
            <a:endParaRPr lang="en-GB" sz="1700" dirty="0"/>
          </a:p>
          <a:p>
            <a:endParaRPr lang="en-GB" sz="1700" dirty="0"/>
          </a:p>
          <a:p>
            <a:r>
              <a:rPr lang="en-GB" sz="1700" i="0" dirty="0">
                <a:ea typeface="+mj-lt"/>
                <a:cs typeface="+mj-lt"/>
              </a:rPr>
              <a:t>[2]. Dong, G., Han, W., &amp; Wang, Y. (2020). Dynamic Bayesian network-based lithium-ion battery health prognosis for electric vehicles. IEEE Transactions on Industrial Electronics, 68(11), 10949-10958.</a:t>
            </a:r>
            <a:endParaRPr lang="en-GB" sz="1700" dirty="0"/>
          </a:p>
          <a:p>
            <a:endParaRPr lang="en-GB" sz="1700" dirty="0"/>
          </a:p>
          <a:p>
            <a:r>
              <a:rPr lang="en-GB" sz="1700" i="0" dirty="0">
                <a:ea typeface="+mj-lt"/>
                <a:cs typeface="+mj-lt"/>
              </a:rPr>
              <a:t>[3]. Feng, H., &amp; Yan, H. (2022). State of health estimation of large-cycle lithium-ion batteries based on error compensation of autoregressive model. Journal of Energy Storage, 52, 104869.</a:t>
            </a:r>
            <a:endParaRPr lang="en-GB" sz="1700" dirty="0"/>
          </a:p>
          <a:p>
            <a:endParaRPr lang="en-GB" sz="1700" dirty="0"/>
          </a:p>
          <a:p>
            <a:r>
              <a:rPr lang="en-GB" sz="1700" i="0" dirty="0">
                <a:ea typeface="+mj-lt"/>
                <a:cs typeface="+mj-lt"/>
              </a:rPr>
              <a:t>[4]. Jafari, S., &amp; Byun, Y. C. (2022). Prediction of the Battery State Using the Digital Twin Framework Based on the Battery Management System. IEEE Access, 10, 124685-124696.</a:t>
            </a:r>
            <a:endParaRPr lang="en-GB" sz="1700" dirty="0"/>
          </a:p>
          <a:p>
            <a:endParaRPr lang="en-GB" sz="1700" dirty="0"/>
          </a:p>
          <a:p>
            <a:r>
              <a:rPr lang="en-GB" sz="1700" i="0" dirty="0">
                <a:ea typeface="+mj-lt"/>
                <a:cs typeface="+mj-lt"/>
              </a:rPr>
              <a:t>[5]. Zhao, J., Ling, H., Liu, J., Wang, J., Burke, A. F., &amp; Lian, Y. (2023). Machine learning for predicting battery capacity for electric vehicles. </a:t>
            </a:r>
            <a:r>
              <a:rPr lang="en-GB" sz="1700" i="0" dirty="0" err="1">
                <a:ea typeface="+mj-lt"/>
                <a:cs typeface="+mj-lt"/>
              </a:rPr>
              <a:t>ETransportation</a:t>
            </a:r>
            <a:r>
              <a:rPr lang="en-GB" sz="1700" i="0" dirty="0">
                <a:ea typeface="+mj-lt"/>
                <a:cs typeface="+mj-lt"/>
              </a:rPr>
              <a:t>, 15,100214.</a:t>
            </a:r>
            <a:br>
              <a:rPr lang="en-GB" sz="1700" i="0" dirty="0">
                <a:ea typeface="+mj-lt"/>
                <a:cs typeface="+mj-lt"/>
              </a:rPr>
            </a:br>
            <a:r>
              <a:rPr lang="en-GB" sz="1700" i="0" dirty="0">
                <a:ea typeface="+mj-lt"/>
                <a:cs typeface="+mj-lt"/>
              </a:rPr>
              <a:t/>
            </a:r>
            <a:br>
              <a:rPr lang="en-GB" sz="1700" i="0" dirty="0">
                <a:ea typeface="+mj-lt"/>
                <a:cs typeface="+mj-lt"/>
              </a:rPr>
            </a:br>
            <a:r>
              <a:rPr lang="en-GB" sz="1700" i="0" dirty="0">
                <a:ea typeface="+mj-lt"/>
                <a:cs typeface="+mj-lt"/>
              </a:rPr>
              <a:t>[6]. Cai, L., Lin, J., &amp; Liao, X. (2022). A data-driven method for state of health prediction of lithium-ion batteries in a unified framework. Journal of Energy Storage, 51, 104371.</a:t>
            </a:r>
            <a:br>
              <a:rPr lang="en-GB" sz="1700" i="0" dirty="0">
                <a:ea typeface="+mj-lt"/>
                <a:cs typeface="+mj-lt"/>
              </a:rPr>
            </a:br>
            <a:endParaRPr lang="en-GB" sz="1700" i="0" dirty="0">
              <a:ea typeface="+mj-lt"/>
              <a:cs typeface="+mj-lt"/>
            </a:endParaRPr>
          </a:p>
          <a:p>
            <a:r>
              <a:rPr lang="en-GB" sz="1700" i="0" dirty="0">
                <a:ea typeface="+mj-lt"/>
                <a:cs typeface="+mj-lt"/>
              </a:rPr>
              <a:t>[7]. Zhu, C., Gao, M., He, Z., Wu, H., Sun, C., Zhang, Z., &amp; Bao, Z. (2023). State of health prediction for li-ion batteries with end-to-end deep learning. Journal of Energy Storage, 65, 107218.</a:t>
            </a:r>
            <a:br>
              <a:rPr lang="en-GB" sz="1700" i="0" dirty="0">
                <a:ea typeface="+mj-lt"/>
                <a:cs typeface="+mj-lt"/>
              </a:rPr>
            </a:br>
            <a:r>
              <a:rPr lang="en-GB" sz="1700" i="0" dirty="0">
                <a:ea typeface="+mj-lt"/>
                <a:cs typeface="+mj-lt"/>
              </a:rPr>
              <a:t/>
            </a:r>
            <a:br>
              <a:rPr lang="en-GB" sz="1700" i="0" dirty="0">
                <a:ea typeface="+mj-lt"/>
                <a:cs typeface="+mj-lt"/>
              </a:rPr>
            </a:br>
            <a:r>
              <a:rPr lang="en-US" sz="1700" i="0" dirty="0">
                <a:solidFill>
                  <a:srgbClr val="000000"/>
                </a:solidFill>
              </a:rPr>
              <a:t>[8]. Wu, </a:t>
            </a:r>
            <a:r>
              <a:rPr lang="en-US" sz="1700" i="0" dirty="0" err="1">
                <a:solidFill>
                  <a:srgbClr val="000000"/>
                </a:solidFill>
              </a:rPr>
              <a:t>Chunling</a:t>
            </a:r>
            <a:r>
              <a:rPr lang="en-US" sz="1700" i="0" dirty="0">
                <a:solidFill>
                  <a:srgbClr val="000000"/>
                </a:solidFill>
              </a:rPr>
              <a:t>, </a:t>
            </a:r>
            <a:r>
              <a:rPr lang="en-US" sz="1700" i="0" dirty="0" err="1">
                <a:solidFill>
                  <a:srgbClr val="000000"/>
                </a:solidFill>
              </a:rPr>
              <a:t>Juncheng</a:t>
            </a:r>
            <a:r>
              <a:rPr lang="en-US" sz="1700" i="0" dirty="0">
                <a:solidFill>
                  <a:srgbClr val="000000"/>
                </a:solidFill>
              </a:rPr>
              <a:t> Fu, Xinrong Huang, Xianfeng Xu, and </a:t>
            </a:r>
            <a:r>
              <a:rPr lang="en-US" sz="1700" i="0" dirty="0" err="1">
                <a:solidFill>
                  <a:srgbClr val="000000"/>
                </a:solidFill>
              </a:rPr>
              <a:t>Jinhao</a:t>
            </a:r>
            <a:r>
              <a:rPr lang="en-US" sz="1700" i="0" dirty="0">
                <a:solidFill>
                  <a:srgbClr val="000000"/>
                </a:solidFill>
              </a:rPr>
              <a:t> Meng. "Lithium-Ion Battery Health State Prediction Based on VMD and DBO-SVR." Energies 16, no. 10 (2023): 3993. 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C29C6B-8095-E38E-7227-A15C31D9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52" y="251968"/>
            <a:ext cx="10671048" cy="822960"/>
          </a:xfrm>
        </p:spPr>
        <p:txBody>
          <a:bodyPr>
            <a:normAutofit/>
          </a:bodyPr>
          <a:lstStyle/>
          <a:p>
            <a:r>
              <a:rPr lang="en-GB" sz="3400" b="1" i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252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321F4C-6EB8-9573-6472-13538CAF8F92}"/>
              </a:ext>
            </a:extLst>
          </p:cNvPr>
          <p:cNvSpPr txBox="1"/>
          <p:nvPr/>
        </p:nvSpPr>
        <p:spPr>
          <a:xfrm>
            <a:off x="526460" y="76987"/>
            <a:ext cx="10953481" cy="6632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700" dirty="0">
              <a:latin typeface="Sitka Banner"/>
            </a:endParaRPr>
          </a:p>
          <a:p>
            <a:r>
              <a:rPr lang="en-US" sz="1700" dirty="0">
                <a:latin typeface="Sitka Banner"/>
              </a:rPr>
              <a:t>[9]. Zhang, </a:t>
            </a:r>
            <a:r>
              <a:rPr lang="en-US" sz="1700" dirty="0" err="1">
                <a:latin typeface="Sitka Banner"/>
              </a:rPr>
              <a:t>Baozhong</a:t>
            </a:r>
            <a:r>
              <a:rPr lang="en-US" sz="1700" dirty="0">
                <a:latin typeface="Sitka Banner"/>
              </a:rPr>
              <a:t>, and Guoqiang Ren. "Li-Ion Battery State of Charge Prediction for Electric Vehicles Based on Improved Regularized Extreme Learning Machine." World Electric Vehicle Journal 14, no. 8 (2023): 202.</a:t>
            </a:r>
          </a:p>
          <a:p>
            <a:endParaRPr lang="en-US" sz="1700" dirty="0">
              <a:latin typeface="Sitka Banner"/>
              <a:ea typeface="+mn-lt"/>
              <a:cs typeface="+mn-lt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[10]. Chen, </a:t>
            </a:r>
            <a:r>
              <a:rPr lang="en-US" sz="1700" dirty="0" err="1">
                <a:latin typeface="Sitka Banner"/>
                <a:ea typeface="+mn-lt"/>
                <a:cs typeface="+mn-lt"/>
              </a:rPr>
              <a:t>Junran</a:t>
            </a:r>
            <a:r>
              <a:rPr lang="en-US" sz="1700" dirty="0">
                <a:latin typeface="Sitka Banner"/>
                <a:ea typeface="+mn-lt"/>
                <a:cs typeface="+mn-lt"/>
              </a:rPr>
              <a:t>, Manjula Manivanan, Josimar Duque, Phillip Kollmeyer, Satyam Panchal, Oliver Gross, and Ali Emadi. "A Convolutional Neural Network for Estimation of Lithium-Ion Battery State-of-Health during. Constant Current Operation." In 2023 IEEE Transportation Electrification Conference &amp; Expo (ITEC), pp. 1-6. IEEE, 2023.</a:t>
            </a:r>
            <a:endParaRPr lang="en-US" sz="1700" dirty="0">
              <a:latin typeface="Sitka Banner"/>
            </a:endParaRPr>
          </a:p>
          <a:p>
            <a:endParaRPr lang="en-US" sz="1700" dirty="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[11]. </a:t>
            </a:r>
            <a:r>
              <a:rPr lang="en-US" sz="1700" err="1">
                <a:latin typeface="Sitka Banner"/>
                <a:ea typeface="+mn-lt"/>
                <a:cs typeface="+mn-lt"/>
              </a:rPr>
              <a:t>Lipu</a:t>
            </a:r>
            <a:r>
              <a:rPr lang="en-US" sz="1700" dirty="0">
                <a:latin typeface="Sitka Banner"/>
                <a:ea typeface="+mn-lt"/>
                <a:cs typeface="+mn-lt"/>
              </a:rPr>
              <a:t>, MS Hossain, M. A. Hannan, Aini Hussain, Shaheer Ansari, S. A. Rahman, Mohamad HM Saad, and K. M. Muttaqi. "Real-time state of charge estimation of lithium-ion batteries using optimized random forest regression algorithm." IEEE Transactions on Intelligent Vehicles 8, no. 1 (2022): 639-648.</a:t>
            </a:r>
            <a:endParaRPr lang="en-US" sz="1700">
              <a:latin typeface="Sitka Banner"/>
            </a:endParaRPr>
          </a:p>
          <a:p>
            <a:endParaRPr lang="en-US" sz="1700" dirty="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[12]. Yan, Na, Yan-Bing Yao, Zeng-Dong Jia, Lei Liu, Cui-Ting Dai, Zhi-Gao Li, Zong-Hui Zhang, Wei Li, Lei Wang, and Peng-Fei </a:t>
            </a:r>
            <a:r>
              <a:rPr lang="en-US" sz="1700" err="1">
                <a:latin typeface="Sitka Banner"/>
                <a:ea typeface="+mn-lt"/>
                <a:cs typeface="+mn-lt"/>
              </a:rPr>
              <a:t>Wang."Online</a:t>
            </a:r>
            <a:r>
              <a:rPr lang="en-US" sz="1700" dirty="0">
                <a:latin typeface="Sitka Banner"/>
                <a:ea typeface="+mn-lt"/>
                <a:cs typeface="+mn-lt"/>
              </a:rPr>
              <a:t> battery health diagnosis for electric vehicles based on DTW-</a:t>
            </a:r>
            <a:r>
              <a:rPr lang="en-US" sz="1700" err="1">
                <a:latin typeface="Sitka Banner"/>
                <a:ea typeface="+mn-lt"/>
                <a:cs typeface="+mn-lt"/>
              </a:rPr>
              <a:t>XGBoost</a:t>
            </a:r>
            <a:r>
              <a:rPr lang="en-US" sz="1700" dirty="0">
                <a:latin typeface="Sitka Banner"/>
                <a:ea typeface="+mn-lt"/>
                <a:cs typeface="+mn-lt"/>
              </a:rPr>
              <a:t>." Energy Reports 8 (2022): 121-128.</a:t>
            </a:r>
            <a:endParaRPr lang="en-US" sz="1700">
              <a:latin typeface="Sitka Banner"/>
            </a:endParaRPr>
          </a:p>
          <a:p>
            <a:endParaRPr lang="en-US" sz="1700" dirty="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[13]. De Falco, Pasquale, Luigi Pio Di Noia, and Renato Rizzo. "State of health prediction of lithium-ion batteries using accelerated degradation test data." IEEE Transactions on Industry Applications 57, no. 6 (2021): 6483-6493.</a:t>
            </a:r>
          </a:p>
          <a:p>
            <a:endParaRPr lang="en-US" sz="1700" dirty="0">
              <a:latin typeface="Sitka Banner"/>
              <a:ea typeface="+mn-lt"/>
              <a:cs typeface="+mn-lt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[14]. L. Ren, J. Dong, X. Wang, Z. Meng, L. Zhao and M. J. Deen, "A Data-Driven Auto-CNN-LSTM Prediction Model for Lithium-Ion Battery Remaining Useful Life," in IEEE Transactions on Industrial Informatics, vol.</a:t>
            </a:r>
            <a:endParaRPr lang="en-US" sz="170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17, no. 5, pp. 3478-3487, May 2021, </a:t>
            </a:r>
            <a:r>
              <a:rPr lang="en-US" sz="1700" err="1">
                <a:latin typeface="Sitka Banner"/>
                <a:ea typeface="+mn-lt"/>
                <a:cs typeface="+mn-lt"/>
              </a:rPr>
              <a:t>doi</a:t>
            </a:r>
            <a:r>
              <a:rPr lang="en-US" sz="1700" dirty="0">
                <a:latin typeface="Sitka Banner"/>
                <a:ea typeface="+mn-lt"/>
                <a:cs typeface="+mn-lt"/>
              </a:rPr>
              <a:t>: 10.1109/TII.2020.3008223.</a:t>
            </a:r>
            <a:endParaRPr lang="en-US" sz="1700">
              <a:latin typeface="Sitka Banner"/>
            </a:endParaRPr>
          </a:p>
          <a:p>
            <a:endParaRPr lang="en-US" sz="1700" dirty="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[15]. Xu, Wenxia, and </a:t>
            </a:r>
            <a:r>
              <a:rPr lang="en-US" sz="1700" dirty="0" err="1">
                <a:latin typeface="Sitka Banner"/>
                <a:ea typeface="+mn-lt"/>
                <a:cs typeface="+mn-lt"/>
              </a:rPr>
              <a:t>Congcong</a:t>
            </a:r>
            <a:r>
              <a:rPr lang="en-US" sz="1700" dirty="0">
                <a:latin typeface="Sitka Banner"/>
                <a:ea typeface="+mn-lt"/>
                <a:cs typeface="+mn-lt"/>
              </a:rPr>
              <a:t> Yan. "Prediction of Lithium-ion Battery Remaining Useful Life Based on Long Short Term Memory." In 2022 IEEE </a:t>
            </a:r>
            <a:r>
              <a:rPr lang="en-US" sz="1700" dirty="0" err="1">
                <a:latin typeface="Sitka Banner"/>
                <a:ea typeface="+mn-lt"/>
                <a:cs typeface="+mn-lt"/>
              </a:rPr>
              <a:t>nternational</a:t>
            </a:r>
            <a:r>
              <a:rPr lang="en-US" sz="1700" dirty="0">
                <a:latin typeface="Sitka Banner"/>
                <a:ea typeface="+mn-lt"/>
                <a:cs typeface="+mn-lt"/>
              </a:rPr>
              <a:t> Conference on Advances in Electrical Engineering and</a:t>
            </a:r>
            <a:endParaRPr lang="en-US" sz="1700">
              <a:latin typeface="Sitka Banner"/>
            </a:endParaRPr>
          </a:p>
          <a:p>
            <a:r>
              <a:rPr lang="en-US" sz="1700" dirty="0">
                <a:latin typeface="Sitka Banner"/>
                <a:ea typeface="+mn-lt"/>
                <a:cs typeface="+mn-lt"/>
              </a:rPr>
              <a:t>Computer Applications (AEECA), pp. 942-948. IEEE, 2022.</a:t>
            </a:r>
            <a:endParaRPr lang="en-US" sz="1700"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111912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659633-F3D2-0B7D-59A0-821853E85FBE}"/>
              </a:ext>
            </a:extLst>
          </p:cNvPr>
          <p:cNvSpPr txBox="1"/>
          <p:nvPr/>
        </p:nvSpPr>
        <p:spPr>
          <a:xfrm>
            <a:off x="3901440" y="2184400"/>
            <a:ext cx="423672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09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E2D271B9-9BA2-4AF0-AE69-43E7D26B5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C9E7C-6B89-237B-E68C-67F36A48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67" y="2264853"/>
            <a:ext cx="10351007" cy="3932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/>
            <a:r>
              <a:rPr lang="en-US" sz="1800" i="0">
                <a:latin typeface="Sitka Banner"/>
              </a:rPr>
              <a:t>  </a:t>
            </a:r>
            <a:r>
              <a:rPr lang="en-US" sz="1800" i="0" kern="1200" spc="100" baseline="0">
                <a:latin typeface="Sitka Banner"/>
              </a:rPr>
              <a:t>Our goal is to develop a robust Machine Learning model for predicting electric vehicle battery health. This involves creating an intelligent system to accurately assess and forecast the battery's condition over time.</a:t>
            </a:r>
            <a:r>
              <a:rPr lang="en-US" sz="1800" i="0">
                <a:latin typeface="Sitka Banner"/>
              </a:rPr>
              <a:t/>
            </a:r>
            <a:br>
              <a:rPr lang="en-US" sz="1800" i="0">
                <a:latin typeface="Sitka Banner"/>
              </a:rPr>
            </a:br>
            <a:endParaRPr lang="en-US" sz="1800" i="0" kern="1200" spc="100" baseline="0">
              <a:latin typeface="Sitka Banner"/>
            </a:endParaRPr>
          </a:p>
          <a:p>
            <a:r>
              <a:rPr lang="en-US" sz="1800" b="1" i="0" kern="1200" spc="100" baseline="0">
                <a:latin typeface="Sitka Banner"/>
              </a:rPr>
              <a:t>  Enhancing Battery </a:t>
            </a:r>
            <a:r>
              <a:rPr lang="en-US" sz="1800" b="1" i="0" kern="1200" spc="100" baseline="0" err="1">
                <a:latin typeface="Sitka Banner"/>
              </a:rPr>
              <a:t>Management:</a:t>
            </a:r>
            <a:r>
              <a:rPr lang="en-US" sz="1800" i="0" kern="1200" spc="100" baseline="0" err="1">
                <a:latin typeface="Sitka Banner"/>
              </a:rPr>
              <a:t>Improve</a:t>
            </a:r>
            <a:r>
              <a:rPr lang="en-US" sz="1800" i="0" kern="1200" spc="100" baseline="0">
                <a:latin typeface="Sitka Banner"/>
              </a:rPr>
              <a:t> the efficiency of electric vehicle battery management</a:t>
            </a:r>
            <a:r>
              <a:rPr lang="en-US" sz="1800" i="0">
                <a:latin typeface="Sitka Banner"/>
              </a:rPr>
              <a:t>          </a:t>
            </a:r>
            <a:r>
              <a:rPr lang="en-US" sz="1800" i="0" kern="1200" spc="100" baseline="0">
                <a:latin typeface="Sitka Banner"/>
              </a:rPr>
              <a:t>systems.</a:t>
            </a:r>
          </a:p>
          <a:p>
            <a:pPr marL="171450" indent="-171450"/>
            <a:r>
              <a:rPr lang="en-US" sz="1800" b="1" i="0">
                <a:latin typeface="Sitka Banner"/>
              </a:rPr>
              <a:t>  </a:t>
            </a:r>
            <a:r>
              <a:rPr lang="en-US" sz="1800" b="1" i="0" kern="1200" spc="100" baseline="0">
                <a:latin typeface="Sitka Banner"/>
              </a:rPr>
              <a:t>Increasing Vehicle </a:t>
            </a:r>
            <a:r>
              <a:rPr lang="en-US" sz="1800" b="1" i="0" kern="1200" spc="100" baseline="0" err="1">
                <a:latin typeface="Sitka Banner"/>
              </a:rPr>
              <a:t>Reliability:</a:t>
            </a:r>
            <a:r>
              <a:rPr lang="en-US" sz="1800" i="0" kern="1200" spc="100" baseline="0" err="1">
                <a:latin typeface="Sitka Banner"/>
              </a:rPr>
              <a:t>Enhance</a:t>
            </a:r>
            <a:r>
              <a:rPr lang="en-US" sz="1800" i="0" kern="1200" spc="100" baseline="0">
                <a:latin typeface="Sitka Banner"/>
              </a:rPr>
              <a:t> the overall reliability of electric vehicles by ensuring the</a:t>
            </a:r>
            <a:r>
              <a:rPr lang="en-US" sz="1800" i="0">
                <a:latin typeface="Sitka Banner"/>
              </a:rPr>
              <a:t>  </a:t>
            </a:r>
            <a:r>
              <a:rPr lang="en-US" sz="1800" i="0" kern="1200" spc="100" baseline="0">
                <a:latin typeface="Sitka Banner"/>
              </a:rPr>
              <a:t>health of their power source.</a:t>
            </a:r>
          </a:p>
          <a:p>
            <a:r>
              <a:rPr lang="en-US" sz="1800" b="1" i="0" kern="1200" spc="100" baseline="0">
                <a:latin typeface="Sitka Banner"/>
              </a:rPr>
              <a:t>  Cost </a:t>
            </a:r>
            <a:r>
              <a:rPr lang="en-US" sz="1800" b="1" i="0" kern="1200" spc="100" baseline="0" err="1">
                <a:latin typeface="Sitka Banner"/>
              </a:rPr>
              <a:t>Reduction:</a:t>
            </a:r>
            <a:r>
              <a:rPr lang="en-US" sz="1800" i="0" kern="1200" spc="100" baseline="0" err="1">
                <a:latin typeface="Sitka Banner"/>
              </a:rPr>
              <a:t>Minimize</a:t>
            </a:r>
            <a:r>
              <a:rPr lang="en-US" sz="1800" i="0" kern="1200" spc="100" baseline="0">
                <a:latin typeface="Sitka Banner"/>
              </a:rPr>
              <a:t> maintenance costs by proactively addressing potential battery issues.</a:t>
            </a:r>
          </a:p>
          <a:p>
            <a:r>
              <a:rPr lang="en-US" sz="1800" b="1" i="0" kern="1200" spc="100" baseline="0">
                <a:latin typeface="Sitka Banner"/>
              </a:rPr>
              <a:t>  Environmental </a:t>
            </a:r>
            <a:r>
              <a:rPr lang="en-US" sz="1800" b="1" i="0" kern="1200" spc="100" baseline="0" err="1">
                <a:latin typeface="Sitka Banner"/>
              </a:rPr>
              <a:t>Impact:</a:t>
            </a:r>
            <a:r>
              <a:rPr lang="en-US" sz="1800" i="0" kern="1200" spc="100" baseline="0" err="1">
                <a:latin typeface="Sitka Banner"/>
              </a:rPr>
              <a:t>Contribute</a:t>
            </a:r>
            <a:r>
              <a:rPr lang="en-US" sz="1800" i="0" kern="1200" spc="100" baseline="0">
                <a:latin typeface="Sitka Banner"/>
              </a:rPr>
              <a:t> to sustainable transportation by promoting the longevity of</a:t>
            </a:r>
            <a:r>
              <a:rPr lang="en-US" sz="1800" i="0">
                <a:latin typeface="Sitka Banner"/>
              </a:rPr>
              <a:t>      </a:t>
            </a:r>
            <a:r>
              <a:rPr lang="en-US" sz="1800" i="0" kern="1200" spc="100" baseline="0">
                <a:latin typeface="Sitka Banner"/>
              </a:rPr>
              <a:t>electric vehicle components.</a:t>
            </a:r>
          </a:p>
          <a:p>
            <a:r>
              <a:rPr lang="en-US" sz="1800" b="1" i="0" kern="1200" spc="100" baseline="0">
                <a:latin typeface="Sitka Banner"/>
              </a:rPr>
              <a:t>  Advancing Predictive </a:t>
            </a:r>
            <a:r>
              <a:rPr lang="en-US" sz="1800" b="1" i="0" kern="1200" spc="100" baseline="0" err="1">
                <a:latin typeface="Sitka Banner"/>
              </a:rPr>
              <a:t>Analytics:</a:t>
            </a:r>
            <a:r>
              <a:rPr lang="en-US" sz="1800" i="0" kern="1200" spc="100" baseline="0" err="1">
                <a:latin typeface="Sitka Banner"/>
              </a:rPr>
              <a:t>Push</a:t>
            </a:r>
            <a:r>
              <a:rPr lang="en-US" sz="1800" i="0" kern="1200" spc="100" baseline="0">
                <a:latin typeface="Sitka Banner"/>
              </a:rPr>
              <a:t> the boundaries of predictive analytics in the context of</a:t>
            </a:r>
            <a:r>
              <a:rPr lang="en-US" sz="1800" i="0">
                <a:latin typeface="Sitka Banner"/>
              </a:rPr>
              <a:t>    </a:t>
            </a:r>
            <a:r>
              <a:rPr lang="en-US" sz="1800" i="0" kern="1200" spc="100" baseline="0">
                <a:latin typeface="Sitka Banner"/>
              </a:rPr>
              <a:t>electric vehicle technology.</a:t>
            </a:r>
          </a:p>
          <a:p>
            <a:r>
              <a:rPr lang="en-US" sz="1800" b="1" i="0" kern="1200" spc="100" baseline="0">
                <a:latin typeface="Sitka Banner"/>
              </a:rPr>
              <a:t>  Supporting Smart Charging Infrastructure:</a:t>
            </a:r>
            <a:r>
              <a:rPr lang="en-US" sz="1800" i="0" kern="1200" spc="100" baseline="0">
                <a:latin typeface="Sitka Banner"/>
              </a:rPr>
              <a:t>Facilitate the development of smart charging stations</a:t>
            </a:r>
            <a:r>
              <a:rPr lang="en-US" sz="1800" i="0">
                <a:latin typeface="Sitka Banner"/>
              </a:rPr>
              <a:t>    </a:t>
            </a:r>
            <a:r>
              <a:rPr lang="en-US" sz="1800" i="0" kern="1200" spc="100" baseline="0">
                <a:latin typeface="Sitka Banner"/>
              </a:rPr>
              <a:t>by providing accurate battery health information.</a:t>
            </a:r>
          </a:p>
          <a:p>
            <a:pPr marL="171450" indent="-171450"/>
            <a:endParaRPr lang="en-US" sz="1800" i="0" kern="1200" spc="100" baseline="0">
              <a:latin typeface="Sitka Banne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8177A9-BD6F-CABC-6B5C-C0278A43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6365" y="838915"/>
            <a:ext cx="6358126" cy="4913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400" b="1" i="0" dirty="0">
                <a:latin typeface="Sabon Next LT"/>
                <a:cs typeface="Sabon Next LT"/>
              </a:rPr>
              <a:t>OBJECTIVE AND </a:t>
            </a:r>
            <a:r>
              <a:rPr lang="en-US" sz="3400" b="1" i="0" dirty="0"/>
              <a:t>SCOPE</a:t>
            </a:r>
            <a:endParaRPr lang="en-US" sz="3400" b="1" i="0" dirty="0">
              <a:latin typeface="Sabon Next LT"/>
              <a:cs typeface="Sabon Next LT"/>
            </a:endParaRPr>
          </a:p>
        </p:txBody>
      </p:sp>
      <p:pic>
        <p:nvPicPr>
          <p:cNvPr id="7" name="Graphic 6" descr="Full Battery">
            <a:extLst>
              <a:ext uri="{FF2B5EF4-FFF2-40B4-BE49-F238E27FC236}">
                <a16:creationId xmlns:a16="http://schemas.microsoft.com/office/drawing/2014/main" xmlns="" id="{9494D964-0DCE-EF9C-FF5F-9C846D6F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1480" y="-109951"/>
            <a:ext cx="2619340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4C81B9CA-1414-4F8E-878C-2D9B6603CA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A0CB4A-47EA-CE44-F56E-9C4FC0D4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99" y="325329"/>
            <a:ext cx="10671048" cy="822960"/>
          </a:xfrm>
        </p:spPr>
        <p:txBody>
          <a:bodyPr>
            <a:normAutofit/>
          </a:bodyPr>
          <a:lstStyle/>
          <a:p>
            <a:r>
              <a:rPr lang="en-GB" sz="3400" b="1"/>
              <a:t>Literature 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FBECD76-3566-7795-FC02-935727F8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82440"/>
              </p:ext>
            </p:extLst>
          </p:nvPr>
        </p:nvGraphicFramePr>
        <p:xfrm>
          <a:off x="701787" y="1308099"/>
          <a:ext cx="11006216" cy="509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6">
                  <a:extLst>
                    <a:ext uri="{9D8B030D-6E8A-4147-A177-3AD203B41FA5}">
                      <a16:colId xmlns:a16="http://schemas.microsoft.com/office/drawing/2014/main" xmlns="" val="225390680"/>
                    </a:ext>
                  </a:extLst>
                </a:gridCol>
                <a:gridCol w="2191260">
                  <a:extLst>
                    <a:ext uri="{9D8B030D-6E8A-4147-A177-3AD203B41FA5}">
                      <a16:colId xmlns:a16="http://schemas.microsoft.com/office/drawing/2014/main" xmlns="" val="3293905078"/>
                    </a:ext>
                  </a:extLst>
                </a:gridCol>
                <a:gridCol w="2191260">
                  <a:extLst>
                    <a:ext uri="{9D8B030D-6E8A-4147-A177-3AD203B41FA5}">
                      <a16:colId xmlns:a16="http://schemas.microsoft.com/office/drawing/2014/main" xmlns="" val="2361811019"/>
                    </a:ext>
                  </a:extLst>
                </a:gridCol>
                <a:gridCol w="2191260">
                  <a:extLst>
                    <a:ext uri="{9D8B030D-6E8A-4147-A177-3AD203B41FA5}">
                      <a16:colId xmlns:a16="http://schemas.microsoft.com/office/drawing/2014/main" xmlns="" val="3765287919"/>
                    </a:ext>
                  </a:extLst>
                </a:gridCol>
                <a:gridCol w="2191260">
                  <a:extLst>
                    <a:ext uri="{9D8B030D-6E8A-4147-A177-3AD203B41FA5}">
                      <a16:colId xmlns:a16="http://schemas.microsoft.com/office/drawing/2014/main" xmlns="" val="1406131759"/>
                    </a:ext>
                  </a:extLst>
                </a:gridCol>
              </a:tblGrid>
              <a:tr h="409088">
                <a:tc>
                  <a:txBody>
                    <a:bodyPr/>
                    <a:lstStyle/>
                    <a:p>
                      <a:r>
                        <a:rPr lang="en-GB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773527"/>
                  </a:ext>
                </a:extLst>
              </a:tr>
              <a:tr h="11590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  <a:hlinkClick r:id=""/>
                        </a:rPr>
                        <a:t>[1]</a:t>
                      </a: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This paper focuses on reducing CO2 emissions through electric</a:t>
                      </a:r>
                      <a:endParaRPr lang="en-US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vehicles and emphasizes the importance of SOH prediction for battery safety and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reliability.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used-Internal resistance analysis, LSTM networks for SOH</a:t>
                      </a:r>
                      <a:endParaRPr lang="en-US" sz="1100" b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prediction and Pearson correlation analysis for feature selection.</a:t>
                      </a:r>
                      <a:endParaRPr lang="en-GB" sz="1100" b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Custom Dataset.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RMSE values below 0.02.</a:t>
                      </a:r>
                      <a:endParaRPr lang="en-US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The study recommends enhancing the model's applicability by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training it with diverse operating condition data.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665143"/>
                  </a:ext>
                </a:extLst>
              </a:tr>
              <a:tr h="19090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  <a:hlinkClick r:id=""/>
                        </a:rPr>
                        <a:t>[2]</a:t>
                      </a: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Research extends its scope to address the challenges of assessing SOH for</a:t>
                      </a:r>
                      <a:endParaRPr lang="en-US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large-cycle Lithium-ion batteries, emphasizing the importance of safety management.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Dynamic Bayesian Network (DBN), Particle Filtering (PF) inference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algorithm , SOH </a:t>
                      </a:r>
                      <a:r>
                        <a:rPr lang="en-GB" sz="11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estimation,RUL</a:t>
                      </a: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prediction.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A</a:t>
                      </a: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. CC (constant-current) discharging process of LiFePO4/Graphite lithium-ion batteries (LIBs).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B</a:t>
                      </a: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.A dynamic discharging process of LiFePO4/Graphite LIBs.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Accuracy for SOH Estimation: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For Dataset A,</a:t>
                      </a: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 RMSE  1.60%.</a:t>
                      </a:r>
                      <a:endParaRPr lang="en-GB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For Dataset B</a:t>
                      </a: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,  RMSE   1.60%.</a:t>
                      </a:r>
                      <a:endParaRPr lang="en-GB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scope-Focus on CC and CV charging profiles and neglecting the impact of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operating temperature variations on battery health.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193481"/>
                  </a:ext>
                </a:extLst>
              </a:tr>
              <a:tr h="15136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  <a:hlinkClick r:id="rId2"/>
                        </a:rPr>
                        <a:t>[3]</a:t>
                      </a: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The research addresses the critical challenge of accurately assessing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the State of Health (SOH) of Lithium-ion batteries, crucial for safety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managements.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Autoregressive Model, Equal Voltage Discharge Time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(EVDT), Relevance Vector Machine (RVM) Algorithm, Error Correction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Models.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Large-Cycle Lithium-ion Battery Dataset.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NASA Data and CALCE Data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 RMSEs consistently below 1%.</a:t>
                      </a:r>
                      <a:endParaRPr lang="en-GB" sz="110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Need to further investigate and understand the performance of the</a:t>
                      </a:r>
                      <a:endParaRPr lang="en-US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AR-RVM model in comparison to the proposed AR-EVDTRVM model for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small-cycle Lithium-ion battery SOH estimation.</a:t>
                      </a:r>
                      <a:endParaRPr lang="en-GB" sz="110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91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FB1767E-52E7-F6E6-A3D2-BA2F951F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792"/>
              </p:ext>
            </p:extLst>
          </p:nvPr>
        </p:nvGraphicFramePr>
        <p:xfrm>
          <a:off x="843280" y="538480"/>
          <a:ext cx="10697550" cy="573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10">
                  <a:extLst>
                    <a:ext uri="{9D8B030D-6E8A-4147-A177-3AD203B41FA5}">
                      <a16:colId xmlns:a16="http://schemas.microsoft.com/office/drawing/2014/main" xmlns="" val="2765617906"/>
                    </a:ext>
                  </a:extLst>
                </a:gridCol>
                <a:gridCol w="2139510">
                  <a:extLst>
                    <a:ext uri="{9D8B030D-6E8A-4147-A177-3AD203B41FA5}">
                      <a16:colId xmlns:a16="http://schemas.microsoft.com/office/drawing/2014/main" xmlns="" val="3631691856"/>
                    </a:ext>
                  </a:extLst>
                </a:gridCol>
                <a:gridCol w="2139510">
                  <a:extLst>
                    <a:ext uri="{9D8B030D-6E8A-4147-A177-3AD203B41FA5}">
                      <a16:colId xmlns:a16="http://schemas.microsoft.com/office/drawing/2014/main" xmlns="" val="3795898441"/>
                    </a:ext>
                  </a:extLst>
                </a:gridCol>
                <a:gridCol w="2139510">
                  <a:extLst>
                    <a:ext uri="{9D8B030D-6E8A-4147-A177-3AD203B41FA5}">
                      <a16:colId xmlns:a16="http://schemas.microsoft.com/office/drawing/2014/main" xmlns="" val="1698746476"/>
                    </a:ext>
                  </a:extLst>
                </a:gridCol>
                <a:gridCol w="2139510">
                  <a:extLst>
                    <a:ext uri="{9D8B030D-6E8A-4147-A177-3AD203B41FA5}">
                      <a16:colId xmlns:a16="http://schemas.microsoft.com/office/drawing/2014/main" xmlns="" val="4117171623"/>
                    </a:ext>
                  </a:extLst>
                </a:gridCol>
              </a:tblGrid>
              <a:tr h="630662">
                <a:tc>
                  <a:txBody>
                    <a:bodyPr/>
                    <a:lstStyle/>
                    <a:p>
                      <a:r>
                        <a:rPr lang="en-GB" dirty="0"/>
                        <a:t>Objective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136110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[4]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The critical issue of managing lithium-ion batteries in electric</a:t>
                      </a:r>
                      <a:endParaRPr lang="en-US" sz="1100" dirty="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vehicles (EVs) by proposing a digital twin-based Battery Management System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(BMS)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latin typeface="Avenir Next LT Pro"/>
                        </a:rPr>
                        <a:t>Extreme Gradient Boost (</a:t>
                      </a:r>
                      <a:r>
                        <a:rPr lang="en-US" sz="1100" b="0" i="0" u="none" strike="noStrike" noProof="0" err="1">
                          <a:latin typeface="Avenir Next LT Pro"/>
                        </a:rPr>
                        <a:t>XGBoost</a:t>
                      </a:r>
                      <a:r>
                        <a:rPr lang="en-US" sz="1100" b="0" i="0" u="none" strike="noStrike" noProof="0" dirty="0">
                          <a:latin typeface="Avenir Next LT Pro"/>
                        </a:rPr>
                        <a:t>) model and Extended Kalman Filter (EKF) for battery state estimation, monitoring, and prediction in the context of the Digital Twin framework.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NASA dataset</a:t>
                      </a:r>
                      <a:endParaRPr lang="en-US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Improved State of Charge (SOC) and State of Health (SOH)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estimation using Kalman Filter (KF) and </a:t>
                      </a:r>
                      <a:r>
                        <a:rPr lang="en-GB" sz="1100" b="0" i="0" u="none" strike="noStrike" noProof="0" err="1">
                          <a:solidFill>
                            <a:srgbClr val="000000"/>
                          </a:solidFill>
                          <a:latin typeface="Avenir Next LT Pro"/>
                        </a:rPr>
                        <a:t>XGBoost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 algorithms, demonstrating</a:t>
                      </a: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enhanced accuracy and performance compared to existing methods.</a:t>
                      </a:r>
                      <a:endParaRPr lang="en-GB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Enhance prediction accuracy, prioritize safety, and consider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sustainability to support the widespread adoption of electric vehicles in a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low-carbon future.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219240"/>
                  </a:ext>
                </a:extLst>
              </a:tr>
              <a:tr h="63066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[5]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ML model for accurately estimating the State of Health (SOH) of</a:t>
                      </a:r>
                      <a:endParaRPr lang="en-US" sz="1100" dirty="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lithium iron phosphate (LFP)/graphite battery cells in real-world electric vehicle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(EV) usage.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Objective-ML model for accurately estimating the State of Health (SOH) of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lithium iron phosphate (LFP)/graphite battery cells in real-world electric vehicle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(EV) usage.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Custom Dataset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 dirty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Mean absolute percentage error (MAPE) of 0.28%, a root mean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squared percent error (RMSPE) of 0.55%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Real-time data integration, collaboration with existing BMS,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scalability, interpretability, uncertainty analysis, optimal management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strategies, data standardization, extended battery life.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9684922"/>
                  </a:ext>
                </a:extLst>
              </a:tr>
              <a:tr h="63066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latin typeface="Avenir Next LT Pro"/>
                          <a:hlinkClick r:id=""/>
                        </a:rPr>
                        <a:t>[6]</a:t>
                      </a:r>
                      <a:r>
                        <a:rPr lang="en-US" sz="1100" b="0" i="0" u="none" strike="noStrike" noProof="0" dirty="0">
                          <a:latin typeface="Avenir Next LT Pro"/>
                        </a:rPr>
                        <a:t> To create a unified framework for precise lithium-ion battery SOH prediction, encompassing one-step, multi-step, and long-term forecasts, and addressing capacity recovery effects with uncertainty representation.</a:t>
                      </a:r>
                      <a:endParaRPr lang="en-US" sz="1100" dirty="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endParaRPr lang="en-GB" sz="1100" dirty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Empirical Mode Decomposition (EMD) ,Dynamic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Single-Exponential </a:t>
                      </a:r>
                      <a:r>
                        <a:rPr lang="en-GB" sz="1100" b="0" i="0" u="none" strike="noStrike" noProof="0" err="1">
                          <a:latin typeface="Avenir Next LT Pro"/>
                        </a:rPr>
                        <a:t>Model,Particle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Filter (PF) Algorithm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NASA dataset</a:t>
                      </a:r>
                      <a:endParaRPr lang="en-US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The paper's proposed method achieves precise Lithium-ion battery State of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Health (SOH) prediction across diverse scenarios, surpassing existing methods.</a:t>
                      </a:r>
                      <a:endParaRPr lang="en-GB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Involves refining uncertainty </a:t>
                      </a:r>
                      <a:r>
                        <a:rPr lang="en-GB" sz="1100" b="0" i="0" u="none" strike="noStrike" noProof="0" err="1">
                          <a:latin typeface="Avenir Next LT Pro"/>
                        </a:rPr>
                        <a:t>modeling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, expanding real-world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integration, adapting to energy storage systems, enabling edge computing deployment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704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1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A1B265F-EE0D-9CF6-CB7F-7B32B0A4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71576"/>
              </p:ext>
            </p:extLst>
          </p:nvPr>
        </p:nvGraphicFramePr>
        <p:xfrm>
          <a:off x="701040" y="579120"/>
          <a:ext cx="10873774" cy="556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001">
                  <a:extLst>
                    <a:ext uri="{9D8B030D-6E8A-4147-A177-3AD203B41FA5}">
                      <a16:colId xmlns:a16="http://schemas.microsoft.com/office/drawing/2014/main" xmlns="" val="4141234271"/>
                    </a:ext>
                  </a:extLst>
                </a:gridCol>
                <a:gridCol w="2048085">
                  <a:extLst>
                    <a:ext uri="{9D8B030D-6E8A-4147-A177-3AD203B41FA5}">
                      <a16:colId xmlns:a16="http://schemas.microsoft.com/office/drawing/2014/main" xmlns="" val="3364528617"/>
                    </a:ext>
                  </a:extLst>
                </a:gridCol>
                <a:gridCol w="1306364">
                  <a:extLst>
                    <a:ext uri="{9D8B030D-6E8A-4147-A177-3AD203B41FA5}">
                      <a16:colId xmlns:a16="http://schemas.microsoft.com/office/drawing/2014/main" xmlns="" val="27243138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973227218"/>
                    </a:ext>
                  </a:extLst>
                </a:gridCol>
                <a:gridCol w="1995924">
                  <a:extLst>
                    <a:ext uri="{9D8B030D-6E8A-4147-A177-3AD203B41FA5}">
                      <a16:colId xmlns:a16="http://schemas.microsoft.com/office/drawing/2014/main" xmlns="" val="3811461960"/>
                    </a:ext>
                  </a:extLst>
                </a:gridCol>
              </a:tblGrid>
              <a:tr h="389609">
                <a:tc>
                  <a:txBody>
                    <a:bodyPr/>
                    <a:lstStyle/>
                    <a:p>
                      <a:r>
                        <a:rPr lang="en-GB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398233"/>
                  </a:ext>
                </a:extLst>
              </a:tr>
              <a:tr h="16659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[7]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The paper explores Lithium-ion battery State of Health (SOH) prediction for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electric vehicles, acknowledging the intricate capacity degradation mechanisms and the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potential for deep learning to supplant conventional </a:t>
                      </a:r>
                      <a:r>
                        <a:rPr lang="en-GB" sz="1100" b="0" i="0" u="none" strike="noStrike" noProof="0" dirty="0" err="1">
                          <a:latin typeface="Avenir Next LT Pro"/>
                        </a:rPr>
                        <a:t>modeling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and experimentation.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Convolutional Autoencoder (CAE), Bi-directional Long Short-Term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Memory (LSTM).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/>
                        <a:t>NASA Ames dataset and the Oxford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Mean absolute error (MAE) 2% on the NASA dataset</a:t>
                      </a:r>
                      <a:endParaRPr lang="en-GB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MAE of 0.038% on the Oxford dataset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Model optimization for practical implementation, edge/cloud integration,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generalization, real-world validation.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284637"/>
                  </a:ext>
                </a:extLst>
              </a:tr>
              <a:tr h="149125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[8]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Accurately predicting the state-of-health of lithium-ion batteries using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Variational Mode Decomposition (VMD) and Dung Beetle Optimization-Support Vector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Regression (DBO-SVR) to enhance battery safety and reliability.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Support Vector Regression (SVR),Variational Mode Decomposition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(VMD) for feature extraction and Dung Beetle Optimization (DBO) for parameter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tuning.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NASA Dataset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 accuracy with errors consistently within 1%.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Refining and validating the VMD-DBO-SVR model with diverse battery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datasets, exploring real-time monitoring, and considering practical implementation.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4091827"/>
                  </a:ext>
                </a:extLst>
              </a:tr>
              <a:tr h="20152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[9]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To enhance lithium-ion battery SOC prediction accuracy using an extreme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learning machine algorithm based on the alternating factor multiplier method with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improved regularization.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Extreme Learning Machine (ELM) for battery SOC prediction.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Custom dataset(lithium-ion battery (Sony VCT4 18650) as an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experimental object.)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Contributes novel algorithms for lithium-ion battery SOC prediction, including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algorithm comparisons, excitation function analysis, and real-world battery testing, with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potential applications in battery management systems.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Involves refining and implementing the proposed algorithm in real-world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new energy vehicle battery management systems for enhanced battery performance and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longevity.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588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D2B4C7A-3AAC-BC74-D199-564199A3F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74323"/>
              </p:ext>
            </p:extLst>
          </p:nvPr>
        </p:nvGraphicFramePr>
        <p:xfrm>
          <a:off x="1036320" y="589280"/>
          <a:ext cx="9760722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1221569971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xmlns="" val="4202175111"/>
                    </a:ext>
                  </a:extLst>
                </a:gridCol>
                <a:gridCol w="1494026">
                  <a:extLst>
                    <a:ext uri="{9D8B030D-6E8A-4147-A177-3AD203B41FA5}">
                      <a16:colId xmlns:a16="http://schemas.microsoft.com/office/drawing/2014/main" xmlns="" val="3065043086"/>
                    </a:ext>
                  </a:extLst>
                </a:gridCol>
                <a:gridCol w="2175264">
                  <a:extLst>
                    <a:ext uri="{9D8B030D-6E8A-4147-A177-3AD203B41FA5}">
                      <a16:colId xmlns:a16="http://schemas.microsoft.com/office/drawing/2014/main" xmlns="" val="3961746312"/>
                    </a:ext>
                  </a:extLst>
                </a:gridCol>
                <a:gridCol w="1887732">
                  <a:extLst>
                    <a:ext uri="{9D8B030D-6E8A-4147-A177-3AD203B41FA5}">
                      <a16:colId xmlns:a16="http://schemas.microsoft.com/office/drawing/2014/main" xmlns="" val="234497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988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[10]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To develop a CNN-based model for accurate State-of-Health (SOH)</a:t>
                      </a:r>
                      <a:endParaRPr lang="en-US" sz="1100" dirty="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estimation of lithium-ion batteries using partial charge and discharge profiles, enhancing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battery reliability in various applications.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Convolutional Neural Network (CNN)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333333"/>
                          </a:solidFill>
                          <a:latin typeface="Avenir Next LT Pro"/>
                        </a:rPr>
                        <a:t>The study uses aging data from four 3Ah Samsung 30T cells subjected to different fast-charging profiles for training and testing the SOH estimation model.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latin typeface="Avenir Next LT Pro"/>
                        </a:rPr>
                        <a:t>accuracy more than 80% SOH, with errors typically within ±2% and not exceeding ±3%.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Focus on developing more robust SOH estimation models that can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accurately predict battery health below 80% SOH and accommodate varying charging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methods.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69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[11]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Accurate SOC Estimation for Electric Vehicle Batteries applications.</a:t>
                      </a:r>
                      <a:endParaRPr lang="en-US" sz="1100" dirty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latin typeface="Avenir Next LT Pro"/>
                        </a:rPr>
                        <a:t>The AI method used in the research is the Random Forest Regression (RFR) algorithm, which is further optimized using the Differential Search Algorithm (DSA).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CALSE Dataset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 RMSE 0.382%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Future work for this paper could include verifying the SOC estimation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accuracy under aging cycle tests and implementing the proposed algorithm in real-time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through hardware-in-the-loop testing.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81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[12]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To create an online platform that predicts electric vehicle battery health</a:t>
                      </a:r>
                      <a:endParaRPr lang="en-US" sz="1100" dirty="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during charging, enhancing charging operation and maintenance management.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Dynamic Time Warping (DTW) for feature extraction and the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err="1">
                          <a:latin typeface="Avenir Next LT Pro"/>
                        </a:rPr>
                        <a:t>XGBoost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algorithm for machine learning-based prediction of electric vehicle battery</a:t>
                      </a:r>
                      <a:endParaRPr lang="en-GB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State of Health (SOH).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Custom dataset.</a:t>
                      </a:r>
                      <a:endParaRPr lang="en-US" sz="110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 RMSE 0.674 and MAE 0.843</a:t>
                      </a:r>
                      <a:endParaRPr lang="en-US" sz="1100" dirty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Enhancing the platform's scalability and incorporating real-world testing</a:t>
                      </a:r>
                      <a:endParaRPr lang="en-US" sz="1100"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and validation for broader adoption in electric vehicle charging infrastructure.</a:t>
                      </a:r>
                      <a:endParaRPr lang="en-GB" sz="110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037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E3DB030-4DD4-900C-4550-B8402B59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65571"/>
              </p:ext>
            </p:extLst>
          </p:nvPr>
        </p:nvGraphicFramePr>
        <p:xfrm>
          <a:off x="1198880" y="802640"/>
          <a:ext cx="1002287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74">
                  <a:extLst>
                    <a:ext uri="{9D8B030D-6E8A-4147-A177-3AD203B41FA5}">
                      <a16:colId xmlns:a16="http://schemas.microsoft.com/office/drawing/2014/main" xmlns="" val="2568310921"/>
                    </a:ext>
                  </a:extLst>
                </a:gridCol>
                <a:gridCol w="2004574">
                  <a:extLst>
                    <a:ext uri="{9D8B030D-6E8A-4147-A177-3AD203B41FA5}">
                      <a16:colId xmlns:a16="http://schemas.microsoft.com/office/drawing/2014/main" xmlns="" val="1128729961"/>
                    </a:ext>
                  </a:extLst>
                </a:gridCol>
                <a:gridCol w="2004574">
                  <a:extLst>
                    <a:ext uri="{9D8B030D-6E8A-4147-A177-3AD203B41FA5}">
                      <a16:colId xmlns:a16="http://schemas.microsoft.com/office/drawing/2014/main" xmlns="" val="1442902744"/>
                    </a:ext>
                  </a:extLst>
                </a:gridCol>
                <a:gridCol w="2004574">
                  <a:extLst>
                    <a:ext uri="{9D8B030D-6E8A-4147-A177-3AD203B41FA5}">
                      <a16:colId xmlns:a16="http://schemas.microsoft.com/office/drawing/2014/main" xmlns="" val="2274814508"/>
                    </a:ext>
                  </a:extLst>
                </a:gridCol>
                <a:gridCol w="2004574">
                  <a:extLst>
                    <a:ext uri="{9D8B030D-6E8A-4147-A177-3AD203B41FA5}">
                      <a16:colId xmlns:a16="http://schemas.microsoft.com/office/drawing/2014/main" xmlns="" val="191072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241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[13]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To develop and validate models for predicting the State of Health (</a:t>
                      </a:r>
                      <a:r>
                        <a:rPr lang="en-GB" sz="1100" b="0" i="0" u="none" strike="noStrike" noProof="0" dirty="0" err="1">
                          <a:latin typeface="Avenir Next LT Pro"/>
                        </a:rPr>
                        <a:t>SoH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) of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Li-ion batteries, specifically focusing on multistep-ahead predictions and probabilistic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forecasting.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Multiple Linear Regression (MLR) for </a:t>
                      </a:r>
                      <a:r>
                        <a:rPr lang="en-GB" sz="1100" b="0" i="0" u="none" strike="noStrike" noProof="0" dirty="0" err="1">
                          <a:latin typeface="Avenir Next LT Pro"/>
                        </a:rPr>
                        <a:t>SOH,Autoregressive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Integrated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Moving Average (ARIMA) models for battery health prognostics.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NASA </a:t>
                      </a:r>
                      <a:r>
                        <a:rPr lang="en-GB" sz="1100" b="0" i="0" u="none" strike="noStrike" noProof="0" dirty="0" err="1">
                          <a:latin typeface="Avenir Next LT Pro"/>
                        </a:rPr>
                        <a:t>PCoE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Battery Dataset and CALCE Battery Dataset.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The paper's contribution is the development and validation of battery health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prediction models, both deterministic and probabilistic, using actual battery datasets,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with a focus on Li-ion batteries.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Refining RUL prediction, implementing a probabilistic framework for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battery health, and enhancing model selection for different prediction lead times.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4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[14]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 To develop a data-driven prediction model, Auto-CNN-LSTM, for accurately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estimating the Remaining Useful Life (RUL) of lithium-ion batteries.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Convolutional Neural Networks (CNN),Long Short-Term Memory</a:t>
                      </a:r>
                      <a:endParaRPr lang="en-US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(LSTM),Deep Neural Networks (DNN).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NASA Prognostics Center of Excellence (</a:t>
                      </a:r>
                      <a:r>
                        <a:rPr lang="en-GB" sz="1100" b="0" i="0" u="none" strike="noStrike" noProof="0" dirty="0" err="1">
                          <a:latin typeface="Avenir Next LT Pro"/>
                        </a:rPr>
                        <a:t>PcoE</a:t>
                      </a:r>
                      <a:r>
                        <a:rPr lang="en-GB" sz="1100" b="0" i="0" u="none" strike="noStrike" noProof="0" dirty="0">
                          <a:latin typeface="Avenir Next LT Pro"/>
                        </a:rPr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Accuracy approximately 95.16% 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Further optimization of neural network parameters and applying the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proposed Auto-CNN-LSTM model to other time series prediction problems in industrial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settings.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591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  <a:hlinkClick r:id=""/>
                        </a:rPr>
                        <a:t>[15]</a:t>
                      </a:r>
                      <a:r>
                        <a:rPr lang="en-GB" sz="1100" b="0" i="0" u="none" strike="noStrike" noProof="0">
                          <a:latin typeface="Avenir Next LT Pro"/>
                        </a:rPr>
                        <a:t> To develop a predictive model using Long Short-Term Memory (LSTM)</a:t>
                      </a:r>
                      <a:endParaRPr lang="en-US" sz="110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neural networks to estimate the RUL of lithium-ion batteries.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Long Short-Term Memory (LSTM) neural network for predicting the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RUL of lithium-ion batteries. Additionally, it employs polynomial fitting to establish a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model for the state of health (SOH) of the batteries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Custom Dataset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 1% root mean square error (RMSE).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Focus on real-time integration, uncertainty estimation, and cost-benefit</a:t>
                      </a:r>
                      <a:endParaRPr lang="en-US" sz="1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analysis to enhance the practicality and accuracy of lithium-ion battery health prediction</a:t>
                      </a:r>
                      <a:endParaRPr lang="en-GB" sz="1100" dirty="0"/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latin typeface="Avenir Next LT Pro"/>
                        </a:rPr>
                        <a:t>for electric vehicles.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35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5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592" y="323088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/>
              <a:t>Architectural Design</a:t>
            </a:r>
            <a:endParaRPr lang="en-IN" sz="3200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/>
          <a:stretch>
            <a:fillRect/>
          </a:stretch>
        </p:blipFill>
        <p:spPr bwMode="auto">
          <a:xfrm>
            <a:off x="3891281" y="1131340"/>
            <a:ext cx="4246879" cy="520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548640"/>
            <a:ext cx="11216641" cy="6309360"/>
          </a:xfrm>
        </p:spPr>
        <p:txBody>
          <a:bodyPr lIns="72000" anchor="ctr">
            <a:noAutofit/>
          </a:bodyPr>
          <a:lstStyle/>
          <a:p>
            <a:r>
              <a:rPr lang="en-IN" sz="1400" b="1" i="0" dirty="0" smtClean="0"/>
              <a:t>1</a:t>
            </a:r>
            <a:r>
              <a:rPr lang="en-IN" sz="1400" b="1" i="0" dirty="0"/>
              <a:t>. </a:t>
            </a:r>
            <a:r>
              <a:rPr lang="en-IN" sz="1400" b="1" i="0" dirty="0" smtClean="0"/>
              <a:t>Data </a:t>
            </a:r>
            <a:r>
              <a:rPr lang="en-IN" sz="1400" b="1" i="0" dirty="0" err="1"/>
              <a:t>Preprocessing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i="0" dirty="0"/>
              <a:t>   - Extract relevant features: cycle, </a:t>
            </a:r>
            <a:r>
              <a:rPr lang="en-IN" sz="1400" i="0" dirty="0" err="1"/>
              <a:t>ambient_temperature</a:t>
            </a:r>
            <a:r>
              <a:rPr lang="en-IN" sz="1400" i="0" dirty="0"/>
              <a:t>, capacity, </a:t>
            </a:r>
            <a:r>
              <a:rPr lang="en-IN" sz="1400" i="0" dirty="0" err="1"/>
              <a:t>voltage_measured</a:t>
            </a:r>
            <a:r>
              <a:rPr lang="en-IN" sz="1400" i="0" dirty="0"/>
              <a:t>, </a:t>
            </a:r>
            <a:r>
              <a:rPr lang="en-IN" sz="1400" i="0" dirty="0" err="1"/>
              <a:t>current_measured</a:t>
            </a:r>
            <a:r>
              <a:rPr lang="en-IN" sz="1400" i="0" dirty="0"/>
              <a:t>, </a:t>
            </a:r>
            <a:r>
              <a:rPr lang="en-IN" sz="1400" i="0" dirty="0" err="1"/>
              <a:t>temperature_measured</a:t>
            </a:r>
            <a:r>
              <a:rPr lang="en-IN" sz="1400" i="0" dirty="0"/>
              <a:t>, </a:t>
            </a:r>
            <a:r>
              <a:rPr lang="en-IN" sz="1400" i="0" dirty="0" err="1"/>
              <a:t>current_load</a:t>
            </a:r>
            <a:r>
              <a:rPr lang="en-IN" sz="1400" i="0" dirty="0"/>
              <a:t>, </a:t>
            </a:r>
            <a:r>
              <a:rPr lang="en-IN" sz="1400" i="0" dirty="0" err="1"/>
              <a:t>voltage_load</a:t>
            </a:r>
            <a:r>
              <a:rPr lang="en-IN" sz="1400" i="0" dirty="0"/>
              <a:t>, time.</a:t>
            </a:r>
            <a:br>
              <a:rPr lang="en-IN" sz="1400" i="0" dirty="0"/>
            </a:br>
            <a:r>
              <a:rPr lang="en-IN" sz="1400" i="0" dirty="0"/>
              <a:t>   - Perform data cleaning: handle missing values and outliers.</a:t>
            </a:r>
            <a:br>
              <a:rPr lang="en-IN" sz="1400" i="0" dirty="0"/>
            </a:br>
            <a:r>
              <a:rPr lang="en-IN" sz="1400" i="0" dirty="0"/>
              <a:t>   - Normalize or scale features for improved algorithm performance</a:t>
            </a:r>
            <a:r>
              <a:rPr lang="en-IN" sz="1400" i="0" dirty="0" smtClean="0"/>
              <a:t>.</a:t>
            </a:r>
            <a:br>
              <a:rPr lang="en-IN" sz="1400" i="0" dirty="0" smtClean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2. </a:t>
            </a:r>
            <a:r>
              <a:rPr lang="en-IN" sz="1400" b="1" i="0" dirty="0" smtClean="0"/>
              <a:t>Algorithm </a:t>
            </a:r>
            <a:r>
              <a:rPr lang="en-IN" sz="1400" b="1" i="0" dirty="0"/>
              <a:t>Selection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i="0" dirty="0"/>
              <a:t>   - Modified Support Vector Machine (M-SVM): Superior SOH estimation.</a:t>
            </a:r>
            <a:br>
              <a:rPr lang="en-IN" sz="1400" i="0" dirty="0"/>
            </a:br>
            <a:r>
              <a:rPr lang="en-IN" sz="1400" i="0" dirty="0"/>
              <a:t>   - CNN and LSTM Networks: Capture temporal dependencies in time-series data.</a:t>
            </a:r>
            <a:br>
              <a:rPr lang="en-IN" sz="1400" i="0" dirty="0"/>
            </a:br>
            <a:r>
              <a:rPr lang="en-IN" sz="1400" i="0" dirty="0"/>
              <a:t>   - Ensemble Learning (Stacking): Combine predictions for improved accuracy and robustness.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3. </a:t>
            </a:r>
            <a:r>
              <a:rPr lang="en-IN" sz="1400" b="1" i="0" dirty="0" smtClean="0"/>
              <a:t>Meta-Model </a:t>
            </a:r>
            <a:r>
              <a:rPr lang="en-IN" sz="1400" b="1" i="0" dirty="0"/>
              <a:t>(Stacking Ensemble</a:t>
            </a:r>
            <a:r>
              <a:rPr lang="en-IN" sz="1400" b="1" i="0" dirty="0" smtClean="0"/>
              <a:t>):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   </a:t>
            </a:r>
            <a:r>
              <a:rPr lang="en-IN" sz="1400" i="0" dirty="0"/>
              <a:t>- Random Forest chosen for robustness, nonlinearity, ensemble learning, and interpretability.</a:t>
            </a:r>
            <a:br>
              <a:rPr lang="en-IN" sz="1400" i="0" dirty="0"/>
            </a:br>
            <a:r>
              <a:rPr lang="en-IN" sz="1400" i="0" dirty="0"/>
              <a:t>   - Complements base models (M-SVM, CNN, LSTM) for comprehensive battery health prediction.</a:t>
            </a:r>
            <a:br>
              <a:rPr lang="en-IN" sz="1400" i="0" dirty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4. </a:t>
            </a:r>
            <a:r>
              <a:rPr lang="en-IN" sz="1400" b="1" i="0" dirty="0" smtClean="0"/>
              <a:t>Feature </a:t>
            </a:r>
            <a:r>
              <a:rPr lang="en-IN" sz="1400" b="1" i="0" dirty="0"/>
              <a:t>Engineering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   </a:t>
            </a:r>
            <a:r>
              <a:rPr lang="en-IN" sz="1400" i="0" dirty="0"/>
              <a:t>- Explore techniques for enhanced interpretability and predictive power.</a:t>
            </a:r>
            <a:br>
              <a:rPr lang="en-IN" sz="1400" i="0" dirty="0"/>
            </a:br>
            <a:r>
              <a:rPr lang="en-IN" sz="1400" i="0" dirty="0"/>
              <a:t>   - Engineer features capturing degradation patterns, temperature effects, charging/discharging </a:t>
            </a:r>
            <a:r>
              <a:rPr lang="en-IN" sz="1400" i="0" dirty="0" err="1"/>
              <a:t>behavior</a:t>
            </a:r>
            <a:r>
              <a:rPr lang="en-IN" sz="1400" i="0" dirty="0"/>
              <a:t>.</a:t>
            </a:r>
            <a:br>
              <a:rPr lang="en-IN" sz="1400" i="0" dirty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5. </a:t>
            </a:r>
            <a:r>
              <a:rPr lang="en-IN" sz="1400" b="1" i="0" dirty="0" smtClean="0"/>
              <a:t>Model </a:t>
            </a:r>
            <a:r>
              <a:rPr lang="en-IN" sz="1400" b="1" i="0" dirty="0"/>
              <a:t>Training and Evaluation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   - </a:t>
            </a:r>
            <a:r>
              <a:rPr lang="en-IN" sz="1400" i="0" dirty="0"/>
              <a:t>Split dataset into training, validation, and test sets.</a:t>
            </a:r>
            <a:br>
              <a:rPr lang="en-IN" sz="1400" i="0" dirty="0"/>
            </a:br>
            <a:r>
              <a:rPr lang="en-IN" sz="1400" i="0" dirty="0"/>
              <a:t>   - Train and fine-tune models (M-SVM, CNN, LSTM) using cross-validation.</a:t>
            </a:r>
            <a:br>
              <a:rPr lang="en-IN" sz="1400" i="0" dirty="0"/>
            </a:br>
            <a:r>
              <a:rPr lang="en-IN" sz="1400" i="0" dirty="0"/>
              <a:t>   - Evaluate using metrics (MSE, RMSE, MAE, R2) on validation set.</a:t>
            </a:r>
            <a:br>
              <a:rPr lang="en-IN" sz="1400" i="0" dirty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6. </a:t>
            </a:r>
            <a:r>
              <a:rPr lang="en-IN" sz="1400" b="1" i="0" dirty="0" smtClean="0"/>
              <a:t>Ensemble </a:t>
            </a:r>
            <a:r>
              <a:rPr lang="en-IN" sz="1400" b="1" i="0" dirty="0"/>
              <a:t>Model Construction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   </a:t>
            </a:r>
            <a:r>
              <a:rPr lang="en-IN" sz="1400" i="0" dirty="0"/>
              <a:t>- Implement stacking ensemble to combine base model predictions.</a:t>
            </a:r>
            <a:br>
              <a:rPr lang="en-IN" sz="1400" i="0" dirty="0"/>
            </a:br>
            <a:r>
              <a:rPr lang="en-IN" sz="1400" i="0" dirty="0"/>
              <a:t>   - Use Random Forest meta-learner for final ensemble prediction.</a:t>
            </a:r>
            <a:br>
              <a:rPr lang="en-IN" sz="1400" i="0" dirty="0"/>
            </a:br>
            <a:r>
              <a:rPr lang="en-IN" sz="1400" i="0" dirty="0"/>
              <a:t>   - Fine-tune meta-learner to optimize ensemble performance.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b="1" i="0" dirty="0"/>
              <a:t>7. </a:t>
            </a:r>
            <a:r>
              <a:rPr lang="en-IN" sz="1400" b="1" i="0" dirty="0" smtClean="0"/>
              <a:t>Model </a:t>
            </a:r>
            <a:r>
              <a:rPr lang="en-IN" sz="1400" b="1" i="0" dirty="0"/>
              <a:t>Deployment and Interpretation</a:t>
            </a:r>
            <a:r>
              <a:rPr lang="en-IN" sz="1400" b="1" i="0" dirty="0" smtClean="0"/>
              <a:t>:</a:t>
            </a:r>
            <a:r>
              <a:rPr lang="en-IN" sz="1400" b="1" i="0" dirty="0"/>
              <a:t/>
            </a:r>
            <a:br>
              <a:rPr lang="en-IN" sz="1400" b="1" i="0" dirty="0"/>
            </a:br>
            <a:r>
              <a:rPr lang="en-IN" sz="1400" i="0" dirty="0"/>
              <a:t>   - Deploy ensemble model in Battery Management Systems (BMS) for continuous monitoring.</a:t>
            </a:r>
            <a:br>
              <a:rPr lang="en-IN" sz="1400" i="0" dirty="0"/>
            </a:br>
            <a:r>
              <a:rPr lang="en-IN" sz="1400" i="0" dirty="0"/>
              <a:t>   - Provide interpretability through feature importance analysis for actionable insights.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272" y="0"/>
            <a:ext cx="10671048" cy="703072"/>
          </a:xfrm>
        </p:spPr>
        <p:txBody>
          <a:bodyPr>
            <a:normAutofit/>
          </a:bodyPr>
          <a:lstStyle/>
          <a:p>
            <a:r>
              <a:rPr lang="en-IN" sz="2400" b="1" i="0" dirty="0" smtClean="0"/>
              <a:t>METHODOLOGY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32177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31271B"/>
      </a:dk2>
      <a:lt2>
        <a:srgbClr val="F3F0F0"/>
      </a:lt2>
      <a:accent1>
        <a:srgbClr val="23B2B1"/>
      </a:accent1>
      <a:accent2>
        <a:srgbClr val="30B77D"/>
      </a:accent2>
      <a:accent3>
        <a:srgbClr val="3997D7"/>
      </a:accent3>
      <a:accent4>
        <a:srgbClr val="C52F27"/>
      </a:accent4>
      <a:accent5>
        <a:srgbClr val="D78339"/>
      </a:accent5>
      <a:accent6>
        <a:srgbClr val="B1A123"/>
      </a:accent6>
      <a:hlink>
        <a:srgbClr val="C2494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1503</Words>
  <Application>Microsoft Office PowerPoint</Application>
  <PresentationFormat>Custom</PresentationFormat>
  <Paragraphs>271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HeadlinesVTI</vt:lpstr>
      <vt:lpstr>Comprehensive Study of Machine Learning, Deep Learning, and Ensemble Learning Approaches for Predicting Battery Health in Electric Vehicles</vt:lpstr>
      <vt:lpstr>  Our goal is to develop a robust Machine Learning model for predicting electric vehicle battery health. This involves creating an intelligent system to accurately assess and forecast the battery's condition over time.    Enhancing Battery Management:Improve the efficiency of electric vehicle battery management          systems.   Increasing Vehicle Reliability:Enhance the overall reliability of electric vehicles by ensuring the  health of their power source.   Cost Reduction:Minimize maintenance costs by proactively addressing potential battery issues.   Environmental Impact:Contribute to sustainable transportation by promoting the longevity of      electric vehicle components.   Advancing Predictive Analytics:Push the boundaries of predictive analytics in the context of    electric vehicle technology.   Supporting Smart Charging Infrastructure:Facilitate the development of smart charging stations    by providing accurate battery health information.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Data Preprocessing:    - Extract relevant features: cycle, ambient_temperature, capacity, voltage_measured, current_measured, temperature_measured, current_load, voltage_load, time.    - Perform data cleaning: handle missing values and outliers.    - Normalize or scale features for improved algorithm performance.  2. Algorithm Selection:    - Modified Support Vector Machine (M-SVM): Superior SOH estimation.    - CNN and LSTM Networks: Capture temporal dependencies in time-series data.    - Ensemble Learning (Stacking): Combine predictions for improved accuracy and robustness.  3. Meta-Model (Stacking Ensemble):    - Random Forest chosen for robustness, nonlinearity, ensemble learning, and interpretability.    - Complements base models (M-SVM, CNN, LSTM) for comprehensive battery health prediction.  4. Feature Engineering:    - Explore techniques for enhanced interpretability and predictive power.    - Engineer features capturing degradation patterns, temperature effects, charging/discharging behavior.  5. Model Training and Evaluation:    - Split dataset into training, validation, and test sets.    - Train and fine-tune models (M-SVM, CNN, LSTM) using cross-validation.    - Evaluate using metrics (MSE, RMSE, MAE, R2) on validation set.  6. Ensemble Model Construction:    - Implement stacking ensemble to combine base model predictions.    - Use Random Forest meta-learner for final ensemble prediction.    - Fine-tune meta-learner to optimize ensemble performance.  7. Model Deployment and Interpretation:    - Deploy ensemble model in Battery Management Systems (BMS) for continuous monitoring.    - Provide interpretability through feature importance analysis for actionable insights.</vt:lpstr>
      <vt:lpstr>PowerPoint Presentation</vt:lpstr>
      <vt:lpstr>PowerPoint Presentation</vt:lpstr>
      <vt:lpstr>PowerPoint Presentation</vt:lpstr>
      <vt:lpstr>[1]. Yang, H., Hong, J., Liang, F., &amp; Xu, X. (2023). Machine learning-based state of health prediction for battery systems in real-world electric vehicles. Journal of Energy Storage, 66, 107426.  [2]. Dong, G., Han, W., &amp; Wang, Y. (2020). Dynamic Bayesian network-based lithium-ion battery health prognosis for electric vehicles. IEEE Transactions on Industrial Electronics, 68(11), 10949-10958.  [3]. Feng, H., &amp; Yan, H. (2022). State of health estimation of large-cycle lithium-ion batteries based on error compensation of autoregressive model. Journal of Energy Storage, 52, 104869.  [4]. Jafari, S., &amp; Byun, Y. C. (2022). Prediction of the Battery State Using the Digital Twin Framework Based on the Battery Management System. IEEE Access, 10, 124685-124696.  [5]. Zhao, J., Ling, H., Liu, J., Wang, J., Burke, A. F., &amp; Lian, Y. (2023). Machine learning for predicting battery capacity for electric vehicles. ETransportation, 15,100214.  [6]. Cai, L., Lin, J., &amp; Liao, X. (2022). A data-driven method for state of health prediction of lithium-ion batteries in a unified framework. Journal of Energy Storage, 51, 104371.  [7]. Zhu, C., Gao, M., He, Z., Wu, H., Sun, C., Zhang, Z., &amp; Bao, Z. (2023). State of health prediction for li-ion batteries with end-to-end deep learning. Journal of Energy Storage, 65, 107218.  [8]. Wu, Chunling, Juncheng Fu, Xinrong Huang, Xianfeng Xu, and Jinhao Meng. "Lithium-Ion Battery Health State Prediction Based on VMD and DBO-SVR." Energies 16, no. 10 (2023): 3993.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</dc:creator>
  <cp:lastModifiedBy>neeraj</cp:lastModifiedBy>
  <cp:revision>212</cp:revision>
  <dcterms:created xsi:type="dcterms:W3CDTF">2023-11-21T17:35:05Z</dcterms:created>
  <dcterms:modified xsi:type="dcterms:W3CDTF">2024-05-02T01:40:01Z</dcterms:modified>
</cp:coreProperties>
</file>