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62" r:id="rId7"/>
    <p:sldId id="263" r:id="rId8"/>
    <p:sldId id="265" r:id="rId9"/>
    <p:sldId id="268" r:id="rId10"/>
    <p:sldId id="269" r:id="rId11"/>
    <p:sldId id="270" r:id="rId12"/>
    <p:sldId id="271" r:id="rId13"/>
    <p:sldId id="264" r:id="rId14"/>
    <p:sldId id="273" r:id="rId15"/>
    <p:sldId id="267" r:id="rId16"/>
    <p:sldId id="266" r:id="rId17"/>
    <p:sldId id="272"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C6CB5-FCE7-4200-8A66-01FB0AA89B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6917C2-A5D4-4820-9E89-DD95BDC57E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22D794-E76A-47E5-83AC-B040E7EF7348}"/>
              </a:ext>
            </a:extLst>
          </p:cNvPr>
          <p:cNvSpPr>
            <a:spLocks noGrp="1"/>
          </p:cNvSpPr>
          <p:nvPr>
            <p:ph type="dt" sz="half" idx="10"/>
          </p:nvPr>
        </p:nvSpPr>
        <p:spPr/>
        <p:txBody>
          <a:bodyPr/>
          <a:lstStyle/>
          <a:p>
            <a:fld id="{D5291D3C-4D60-48E5-AB92-6E01B8BCC6C4}" type="datetimeFigureOut">
              <a:rPr lang="en-IN" smtClean="0"/>
              <a:t>28-02-2022</a:t>
            </a:fld>
            <a:endParaRPr lang="en-IN"/>
          </a:p>
        </p:txBody>
      </p:sp>
      <p:sp>
        <p:nvSpPr>
          <p:cNvPr id="5" name="Footer Placeholder 4">
            <a:extLst>
              <a:ext uri="{FF2B5EF4-FFF2-40B4-BE49-F238E27FC236}">
                <a16:creationId xmlns:a16="http://schemas.microsoft.com/office/drawing/2014/main" id="{00F97D9A-F4DA-4B2D-B21F-8C80D0882A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B535CE-CE7E-4373-AF0B-1DD8766C3569}"/>
              </a:ext>
            </a:extLst>
          </p:cNvPr>
          <p:cNvSpPr>
            <a:spLocks noGrp="1"/>
          </p:cNvSpPr>
          <p:nvPr>
            <p:ph type="sldNum" sz="quarter" idx="12"/>
          </p:nvPr>
        </p:nvSpPr>
        <p:spPr/>
        <p:txBody>
          <a:bodyPr/>
          <a:lstStyle/>
          <a:p>
            <a:fld id="{D5B11685-24BC-4D2F-9EF5-93A7003C2B0E}" type="slidenum">
              <a:rPr lang="en-IN" smtClean="0"/>
              <a:t>‹#›</a:t>
            </a:fld>
            <a:endParaRPr lang="en-IN"/>
          </a:p>
        </p:txBody>
      </p:sp>
    </p:spTree>
    <p:extLst>
      <p:ext uri="{BB962C8B-B14F-4D97-AF65-F5344CB8AC3E}">
        <p14:creationId xmlns:p14="http://schemas.microsoft.com/office/powerpoint/2010/main" val="408186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60F56-1C2D-47F7-8FF1-368F8C3710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FB495B-34FC-4F4D-BF99-BFFE34CBE4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3FEAFD-6B7E-4DAC-A889-7BD870DFFEBB}"/>
              </a:ext>
            </a:extLst>
          </p:cNvPr>
          <p:cNvSpPr>
            <a:spLocks noGrp="1"/>
          </p:cNvSpPr>
          <p:nvPr>
            <p:ph type="dt" sz="half" idx="10"/>
          </p:nvPr>
        </p:nvSpPr>
        <p:spPr/>
        <p:txBody>
          <a:bodyPr/>
          <a:lstStyle/>
          <a:p>
            <a:fld id="{D5291D3C-4D60-48E5-AB92-6E01B8BCC6C4}" type="datetimeFigureOut">
              <a:rPr lang="en-IN" smtClean="0"/>
              <a:t>28-02-2022</a:t>
            </a:fld>
            <a:endParaRPr lang="en-IN"/>
          </a:p>
        </p:txBody>
      </p:sp>
      <p:sp>
        <p:nvSpPr>
          <p:cNvPr id="5" name="Footer Placeholder 4">
            <a:extLst>
              <a:ext uri="{FF2B5EF4-FFF2-40B4-BE49-F238E27FC236}">
                <a16:creationId xmlns:a16="http://schemas.microsoft.com/office/drawing/2014/main" id="{620F1869-08B1-40A3-9059-33D8305B3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417444-BC13-447D-9805-67B111326F12}"/>
              </a:ext>
            </a:extLst>
          </p:cNvPr>
          <p:cNvSpPr>
            <a:spLocks noGrp="1"/>
          </p:cNvSpPr>
          <p:nvPr>
            <p:ph type="sldNum" sz="quarter" idx="12"/>
          </p:nvPr>
        </p:nvSpPr>
        <p:spPr/>
        <p:txBody>
          <a:bodyPr/>
          <a:lstStyle/>
          <a:p>
            <a:fld id="{D5B11685-24BC-4D2F-9EF5-93A7003C2B0E}" type="slidenum">
              <a:rPr lang="en-IN" smtClean="0"/>
              <a:t>‹#›</a:t>
            </a:fld>
            <a:endParaRPr lang="en-IN"/>
          </a:p>
        </p:txBody>
      </p:sp>
    </p:spTree>
    <p:extLst>
      <p:ext uri="{BB962C8B-B14F-4D97-AF65-F5344CB8AC3E}">
        <p14:creationId xmlns:p14="http://schemas.microsoft.com/office/powerpoint/2010/main" val="2147199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9E0220-7C0C-4216-AFB7-F7B0129EDC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258156-87D2-49F2-885B-8FC1611C75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453C12-5874-47E3-939E-D837F7DD9601}"/>
              </a:ext>
            </a:extLst>
          </p:cNvPr>
          <p:cNvSpPr>
            <a:spLocks noGrp="1"/>
          </p:cNvSpPr>
          <p:nvPr>
            <p:ph type="dt" sz="half" idx="10"/>
          </p:nvPr>
        </p:nvSpPr>
        <p:spPr/>
        <p:txBody>
          <a:bodyPr/>
          <a:lstStyle/>
          <a:p>
            <a:fld id="{D5291D3C-4D60-48E5-AB92-6E01B8BCC6C4}" type="datetimeFigureOut">
              <a:rPr lang="en-IN" smtClean="0"/>
              <a:t>28-02-2022</a:t>
            </a:fld>
            <a:endParaRPr lang="en-IN"/>
          </a:p>
        </p:txBody>
      </p:sp>
      <p:sp>
        <p:nvSpPr>
          <p:cNvPr id="5" name="Footer Placeholder 4">
            <a:extLst>
              <a:ext uri="{FF2B5EF4-FFF2-40B4-BE49-F238E27FC236}">
                <a16:creationId xmlns:a16="http://schemas.microsoft.com/office/drawing/2014/main" id="{B7016588-E2BB-46EE-95AE-E46FFBC438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96F3B4-FF66-4999-9DAA-0140D289C9A1}"/>
              </a:ext>
            </a:extLst>
          </p:cNvPr>
          <p:cNvSpPr>
            <a:spLocks noGrp="1"/>
          </p:cNvSpPr>
          <p:nvPr>
            <p:ph type="sldNum" sz="quarter" idx="12"/>
          </p:nvPr>
        </p:nvSpPr>
        <p:spPr/>
        <p:txBody>
          <a:bodyPr/>
          <a:lstStyle/>
          <a:p>
            <a:fld id="{D5B11685-24BC-4D2F-9EF5-93A7003C2B0E}" type="slidenum">
              <a:rPr lang="en-IN" smtClean="0"/>
              <a:t>‹#›</a:t>
            </a:fld>
            <a:endParaRPr lang="en-IN"/>
          </a:p>
        </p:txBody>
      </p:sp>
    </p:spTree>
    <p:extLst>
      <p:ext uri="{BB962C8B-B14F-4D97-AF65-F5344CB8AC3E}">
        <p14:creationId xmlns:p14="http://schemas.microsoft.com/office/powerpoint/2010/main" val="187983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375C4-E7A0-4E3A-8E73-8347ED4F1D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1F60E6-414E-4C86-8F60-CCDD0E0292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03B995-1130-4F0F-A395-57E0797F819F}"/>
              </a:ext>
            </a:extLst>
          </p:cNvPr>
          <p:cNvSpPr>
            <a:spLocks noGrp="1"/>
          </p:cNvSpPr>
          <p:nvPr>
            <p:ph type="dt" sz="half" idx="10"/>
          </p:nvPr>
        </p:nvSpPr>
        <p:spPr/>
        <p:txBody>
          <a:bodyPr/>
          <a:lstStyle/>
          <a:p>
            <a:fld id="{D5291D3C-4D60-48E5-AB92-6E01B8BCC6C4}" type="datetimeFigureOut">
              <a:rPr lang="en-IN" smtClean="0"/>
              <a:t>28-02-2022</a:t>
            </a:fld>
            <a:endParaRPr lang="en-IN"/>
          </a:p>
        </p:txBody>
      </p:sp>
      <p:sp>
        <p:nvSpPr>
          <p:cNvPr id="5" name="Footer Placeholder 4">
            <a:extLst>
              <a:ext uri="{FF2B5EF4-FFF2-40B4-BE49-F238E27FC236}">
                <a16:creationId xmlns:a16="http://schemas.microsoft.com/office/drawing/2014/main" id="{AE1764B6-30A5-4EB6-94EC-DCFEDE508F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C717D8-669F-4332-82B6-56EF1A2F451A}"/>
              </a:ext>
            </a:extLst>
          </p:cNvPr>
          <p:cNvSpPr>
            <a:spLocks noGrp="1"/>
          </p:cNvSpPr>
          <p:nvPr>
            <p:ph type="sldNum" sz="quarter" idx="12"/>
          </p:nvPr>
        </p:nvSpPr>
        <p:spPr/>
        <p:txBody>
          <a:bodyPr/>
          <a:lstStyle/>
          <a:p>
            <a:fld id="{D5B11685-24BC-4D2F-9EF5-93A7003C2B0E}" type="slidenum">
              <a:rPr lang="en-IN" smtClean="0"/>
              <a:t>‹#›</a:t>
            </a:fld>
            <a:endParaRPr lang="en-IN"/>
          </a:p>
        </p:txBody>
      </p:sp>
    </p:spTree>
    <p:extLst>
      <p:ext uri="{BB962C8B-B14F-4D97-AF65-F5344CB8AC3E}">
        <p14:creationId xmlns:p14="http://schemas.microsoft.com/office/powerpoint/2010/main" val="3829866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E895-74FE-4055-8B26-9BE05842C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64E4D5-5E68-491F-B578-62C305C34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EA3ACC-D644-419B-BA41-F471F322E804}"/>
              </a:ext>
            </a:extLst>
          </p:cNvPr>
          <p:cNvSpPr>
            <a:spLocks noGrp="1"/>
          </p:cNvSpPr>
          <p:nvPr>
            <p:ph type="dt" sz="half" idx="10"/>
          </p:nvPr>
        </p:nvSpPr>
        <p:spPr/>
        <p:txBody>
          <a:bodyPr/>
          <a:lstStyle/>
          <a:p>
            <a:fld id="{D5291D3C-4D60-48E5-AB92-6E01B8BCC6C4}" type="datetimeFigureOut">
              <a:rPr lang="en-IN" smtClean="0"/>
              <a:t>28-02-2022</a:t>
            </a:fld>
            <a:endParaRPr lang="en-IN"/>
          </a:p>
        </p:txBody>
      </p:sp>
      <p:sp>
        <p:nvSpPr>
          <p:cNvPr id="5" name="Footer Placeholder 4">
            <a:extLst>
              <a:ext uri="{FF2B5EF4-FFF2-40B4-BE49-F238E27FC236}">
                <a16:creationId xmlns:a16="http://schemas.microsoft.com/office/drawing/2014/main" id="{9177E9ED-11C5-4C47-A574-845F11A430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F21AD3-ED70-4623-AC20-EB8F9185AEC5}"/>
              </a:ext>
            </a:extLst>
          </p:cNvPr>
          <p:cNvSpPr>
            <a:spLocks noGrp="1"/>
          </p:cNvSpPr>
          <p:nvPr>
            <p:ph type="sldNum" sz="quarter" idx="12"/>
          </p:nvPr>
        </p:nvSpPr>
        <p:spPr/>
        <p:txBody>
          <a:bodyPr/>
          <a:lstStyle/>
          <a:p>
            <a:fld id="{D5B11685-24BC-4D2F-9EF5-93A7003C2B0E}" type="slidenum">
              <a:rPr lang="en-IN" smtClean="0"/>
              <a:t>‹#›</a:t>
            </a:fld>
            <a:endParaRPr lang="en-IN"/>
          </a:p>
        </p:txBody>
      </p:sp>
    </p:spTree>
    <p:extLst>
      <p:ext uri="{BB962C8B-B14F-4D97-AF65-F5344CB8AC3E}">
        <p14:creationId xmlns:p14="http://schemas.microsoft.com/office/powerpoint/2010/main" val="1158521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026D-2977-434F-A25A-3D2FFD4BFF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A66A22-1DA8-4287-80E7-F012BFC6DB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9C081E-8943-4C32-A5CA-2B920E0BAC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23EBE3-3610-4C56-B884-04DE6B8D07D8}"/>
              </a:ext>
            </a:extLst>
          </p:cNvPr>
          <p:cNvSpPr>
            <a:spLocks noGrp="1"/>
          </p:cNvSpPr>
          <p:nvPr>
            <p:ph type="dt" sz="half" idx="10"/>
          </p:nvPr>
        </p:nvSpPr>
        <p:spPr/>
        <p:txBody>
          <a:bodyPr/>
          <a:lstStyle/>
          <a:p>
            <a:fld id="{D5291D3C-4D60-48E5-AB92-6E01B8BCC6C4}" type="datetimeFigureOut">
              <a:rPr lang="en-IN" smtClean="0"/>
              <a:t>28-02-2022</a:t>
            </a:fld>
            <a:endParaRPr lang="en-IN"/>
          </a:p>
        </p:txBody>
      </p:sp>
      <p:sp>
        <p:nvSpPr>
          <p:cNvPr id="6" name="Footer Placeholder 5">
            <a:extLst>
              <a:ext uri="{FF2B5EF4-FFF2-40B4-BE49-F238E27FC236}">
                <a16:creationId xmlns:a16="http://schemas.microsoft.com/office/drawing/2014/main" id="{081A2C20-6D9B-4964-B868-476945598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A9B204-BD25-4731-ADF3-7324CEE35B97}"/>
              </a:ext>
            </a:extLst>
          </p:cNvPr>
          <p:cNvSpPr>
            <a:spLocks noGrp="1"/>
          </p:cNvSpPr>
          <p:nvPr>
            <p:ph type="sldNum" sz="quarter" idx="12"/>
          </p:nvPr>
        </p:nvSpPr>
        <p:spPr/>
        <p:txBody>
          <a:bodyPr/>
          <a:lstStyle/>
          <a:p>
            <a:fld id="{D5B11685-24BC-4D2F-9EF5-93A7003C2B0E}" type="slidenum">
              <a:rPr lang="en-IN" smtClean="0"/>
              <a:t>‹#›</a:t>
            </a:fld>
            <a:endParaRPr lang="en-IN"/>
          </a:p>
        </p:txBody>
      </p:sp>
    </p:spTree>
    <p:extLst>
      <p:ext uri="{BB962C8B-B14F-4D97-AF65-F5344CB8AC3E}">
        <p14:creationId xmlns:p14="http://schemas.microsoft.com/office/powerpoint/2010/main" val="324721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6D3A-F9F0-426D-9037-72A08EF3B6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FC4A4D-58F4-4FD5-976C-963EEF91D8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1920D0-854B-46E1-976B-0F257300FE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4BDA8D-9332-496C-B6EB-CC317A4C8C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5D121-A48F-4E02-8BC7-B9AB745A48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BAF789-89B2-423A-B561-54115B9342FE}"/>
              </a:ext>
            </a:extLst>
          </p:cNvPr>
          <p:cNvSpPr>
            <a:spLocks noGrp="1"/>
          </p:cNvSpPr>
          <p:nvPr>
            <p:ph type="dt" sz="half" idx="10"/>
          </p:nvPr>
        </p:nvSpPr>
        <p:spPr/>
        <p:txBody>
          <a:bodyPr/>
          <a:lstStyle/>
          <a:p>
            <a:fld id="{D5291D3C-4D60-48E5-AB92-6E01B8BCC6C4}" type="datetimeFigureOut">
              <a:rPr lang="en-IN" smtClean="0"/>
              <a:t>28-02-2022</a:t>
            </a:fld>
            <a:endParaRPr lang="en-IN"/>
          </a:p>
        </p:txBody>
      </p:sp>
      <p:sp>
        <p:nvSpPr>
          <p:cNvPr id="8" name="Footer Placeholder 7">
            <a:extLst>
              <a:ext uri="{FF2B5EF4-FFF2-40B4-BE49-F238E27FC236}">
                <a16:creationId xmlns:a16="http://schemas.microsoft.com/office/drawing/2014/main" id="{80C586FD-0703-4E1C-A2D8-8221A7743E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548EEB-961B-43A6-9258-4C66C7BC7577}"/>
              </a:ext>
            </a:extLst>
          </p:cNvPr>
          <p:cNvSpPr>
            <a:spLocks noGrp="1"/>
          </p:cNvSpPr>
          <p:nvPr>
            <p:ph type="sldNum" sz="quarter" idx="12"/>
          </p:nvPr>
        </p:nvSpPr>
        <p:spPr/>
        <p:txBody>
          <a:bodyPr/>
          <a:lstStyle/>
          <a:p>
            <a:fld id="{D5B11685-24BC-4D2F-9EF5-93A7003C2B0E}" type="slidenum">
              <a:rPr lang="en-IN" smtClean="0"/>
              <a:t>‹#›</a:t>
            </a:fld>
            <a:endParaRPr lang="en-IN"/>
          </a:p>
        </p:txBody>
      </p:sp>
    </p:spTree>
    <p:extLst>
      <p:ext uri="{BB962C8B-B14F-4D97-AF65-F5344CB8AC3E}">
        <p14:creationId xmlns:p14="http://schemas.microsoft.com/office/powerpoint/2010/main" val="84719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26BAB-61CC-4A83-85AA-4BDEAC20CB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2CB1AA-EFC4-4933-A510-AE3F60E45BE2}"/>
              </a:ext>
            </a:extLst>
          </p:cNvPr>
          <p:cNvSpPr>
            <a:spLocks noGrp="1"/>
          </p:cNvSpPr>
          <p:nvPr>
            <p:ph type="dt" sz="half" idx="10"/>
          </p:nvPr>
        </p:nvSpPr>
        <p:spPr/>
        <p:txBody>
          <a:bodyPr/>
          <a:lstStyle/>
          <a:p>
            <a:fld id="{D5291D3C-4D60-48E5-AB92-6E01B8BCC6C4}" type="datetimeFigureOut">
              <a:rPr lang="en-IN" smtClean="0"/>
              <a:t>28-02-2022</a:t>
            </a:fld>
            <a:endParaRPr lang="en-IN"/>
          </a:p>
        </p:txBody>
      </p:sp>
      <p:sp>
        <p:nvSpPr>
          <p:cNvPr id="4" name="Footer Placeholder 3">
            <a:extLst>
              <a:ext uri="{FF2B5EF4-FFF2-40B4-BE49-F238E27FC236}">
                <a16:creationId xmlns:a16="http://schemas.microsoft.com/office/drawing/2014/main" id="{6814BE3A-706B-4D39-86D0-0172186141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374309-3ABB-4E91-B52F-9985619FBC90}"/>
              </a:ext>
            </a:extLst>
          </p:cNvPr>
          <p:cNvSpPr>
            <a:spLocks noGrp="1"/>
          </p:cNvSpPr>
          <p:nvPr>
            <p:ph type="sldNum" sz="quarter" idx="12"/>
          </p:nvPr>
        </p:nvSpPr>
        <p:spPr/>
        <p:txBody>
          <a:bodyPr/>
          <a:lstStyle/>
          <a:p>
            <a:fld id="{D5B11685-24BC-4D2F-9EF5-93A7003C2B0E}" type="slidenum">
              <a:rPr lang="en-IN" smtClean="0"/>
              <a:t>‹#›</a:t>
            </a:fld>
            <a:endParaRPr lang="en-IN"/>
          </a:p>
        </p:txBody>
      </p:sp>
    </p:spTree>
    <p:extLst>
      <p:ext uri="{BB962C8B-B14F-4D97-AF65-F5344CB8AC3E}">
        <p14:creationId xmlns:p14="http://schemas.microsoft.com/office/powerpoint/2010/main" val="579105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AD377D-779F-4535-8427-FBAE564DC374}"/>
              </a:ext>
            </a:extLst>
          </p:cNvPr>
          <p:cNvSpPr>
            <a:spLocks noGrp="1"/>
          </p:cNvSpPr>
          <p:nvPr>
            <p:ph type="dt" sz="half" idx="10"/>
          </p:nvPr>
        </p:nvSpPr>
        <p:spPr/>
        <p:txBody>
          <a:bodyPr/>
          <a:lstStyle/>
          <a:p>
            <a:fld id="{D5291D3C-4D60-48E5-AB92-6E01B8BCC6C4}" type="datetimeFigureOut">
              <a:rPr lang="en-IN" smtClean="0"/>
              <a:t>28-02-2022</a:t>
            </a:fld>
            <a:endParaRPr lang="en-IN"/>
          </a:p>
        </p:txBody>
      </p:sp>
      <p:sp>
        <p:nvSpPr>
          <p:cNvPr id="3" name="Footer Placeholder 2">
            <a:extLst>
              <a:ext uri="{FF2B5EF4-FFF2-40B4-BE49-F238E27FC236}">
                <a16:creationId xmlns:a16="http://schemas.microsoft.com/office/drawing/2014/main" id="{119D53D7-C5F8-43A0-AB5A-BCEC5890D4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E214C6-7A36-48C0-8B67-F2618916C35A}"/>
              </a:ext>
            </a:extLst>
          </p:cNvPr>
          <p:cNvSpPr>
            <a:spLocks noGrp="1"/>
          </p:cNvSpPr>
          <p:nvPr>
            <p:ph type="sldNum" sz="quarter" idx="12"/>
          </p:nvPr>
        </p:nvSpPr>
        <p:spPr/>
        <p:txBody>
          <a:bodyPr/>
          <a:lstStyle/>
          <a:p>
            <a:fld id="{D5B11685-24BC-4D2F-9EF5-93A7003C2B0E}" type="slidenum">
              <a:rPr lang="en-IN" smtClean="0"/>
              <a:t>‹#›</a:t>
            </a:fld>
            <a:endParaRPr lang="en-IN"/>
          </a:p>
        </p:txBody>
      </p:sp>
    </p:spTree>
    <p:extLst>
      <p:ext uri="{BB962C8B-B14F-4D97-AF65-F5344CB8AC3E}">
        <p14:creationId xmlns:p14="http://schemas.microsoft.com/office/powerpoint/2010/main" val="662382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FD1BA-AD83-4B5D-BD48-11A7C690D1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986BAB-BA09-4E2A-BEBF-114F1C061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C22F5F-E2BC-4C00-BACC-F1039345C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C8B7FF-8740-4658-9E07-562AFBE86DEA}"/>
              </a:ext>
            </a:extLst>
          </p:cNvPr>
          <p:cNvSpPr>
            <a:spLocks noGrp="1"/>
          </p:cNvSpPr>
          <p:nvPr>
            <p:ph type="dt" sz="half" idx="10"/>
          </p:nvPr>
        </p:nvSpPr>
        <p:spPr/>
        <p:txBody>
          <a:bodyPr/>
          <a:lstStyle/>
          <a:p>
            <a:fld id="{D5291D3C-4D60-48E5-AB92-6E01B8BCC6C4}" type="datetimeFigureOut">
              <a:rPr lang="en-IN" smtClean="0"/>
              <a:t>28-02-2022</a:t>
            </a:fld>
            <a:endParaRPr lang="en-IN"/>
          </a:p>
        </p:txBody>
      </p:sp>
      <p:sp>
        <p:nvSpPr>
          <p:cNvPr id="6" name="Footer Placeholder 5">
            <a:extLst>
              <a:ext uri="{FF2B5EF4-FFF2-40B4-BE49-F238E27FC236}">
                <a16:creationId xmlns:a16="http://schemas.microsoft.com/office/drawing/2014/main" id="{2C80533B-221B-4382-B571-C5CAECE68C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D11AA7-E352-46AA-9807-963BA3879C97}"/>
              </a:ext>
            </a:extLst>
          </p:cNvPr>
          <p:cNvSpPr>
            <a:spLocks noGrp="1"/>
          </p:cNvSpPr>
          <p:nvPr>
            <p:ph type="sldNum" sz="quarter" idx="12"/>
          </p:nvPr>
        </p:nvSpPr>
        <p:spPr/>
        <p:txBody>
          <a:bodyPr/>
          <a:lstStyle/>
          <a:p>
            <a:fld id="{D5B11685-24BC-4D2F-9EF5-93A7003C2B0E}" type="slidenum">
              <a:rPr lang="en-IN" smtClean="0"/>
              <a:t>‹#›</a:t>
            </a:fld>
            <a:endParaRPr lang="en-IN"/>
          </a:p>
        </p:txBody>
      </p:sp>
    </p:spTree>
    <p:extLst>
      <p:ext uri="{BB962C8B-B14F-4D97-AF65-F5344CB8AC3E}">
        <p14:creationId xmlns:p14="http://schemas.microsoft.com/office/powerpoint/2010/main" val="617514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49ED-ED2F-440D-B498-6424991943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25C0DB-DBDA-459D-858E-F5BE991C9C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CADAF3-D3B6-419C-8477-1C1247F02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1ECB73-8157-40A6-BE0D-9902E311B194}"/>
              </a:ext>
            </a:extLst>
          </p:cNvPr>
          <p:cNvSpPr>
            <a:spLocks noGrp="1"/>
          </p:cNvSpPr>
          <p:nvPr>
            <p:ph type="dt" sz="half" idx="10"/>
          </p:nvPr>
        </p:nvSpPr>
        <p:spPr/>
        <p:txBody>
          <a:bodyPr/>
          <a:lstStyle/>
          <a:p>
            <a:fld id="{D5291D3C-4D60-48E5-AB92-6E01B8BCC6C4}" type="datetimeFigureOut">
              <a:rPr lang="en-IN" smtClean="0"/>
              <a:t>28-02-2022</a:t>
            </a:fld>
            <a:endParaRPr lang="en-IN"/>
          </a:p>
        </p:txBody>
      </p:sp>
      <p:sp>
        <p:nvSpPr>
          <p:cNvPr id="6" name="Footer Placeholder 5">
            <a:extLst>
              <a:ext uri="{FF2B5EF4-FFF2-40B4-BE49-F238E27FC236}">
                <a16:creationId xmlns:a16="http://schemas.microsoft.com/office/drawing/2014/main" id="{2D4DAC25-9C1D-4903-9A2B-10E396D0AD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8C86B7-27E3-4E83-88DA-D52F3090D92D}"/>
              </a:ext>
            </a:extLst>
          </p:cNvPr>
          <p:cNvSpPr>
            <a:spLocks noGrp="1"/>
          </p:cNvSpPr>
          <p:nvPr>
            <p:ph type="sldNum" sz="quarter" idx="12"/>
          </p:nvPr>
        </p:nvSpPr>
        <p:spPr/>
        <p:txBody>
          <a:bodyPr/>
          <a:lstStyle/>
          <a:p>
            <a:fld id="{D5B11685-24BC-4D2F-9EF5-93A7003C2B0E}" type="slidenum">
              <a:rPr lang="en-IN" smtClean="0"/>
              <a:t>‹#›</a:t>
            </a:fld>
            <a:endParaRPr lang="en-IN"/>
          </a:p>
        </p:txBody>
      </p:sp>
    </p:spTree>
    <p:extLst>
      <p:ext uri="{BB962C8B-B14F-4D97-AF65-F5344CB8AC3E}">
        <p14:creationId xmlns:p14="http://schemas.microsoft.com/office/powerpoint/2010/main" val="959954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DE026D-F185-4D7F-910C-E7CC08A94A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F31CD4-035D-47F5-A3C0-C195B7C244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27814D-BDFC-49FD-BAF2-441AE64E1D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91D3C-4D60-48E5-AB92-6E01B8BCC6C4}" type="datetimeFigureOut">
              <a:rPr lang="en-IN" smtClean="0"/>
              <a:t>28-02-2022</a:t>
            </a:fld>
            <a:endParaRPr lang="en-IN"/>
          </a:p>
        </p:txBody>
      </p:sp>
      <p:sp>
        <p:nvSpPr>
          <p:cNvPr id="5" name="Footer Placeholder 4">
            <a:extLst>
              <a:ext uri="{FF2B5EF4-FFF2-40B4-BE49-F238E27FC236}">
                <a16:creationId xmlns:a16="http://schemas.microsoft.com/office/drawing/2014/main" id="{C8E08223-47A6-483A-9290-C50F75DA1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F13226-08CD-4265-A51D-246C0E80B8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11685-24BC-4D2F-9EF5-93A7003C2B0E}" type="slidenum">
              <a:rPr lang="en-IN" smtClean="0"/>
              <a:t>‹#›</a:t>
            </a:fld>
            <a:endParaRPr lang="en-IN"/>
          </a:p>
        </p:txBody>
      </p:sp>
    </p:spTree>
    <p:extLst>
      <p:ext uri="{BB962C8B-B14F-4D97-AF65-F5344CB8AC3E}">
        <p14:creationId xmlns:p14="http://schemas.microsoft.com/office/powerpoint/2010/main" val="1582409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4633-00CD-4429-AF5D-B8F43FAF609B}"/>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PL 2</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6572F89-01FA-4C25-9FA1-C424B96ED98F}"/>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Introduction to Java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697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400F-7D61-4BDF-B7C9-00BC9F990DDF}"/>
              </a:ext>
            </a:extLst>
          </p:cNvPr>
          <p:cNvSpPr>
            <a:spLocks noGrp="1"/>
          </p:cNvSpPr>
          <p:nvPr>
            <p:ph type="title"/>
          </p:nvPr>
        </p:nvSpPr>
        <p:spPr>
          <a:xfrm>
            <a:off x="775856" y="1"/>
            <a:ext cx="10577944" cy="1450108"/>
          </a:xfrm>
        </p:spPr>
        <p:txBody>
          <a:bodyPr>
            <a:normAutofit/>
          </a:bodyPr>
          <a:lstStyle/>
          <a:p>
            <a:r>
              <a:rPr lang="en-US" sz="4000" dirty="0">
                <a:latin typeface="Times New Roman" panose="02020603050405020304" pitchFamily="18" charset="0"/>
                <a:cs typeface="Times New Roman" panose="02020603050405020304" pitchFamily="18" charset="0"/>
              </a:rPr>
              <a:t>Data Types</a:t>
            </a:r>
            <a:br>
              <a:rPr lang="en-US" sz="40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Data types specify the different sizes and values that can be stored in the variable.</a:t>
            </a:r>
            <a:endParaRPr lang="en-IN" sz="1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0319124-F5DC-45B8-B844-7D9B0B0710DF}"/>
              </a:ext>
            </a:extLst>
          </p:cNvPr>
          <p:cNvPicPr>
            <a:picLocks noGrp="1" noChangeAspect="1"/>
          </p:cNvPicPr>
          <p:nvPr>
            <p:ph idx="1"/>
          </p:nvPr>
        </p:nvPicPr>
        <p:blipFill>
          <a:blip r:embed="rId2"/>
          <a:stretch>
            <a:fillRect/>
          </a:stretch>
        </p:blipFill>
        <p:spPr>
          <a:xfrm>
            <a:off x="1773382" y="1533236"/>
            <a:ext cx="7176653" cy="5136127"/>
          </a:xfrm>
        </p:spPr>
      </p:pic>
    </p:spTree>
    <p:extLst>
      <p:ext uri="{BB962C8B-B14F-4D97-AF65-F5344CB8AC3E}">
        <p14:creationId xmlns:p14="http://schemas.microsoft.com/office/powerpoint/2010/main" val="3145038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E92A-9FA0-4A99-996A-CF1449141815}"/>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Types of variables</a:t>
            </a:r>
            <a:endParaRPr lang="en-IN"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96C9B24-1F16-43D1-9BD9-B11E0CE1BCFF}"/>
              </a:ext>
            </a:extLst>
          </p:cNvPr>
          <p:cNvPicPr>
            <a:picLocks noGrp="1" noChangeAspect="1"/>
          </p:cNvPicPr>
          <p:nvPr>
            <p:ph idx="1"/>
          </p:nvPr>
        </p:nvPicPr>
        <p:blipFill>
          <a:blip r:embed="rId2"/>
          <a:stretch>
            <a:fillRect/>
          </a:stretch>
        </p:blipFill>
        <p:spPr>
          <a:xfrm>
            <a:off x="856264" y="1825625"/>
            <a:ext cx="10479472" cy="4351338"/>
          </a:xfrm>
        </p:spPr>
      </p:pic>
    </p:spTree>
    <p:extLst>
      <p:ext uri="{BB962C8B-B14F-4D97-AF65-F5344CB8AC3E}">
        <p14:creationId xmlns:p14="http://schemas.microsoft.com/office/powerpoint/2010/main" val="358916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812093-3086-4EE5-99B9-7D70C9CF33F0}"/>
              </a:ext>
            </a:extLst>
          </p:cNvPr>
          <p:cNvSpPr>
            <a:spLocks noGrp="1"/>
          </p:cNvSpPr>
          <p:nvPr>
            <p:ph idx="1"/>
          </p:nvPr>
        </p:nvSpPr>
        <p:spPr>
          <a:xfrm>
            <a:off x="498764" y="157018"/>
            <a:ext cx="10855036" cy="6019945"/>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Array: </a:t>
            </a:r>
          </a:p>
          <a:p>
            <a:r>
              <a:rPr lang="en-US" sz="2000" dirty="0">
                <a:latin typeface="Times New Roman" panose="02020603050405020304" pitchFamily="18" charset="0"/>
                <a:cs typeface="Times New Roman" panose="02020603050405020304" pitchFamily="18" charset="0"/>
              </a:rPr>
              <a:t>An array is a collection of similar types of data. For example, if we want to store the names of 100 people then we can create an array of the string type that can store 100 names.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Obtaining an array is a two-step process. </a:t>
            </a:r>
          </a:p>
          <a:p>
            <a:pPr marL="457200" indent="-457200">
              <a:buAutoNum type="arabicPeriod"/>
            </a:pPr>
            <a:r>
              <a:rPr lang="en-US" sz="2000" dirty="0">
                <a:latin typeface="Times New Roman" panose="02020603050405020304" pitchFamily="18" charset="0"/>
                <a:cs typeface="Times New Roman" panose="02020603050405020304" pitchFamily="18" charset="0"/>
              </a:rPr>
              <a:t>First, you must declare a variable of the desired array type . </a:t>
            </a:r>
          </a:p>
          <a:p>
            <a:pPr marL="457200" indent="-457200">
              <a:buAutoNum type="arabicPeriod" startAt="2"/>
            </a:pPr>
            <a:r>
              <a:rPr lang="en-US" sz="2000" dirty="0">
                <a:latin typeface="Times New Roman" panose="02020603050405020304" pitchFamily="18" charset="0"/>
                <a:cs typeface="Times New Roman" panose="02020603050405020304" pitchFamily="18" charset="0"/>
              </a:rPr>
              <a:t>Second, you must allocate the memory that will hold the array, using new, and assign it to the array variable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datatype [] </a:t>
            </a:r>
            <a:r>
              <a:rPr lang="en-US" sz="2000" dirty="0" err="1">
                <a:latin typeface="Times New Roman" panose="02020603050405020304" pitchFamily="18" charset="0"/>
                <a:cs typeface="Times New Roman" panose="02020603050405020304" pitchFamily="18" charset="0"/>
              </a:rPr>
              <a:t>arrayname</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Arrayname</a:t>
            </a:r>
            <a:r>
              <a:rPr lang="en-US" sz="2000" dirty="0">
                <a:latin typeface="Times New Roman" panose="02020603050405020304" pitchFamily="18" charset="0"/>
                <a:cs typeface="Times New Roman" panose="02020603050405020304" pitchFamily="18" charset="0"/>
              </a:rPr>
              <a:t> = new type[size]; </a:t>
            </a:r>
          </a:p>
          <a:p>
            <a:pPr marL="0" indent="0">
              <a:buNone/>
            </a:pPr>
            <a:r>
              <a:rPr lang="en-US" sz="2000" dirty="0">
                <a:latin typeface="Times New Roman" panose="02020603050405020304" pitchFamily="18" charset="0"/>
                <a:cs typeface="Times New Roman" panose="02020603050405020304" pitchFamily="18" charset="0"/>
              </a:rPr>
              <a:t>For example:</a:t>
            </a:r>
          </a:p>
          <a:p>
            <a:pPr marL="0" indent="0">
              <a:buNone/>
            </a:pPr>
            <a:r>
              <a:rPr lang="en-US" sz="2000" dirty="0">
                <a:latin typeface="Times New Roman" panose="02020603050405020304" pitchFamily="18" charset="0"/>
                <a:cs typeface="Times New Roman" panose="02020603050405020304" pitchFamily="18" charset="0"/>
              </a:rPr>
              <a:t>int []numbers;</a:t>
            </a:r>
          </a:p>
          <a:p>
            <a:pPr marL="0" indent="0">
              <a:buNone/>
            </a:pPr>
            <a:r>
              <a:rPr lang="en-US" sz="2000" dirty="0">
                <a:latin typeface="Times New Roman" panose="02020603050405020304" pitchFamily="18" charset="0"/>
                <a:cs typeface="Times New Roman" panose="02020603050405020304" pitchFamily="18" charset="0"/>
              </a:rPr>
              <a:t>numbers = new int [10];</a:t>
            </a:r>
          </a:p>
          <a:p>
            <a:r>
              <a:rPr lang="en-US" sz="2000" dirty="0">
                <a:latin typeface="Times New Roman" panose="02020603050405020304" pitchFamily="18" charset="0"/>
                <a:cs typeface="Times New Roman" panose="02020603050405020304" pitchFamily="18" charset="0"/>
              </a:rPr>
              <a:t>In Java, we can initialize arrays during declaration.</a:t>
            </a:r>
          </a:p>
          <a:p>
            <a:r>
              <a:rPr lang="en-US" sz="2000" dirty="0">
                <a:latin typeface="Times New Roman" panose="02020603050405020304" pitchFamily="18" charset="0"/>
                <a:cs typeface="Times New Roman" panose="02020603050405020304" pitchFamily="18" charset="0"/>
              </a:rPr>
              <a:t>Foe example: int [] age= {12,34,25,56,78}</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62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8D2F-C5FF-48C7-BD27-FE99D5F9521C}"/>
              </a:ext>
            </a:extLst>
          </p:cNvPr>
          <p:cNvSpPr>
            <a:spLocks noGrp="1"/>
          </p:cNvSpPr>
          <p:nvPr>
            <p:ph type="title"/>
          </p:nvPr>
        </p:nvSpPr>
        <p:spPr>
          <a:xfrm>
            <a:off x="838200" y="152690"/>
            <a:ext cx="10515600" cy="567748"/>
          </a:xfrm>
        </p:spPr>
        <p:txBody>
          <a:bodyPr>
            <a:noAutofit/>
          </a:bodyPr>
          <a:lstStyle/>
          <a:p>
            <a:r>
              <a:rPr lang="en-US" sz="3600" dirty="0">
                <a:latin typeface="Times New Roman" panose="02020603050405020304" pitchFamily="18" charset="0"/>
                <a:cs typeface="Times New Roman" panose="02020603050405020304" pitchFamily="18" charset="0"/>
              </a:rPr>
              <a:t>For Each Loop</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E6CC6D-2BAC-4CCA-8E1C-F1B5F1D4F270}"/>
              </a:ext>
            </a:extLst>
          </p:cNvPr>
          <p:cNvSpPr>
            <a:spLocks noGrp="1"/>
          </p:cNvSpPr>
          <p:nvPr>
            <p:ph idx="1"/>
          </p:nvPr>
        </p:nvSpPr>
        <p:spPr>
          <a:xfrm>
            <a:off x="838200" y="720438"/>
            <a:ext cx="10515600" cy="5984872"/>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The for-each loop is used to traverse array or collection in java. </a:t>
            </a:r>
          </a:p>
          <a:p>
            <a:pPr marL="0" indent="0">
              <a:buNone/>
            </a:pPr>
            <a:r>
              <a:rPr lang="en-US" sz="2000" dirty="0">
                <a:latin typeface="Times New Roman" panose="02020603050405020304" pitchFamily="18" charset="0"/>
                <a:cs typeface="Times New Roman" panose="02020603050405020304" pitchFamily="18" charset="0"/>
              </a:rPr>
              <a:t> It is easier to use than simple for loop because we don't need to increment value. </a:t>
            </a:r>
          </a:p>
          <a:p>
            <a:pPr marL="0" indent="0">
              <a:buNone/>
            </a:pPr>
            <a:r>
              <a:rPr lang="en-US" sz="2000" dirty="0">
                <a:latin typeface="Times New Roman" panose="02020603050405020304" pitchFamily="18" charset="0"/>
                <a:cs typeface="Times New Roman" panose="02020603050405020304" pitchFamily="18" charset="0"/>
              </a:rPr>
              <a:t> Example: </a:t>
            </a:r>
          </a:p>
          <a:p>
            <a:pPr marL="0" indent="0">
              <a:buNone/>
            </a:pPr>
            <a:r>
              <a:rPr lang="en-US" sz="2000" dirty="0">
                <a:latin typeface="Times New Roman" panose="02020603050405020304" pitchFamily="18" charset="0"/>
                <a:cs typeface="Times New Roman" panose="02020603050405020304" pitchFamily="18" charset="0"/>
              </a:rPr>
              <a:t>public class </a:t>
            </a:r>
            <a:r>
              <a:rPr lang="en-US" sz="2000" dirty="0" err="1">
                <a:latin typeface="Times New Roman" panose="02020603050405020304" pitchFamily="18" charset="0"/>
                <a:cs typeface="Times New Roman" panose="02020603050405020304" pitchFamily="18" charset="0"/>
              </a:rPr>
              <a:t>ForEachExample</a:t>
            </a:r>
            <a:r>
              <a:rPr lang="en-US" sz="2000" dirty="0">
                <a:latin typeface="Times New Roman" panose="02020603050405020304" pitchFamily="18" charset="0"/>
                <a:cs typeface="Times New Roman" panose="02020603050405020304" pitchFamily="18" charset="0"/>
              </a:rPr>
              <a:t> { </a:t>
            </a:r>
          </a:p>
          <a:p>
            <a:pPr marL="0" indent="0">
              <a:buNone/>
            </a:pPr>
            <a:r>
              <a:rPr lang="en-US" sz="2000" dirty="0">
                <a:latin typeface="Times New Roman" panose="02020603050405020304" pitchFamily="18" charset="0"/>
                <a:cs typeface="Times New Roman" panose="02020603050405020304" pitchFamily="18" charset="0"/>
              </a:rPr>
              <a:t>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int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[]={1,2,3,7,8,14,15}; //Declaring an array </a:t>
            </a:r>
          </a:p>
          <a:p>
            <a:pPr marL="0" indent="0">
              <a:buNone/>
            </a:pPr>
            <a:r>
              <a:rPr lang="en-US" sz="2000" dirty="0">
                <a:latin typeface="Times New Roman" panose="02020603050405020304" pitchFamily="18" charset="0"/>
                <a:cs typeface="Times New Roman" panose="02020603050405020304" pitchFamily="18" charset="0"/>
              </a:rPr>
              <a:t>	//Printing array using for-each loop </a:t>
            </a:r>
          </a:p>
          <a:p>
            <a:pPr marL="0" indent="0">
              <a:buNone/>
            </a:pPr>
            <a:r>
              <a:rPr lang="en-US" sz="2000" dirty="0">
                <a:latin typeface="Times New Roman" panose="02020603050405020304" pitchFamily="18" charset="0"/>
                <a:cs typeface="Times New Roman" panose="02020603050405020304" pitchFamily="18" charset="0"/>
              </a:rPr>
              <a:t>	for(int i:arr){</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Syntax: </a:t>
            </a:r>
          </a:p>
          <a:p>
            <a:pPr marL="0" indent="0">
              <a:buNone/>
            </a:pPr>
            <a:r>
              <a:rPr lang="en-US" sz="2000" dirty="0">
                <a:latin typeface="Times New Roman" panose="02020603050405020304" pitchFamily="18" charset="0"/>
                <a:cs typeface="Times New Roman" panose="02020603050405020304" pitchFamily="18" charset="0"/>
              </a:rPr>
              <a:t>for(Type </a:t>
            </a:r>
            <a:r>
              <a:rPr lang="en-US" sz="2000" dirty="0" err="1">
                <a:latin typeface="Times New Roman" panose="02020603050405020304" pitchFamily="18" charset="0"/>
                <a:cs typeface="Times New Roman" panose="02020603050405020304" pitchFamily="18" charset="0"/>
              </a:rPr>
              <a:t>var:array</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//code to be executed</a:t>
            </a:r>
          </a:p>
          <a:p>
            <a:pPr marL="0" indent="0">
              <a:buNone/>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27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D374C-4272-4CC5-AE29-E73636982D18}"/>
              </a:ext>
            </a:extLst>
          </p:cNvPr>
          <p:cNvSpPr>
            <a:spLocks noGrp="1"/>
          </p:cNvSpPr>
          <p:nvPr>
            <p:ph type="title"/>
          </p:nvPr>
        </p:nvSpPr>
        <p:spPr>
          <a:xfrm>
            <a:off x="766618" y="365125"/>
            <a:ext cx="10587182" cy="401493"/>
          </a:xfrm>
        </p:spPr>
        <p:txBody>
          <a:bodyPr>
            <a:normAutofit fontScale="90000"/>
          </a:bodyPr>
          <a:lstStyle/>
          <a:p>
            <a:r>
              <a:rPr lang="en-US" sz="2800" dirty="0">
                <a:latin typeface="Times New Roman" panose="02020603050405020304" pitchFamily="18" charset="0"/>
                <a:cs typeface="Times New Roman" panose="02020603050405020304" pitchFamily="18" charset="0"/>
              </a:rPr>
              <a:t>Command line arguments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4021C9-C4A5-438D-A7E8-D3206BF3E8DF}"/>
              </a:ext>
            </a:extLst>
          </p:cNvPr>
          <p:cNvSpPr>
            <a:spLocks noGrp="1"/>
          </p:cNvSpPr>
          <p:nvPr>
            <p:ph idx="1"/>
          </p:nvPr>
        </p:nvSpPr>
        <p:spPr>
          <a:xfrm>
            <a:off x="665018" y="1043709"/>
            <a:ext cx="10688782" cy="5449166"/>
          </a:xfrm>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testarg</a:t>
            </a:r>
            <a:r>
              <a:rPr lang="en-US" dirty="0">
                <a:latin typeface="Times New Roman" panose="02020603050405020304" pitchFamily="18" charset="0"/>
                <a:cs typeface="Times New Roman" panose="02020603050405020304" pitchFamily="18" charset="0"/>
              </a:rPr>
              <a:t> { </a:t>
            </a:r>
          </a:p>
          <a:p>
            <a:pPr marL="0" indent="0">
              <a:buNone/>
            </a:pPr>
            <a:r>
              <a:rPr lang="en-US" dirty="0">
                <a:latin typeface="Times New Roman" panose="02020603050405020304" pitchFamily="18" charset="0"/>
                <a:cs typeface="Times New Roman" panose="02020603050405020304" pitchFamily="18" charset="0"/>
              </a:rPr>
              <a:t>public static void main(String </a:t>
            </a: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 { </a:t>
            </a:r>
          </a:p>
          <a:p>
            <a:pPr marL="0" indent="0">
              <a:buNone/>
            </a:pPr>
            <a:r>
              <a:rPr lang="en-US" dirty="0">
                <a:latin typeface="Times New Roman" panose="02020603050405020304" pitchFamily="18" charset="0"/>
                <a:cs typeface="Times New Roman" panose="02020603050405020304" pitchFamily="18" charset="0"/>
              </a:rPr>
              <a:t>	for(int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=0;i&lt;</a:t>
            </a:r>
            <a:r>
              <a:rPr lang="en-US" dirty="0" err="1">
                <a:latin typeface="Times New Roman" panose="02020603050405020304" pitchFamily="18" charset="0"/>
                <a:cs typeface="Times New Roman" panose="02020603050405020304" pitchFamily="18" charset="0"/>
              </a:rPr>
              <a:t>args.length;i</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 is " +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Steps to run program </a:t>
            </a:r>
          </a:p>
          <a:p>
            <a:pPr marL="0" indent="0">
              <a:buNone/>
            </a:pPr>
            <a:r>
              <a:rPr lang="en-US" dirty="0" err="1">
                <a:latin typeface="Times New Roman" panose="02020603050405020304" pitchFamily="18" charset="0"/>
                <a:cs typeface="Times New Roman" panose="02020603050405020304" pitchFamily="18" charset="0"/>
              </a:rPr>
              <a:t>javac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testarg</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java </a:t>
            </a:r>
            <a:r>
              <a:rPr lang="en-US" dirty="0" err="1">
                <a:latin typeface="Times New Roman" panose="02020603050405020304" pitchFamily="18" charset="0"/>
                <a:cs typeface="Times New Roman" panose="02020603050405020304" pitchFamily="18" charset="0"/>
              </a:rPr>
              <a:t>testarg</a:t>
            </a:r>
            <a:r>
              <a:rPr lang="en-US" dirty="0">
                <a:latin typeface="Times New Roman" panose="02020603050405020304" pitchFamily="18" charset="0"/>
                <a:cs typeface="Times New Roman" panose="02020603050405020304" pitchFamily="18" charset="0"/>
              </a:rPr>
              <a:t> C </a:t>
            </a:r>
            <a:r>
              <a:rPr lang="en-US" dirty="0" err="1">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Java </a:t>
            </a:r>
          </a:p>
          <a:p>
            <a:pPr marL="0" indent="0">
              <a:buNone/>
            </a:pPr>
            <a:r>
              <a:rPr lang="en-US" dirty="0">
                <a:latin typeface="Times New Roman" panose="02020603050405020304" pitchFamily="18" charset="0"/>
                <a:cs typeface="Times New Roman" panose="02020603050405020304" pitchFamily="18" charset="0"/>
              </a:rPr>
              <a:t>Output </a:t>
            </a:r>
          </a:p>
          <a:p>
            <a:pPr marL="0" indent="0">
              <a:buNone/>
            </a:pP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[0] is C </a:t>
            </a:r>
          </a:p>
          <a:p>
            <a:pPr marL="0" indent="0">
              <a:buNone/>
            </a:pP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[1] is C++ </a:t>
            </a:r>
          </a:p>
          <a:p>
            <a:pPr marL="0" indent="0">
              <a:buNone/>
            </a:pPr>
            <a:r>
              <a:rPr lang="en-US" dirty="0" err="1">
                <a:latin typeface="Times New Roman" panose="02020603050405020304" pitchFamily="18" charset="0"/>
                <a:cs typeface="Times New Roman" panose="02020603050405020304" pitchFamily="18" charset="0"/>
              </a:rPr>
              <a:t>Args</a:t>
            </a:r>
            <a:r>
              <a:rPr lang="en-US" dirty="0">
                <a:latin typeface="Times New Roman" panose="02020603050405020304" pitchFamily="18" charset="0"/>
                <a:cs typeface="Times New Roman" panose="02020603050405020304" pitchFamily="18" charset="0"/>
              </a:rPr>
              <a:t>[2] is Java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013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A4E97F6-3D99-491E-826C-0098B161E850}"/>
              </a:ext>
            </a:extLst>
          </p:cNvPr>
          <p:cNvSpPr>
            <a:spLocks noGrp="1" noChangeArrowheads="1"/>
          </p:cNvSpPr>
          <p:nvPr>
            <p:ph idx="1"/>
          </p:nvPr>
        </p:nvSpPr>
        <p:spPr bwMode="auto">
          <a:xfrm>
            <a:off x="942109" y="1160482"/>
            <a:ext cx="7305963"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Hello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public</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static</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void</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main(String[] </a:t>
            </a:r>
            <a:r>
              <a:rPr kumimoji="0" lang="en-US" altLang="en-US" sz="1800" b="0" i="0" u="none" strike="noStrike" cap="none" normalizeH="0" baseline="0" dirty="0" err="1">
                <a:ln>
                  <a:noFill/>
                </a:ln>
                <a:effectLst/>
                <a:latin typeface="Times New Roman" panose="02020603050405020304" pitchFamily="18" charset="0"/>
                <a:cs typeface="Times New Roman" panose="02020603050405020304" pitchFamily="18" charset="0"/>
              </a:rPr>
              <a:t>args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 check if length of </a:t>
            </a:r>
            <a:r>
              <a:rPr kumimoji="0" lang="en-US" altLang="en-US" sz="1800" b="0" i="0" u="none" strike="noStrike" cap="none" normalizeH="0" baseline="0" dirty="0" err="1">
                <a:ln>
                  <a:noFill/>
                </a:ln>
                <a:effectLst/>
                <a:latin typeface="Times New Roman" panose="02020603050405020304" pitchFamily="18" charset="0"/>
                <a:cs typeface="Times New Roman" panose="02020603050405020304" pitchFamily="18" charset="0"/>
              </a:rPr>
              <a:t>args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array is</a:t>
            </a:r>
            <a:r>
              <a:rPr lang="en-US" altLang="en-US" sz="1800"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greater than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if</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effectLst/>
                <a:latin typeface="Times New Roman" panose="02020603050405020304" pitchFamily="18" charset="0"/>
                <a:cs typeface="Times New Roman" panose="02020603050405020304" pitchFamily="18" charset="0"/>
              </a:rPr>
              <a:t>args.length</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&gt;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("The command line" + " arguments 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 iterating the </a:t>
            </a:r>
            <a:r>
              <a:rPr kumimoji="0" lang="en-US" altLang="en-US" sz="1800" b="0" i="0" u="none" strike="noStrike" cap="none" normalizeH="0" baseline="0" dirty="0" err="1">
                <a:ln>
                  <a:noFill/>
                </a:ln>
                <a:effectLst/>
                <a:latin typeface="Times New Roman" panose="02020603050405020304" pitchFamily="18" charset="0"/>
                <a:cs typeface="Times New Roman" panose="02020603050405020304" pitchFamily="18" charset="0"/>
              </a:rPr>
              <a:t>args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array and printing</a:t>
            </a:r>
            <a:r>
              <a:rPr lang="en-US" altLang="en-US" sz="1800"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the command line arguments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for</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(String </a:t>
            </a:r>
            <a:r>
              <a:rPr kumimoji="0" lang="en-US" altLang="en-US" sz="1800" b="0" i="0" u="none" strike="noStrike" cap="none" normalizeH="0" baseline="0" dirty="0" err="1">
                <a:ln>
                  <a:noFill/>
                </a:ln>
                <a:effectLst/>
                <a:latin typeface="Times New Roman" panose="02020603050405020304" pitchFamily="18" charset="0"/>
                <a:cs typeface="Times New Roman" panose="02020603050405020304" pitchFamily="18" charset="0"/>
              </a:rPr>
              <a:t>val</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 </a:t>
            </a:r>
            <a:r>
              <a:rPr kumimoji="0" lang="en-US" altLang="en-US" sz="1800" b="0" i="0" u="none" strike="noStrike" cap="none" normalizeH="0" baseline="0" dirty="0" err="1">
                <a:ln>
                  <a:noFill/>
                </a:ln>
                <a:effectLst/>
                <a:latin typeface="Times New Roman" panose="02020603050405020304" pitchFamily="18" charset="0"/>
                <a:cs typeface="Times New Roman" panose="02020603050405020304" pitchFamily="18" charset="0"/>
              </a:rPr>
              <a:t>args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effectLst/>
                <a:latin typeface="Times New Roman" panose="02020603050405020304" pitchFamily="18" charset="0"/>
                <a:cs typeface="Times New Roman" panose="02020603050405020304" pitchFamily="18" charset="0"/>
              </a:rPr>
              <a:t>val</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else</a:t>
            </a:r>
            <a:endPar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effectLst/>
                <a:latin typeface="Times New Roman" panose="02020603050405020304" pitchFamily="18" charset="0"/>
                <a:cs typeface="Times New Roman" panose="02020603050405020304" pitchFamily="18" charset="0"/>
              </a:rPr>
              <a:t>System.out.println</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("No command line "+ "arguments found.");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44415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481EBB-93D7-4CB8-B959-4AAF74FBE8EE}"/>
              </a:ext>
            </a:extLst>
          </p:cNvPr>
          <p:cNvSpPr>
            <a:spLocks noGrp="1"/>
          </p:cNvSpPr>
          <p:nvPr>
            <p:ph idx="1"/>
          </p:nvPr>
        </p:nvSpPr>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public class </a:t>
            </a:r>
            <a:r>
              <a:rPr lang="en-US" dirty="0" err="1">
                <a:latin typeface="Times New Roman" panose="02020603050405020304" pitchFamily="18" charset="0"/>
                <a:cs typeface="Times New Roman" panose="02020603050405020304" pitchFamily="18" charset="0"/>
              </a:rPr>
              <a:t>paradd</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public static void main(String a[])</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int </a:t>
            </a:r>
            <a:r>
              <a:rPr lang="en-US" dirty="0" err="1">
                <a:latin typeface="Times New Roman" panose="02020603050405020304" pitchFamily="18" charset="0"/>
                <a:cs typeface="Times New Roman" panose="02020603050405020304" pitchFamily="18" charset="0"/>
              </a:rPr>
              <a:t>i,j,sum</a:t>
            </a:r>
            <a:r>
              <a:rPr lang="en-US" dirty="0">
                <a:latin typeface="Times New Roman" panose="02020603050405020304" pitchFamily="18" charset="0"/>
                <a:cs typeface="Times New Roman" panose="02020603050405020304" pitchFamily="18" charset="0"/>
              </a:rPr>
              <a:t>=0;</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Integer.parseInt</a:t>
            </a:r>
            <a:r>
              <a:rPr lang="en-US" dirty="0">
                <a:latin typeface="Times New Roman" panose="02020603050405020304" pitchFamily="18" charset="0"/>
                <a:cs typeface="Times New Roman" panose="02020603050405020304" pitchFamily="18" charset="0"/>
              </a:rPr>
              <a:t>(a[0]);</a:t>
            </a:r>
          </a:p>
          <a:p>
            <a:pPr marL="0" indent="0">
              <a:buNone/>
            </a:pPr>
            <a:r>
              <a:rPr lang="en-US" dirty="0">
                <a:latin typeface="Times New Roman" panose="02020603050405020304" pitchFamily="18" charset="0"/>
                <a:cs typeface="Times New Roman" panose="02020603050405020304" pitchFamily="18" charset="0"/>
              </a:rPr>
              <a:t>		j=</a:t>
            </a:r>
            <a:r>
              <a:rPr lang="en-US" dirty="0" err="1">
                <a:latin typeface="Times New Roman" panose="02020603050405020304" pitchFamily="18" charset="0"/>
                <a:cs typeface="Times New Roman" panose="02020603050405020304" pitchFamily="18" charset="0"/>
              </a:rPr>
              <a:t>Integer.parseInt</a:t>
            </a:r>
            <a:r>
              <a:rPr lang="en-US" dirty="0">
                <a:latin typeface="Times New Roman" panose="02020603050405020304" pitchFamily="18" charset="0"/>
                <a:cs typeface="Times New Roman" panose="02020603050405020304" pitchFamily="18" charset="0"/>
              </a:rPr>
              <a:t>(a[1]);</a:t>
            </a:r>
          </a:p>
          <a:p>
            <a:pPr marL="0" indent="0">
              <a:buNone/>
            </a:pPr>
            <a:r>
              <a:rPr lang="en-US" dirty="0">
                <a:latin typeface="Times New Roman" panose="02020603050405020304" pitchFamily="18" charset="0"/>
                <a:cs typeface="Times New Roman" panose="02020603050405020304" pitchFamily="18" charset="0"/>
              </a:rPr>
              <a:t>		sum=</a:t>
            </a:r>
            <a:r>
              <a:rPr lang="en-US" dirty="0" err="1">
                <a:latin typeface="Times New Roman" panose="02020603050405020304" pitchFamily="18" charset="0"/>
                <a:cs typeface="Times New Roman" panose="02020603050405020304" pitchFamily="18" charset="0"/>
              </a:rPr>
              <a:t>i+j</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("Sum of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and j is:" + sum);</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457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72E1F-FB72-4886-8E38-AA6912987C86}"/>
              </a:ext>
            </a:extLst>
          </p:cNvPr>
          <p:cNvSpPr>
            <a:spLocks noGrp="1"/>
          </p:cNvSpPr>
          <p:nvPr>
            <p:ph idx="1"/>
          </p:nvPr>
        </p:nvSpPr>
        <p:spPr>
          <a:xfrm>
            <a:off x="397165" y="138544"/>
            <a:ext cx="10956636" cy="6557819"/>
          </a:xfrm>
        </p:spPr>
        <p:txBody>
          <a:bodyPr>
            <a:noAutofit/>
          </a:bodyPr>
          <a:lstStyle/>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class Room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int </a:t>
            </a:r>
            <a:r>
              <a:rPr lang="en-IN" sz="1600" dirty="0" err="1">
                <a:latin typeface="Times New Roman" panose="02020603050405020304" pitchFamily="18" charset="0"/>
                <a:cs typeface="Times New Roman" panose="02020603050405020304" pitchFamily="18" charset="0"/>
              </a:rPr>
              <a:t>length,breadth,height</a:t>
            </a: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Room(int </a:t>
            </a:r>
            <a:r>
              <a:rPr lang="en-IN" sz="1600" dirty="0" err="1">
                <a:latin typeface="Times New Roman" panose="02020603050405020304" pitchFamily="18" charset="0"/>
                <a:cs typeface="Times New Roman" panose="02020603050405020304" pitchFamily="18" charset="0"/>
              </a:rPr>
              <a:t>l,int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b,int</a:t>
            </a:r>
            <a:r>
              <a:rPr lang="en-IN" sz="1600" dirty="0">
                <a:latin typeface="Times New Roman" panose="02020603050405020304" pitchFamily="18" charset="0"/>
                <a:cs typeface="Times New Roman" panose="02020603050405020304" pitchFamily="18" charset="0"/>
              </a:rPr>
              <a:t> h) //parameterized constructor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length=l; breadth=b; height=h;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Room(int </a:t>
            </a:r>
            <a:r>
              <a:rPr lang="en-IN" sz="1600" dirty="0" err="1">
                <a:latin typeface="Times New Roman" panose="02020603050405020304" pitchFamily="18" charset="0"/>
                <a:cs typeface="Times New Roman" panose="02020603050405020304" pitchFamily="18" charset="0"/>
              </a:rPr>
              <a:t>len</a:t>
            </a:r>
            <a:r>
              <a:rPr lang="en-IN" sz="1600" dirty="0">
                <a:latin typeface="Times New Roman" panose="02020603050405020304" pitchFamily="18" charset="0"/>
                <a:cs typeface="Times New Roman" panose="02020603050405020304" pitchFamily="18" charset="0"/>
              </a:rPr>
              <a:t>) //constructor overloading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length=breadth=height=</a:t>
            </a:r>
            <a:r>
              <a:rPr lang="en-IN" sz="1600" dirty="0" err="1">
                <a:latin typeface="Times New Roman" panose="02020603050405020304" pitchFamily="18" charset="0"/>
                <a:cs typeface="Times New Roman" panose="02020603050405020304" pitchFamily="18" charset="0"/>
              </a:rPr>
              <a:t>len</a:t>
            </a: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int volume()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return length*breadth*height;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class </a:t>
            </a:r>
            <a:r>
              <a:rPr lang="en-IN" sz="1600" dirty="0" err="1">
                <a:latin typeface="Times New Roman" panose="02020603050405020304" pitchFamily="18" charset="0"/>
                <a:cs typeface="Times New Roman" panose="02020603050405020304" pitchFamily="18" charset="0"/>
              </a:rPr>
              <a:t>OverloadConstructor</a:t>
            </a: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public static void main(String </a:t>
            </a:r>
            <a:r>
              <a:rPr lang="en-IN" sz="1600" dirty="0" err="1">
                <a:latin typeface="Times New Roman" panose="02020603050405020304" pitchFamily="18" charset="0"/>
                <a:cs typeface="Times New Roman" panose="02020603050405020304" pitchFamily="18" charset="0"/>
              </a:rPr>
              <a:t>args</a:t>
            </a:r>
            <a:r>
              <a:rPr lang="en-IN" sz="1600" dirty="0">
                <a:latin typeface="Times New Roman" panose="02020603050405020304" pitchFamily="18" charset="0"/>
                <a:cs typeface="Times New Roman" panose="02020603050405020304" pitchFamily="18" charset="0"/>
              </a:rPr>
              <a:t>[]) {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Room a=new Room(20,30,40);</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Room b=new Room(10);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int vol;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vol=</a:t>
            </a:r>
            <a:r>
              <a:rPr lang="en-IN" sz="1600" dirty="0" err="1">
                <a:latin typeface="Times New Roman" panose="02020603050405020304" pitchFamily="18" charset="0"/>
                <a:cs typeface="Times New Roman" panose="02020603050405020304" pitchFamily="18" charset="0"/>
              </a:rPr>
              <a:t>a.volume</a:t>
            </a: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("Volume of room a is " + vol);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vol=</a:t>
            </a:r>
            <a:r>
              <a:rPr lang="en-IN" sz="1600" dirty="0" err="1">
                <a:latin typeface="Times New Roman" panose="02020603050405020304" pitchFamily="18" charset="0"/>
                <a:cs typeface="Times New Roman" panose="02020603050405020304" pitchFamily="18" charset="0"/>
              </a:rPr>
              <a:t>b.volume</a:t>
            </a: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("Volume of room b is " + vol);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50722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9DC238-A1AD-4F92-9007-D506054D7C98}"/>
              </a:ext>
            </a:extLst>
          </p:cNvPr>
          <p:cNvSpPr>
            <a:spLocks noGrp="1"/>
          </p:cNvSpPr>
          <p:nvPr>
            <p:ph idx="1"/>
          </p:nvPr>
        </p:nvSpPr>
        <p:spPr>
          <a:xfrm>
            <a:off x="387927" y="138545"/>
            <a:ext cx="10965873" cy="6585528"/>
          </a:xfrm>
        </p:spPr>
        <p:txBody>
          <a:bodyPr>
            <a:noAutofit/>
          </a:bodyPr>
          <a:lstStyle/>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class Complex {</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private double re, </a:t>
            </a:r>
            <a:r>
              <a:rPr lang="en-IN" sz="1400" b="0" dirty="0" err="1">
                <a:effectLst/>
                <a:latin typeface="Times New Roman" panose="02020603050405020304" pitchFamily="18" charset="0"/>
                <a:cs typeface="Times New Roman" panose="02020603050405020304" pitchFamily="18" charset="0"/>
              </a:rPr>
              <a:t>im</a:t>
            </a:r>
            <a:r>
              <a:rPr lang="en-IN" sz="1400" b="0" dirty="0">
                <a:effectLst/>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//parameterized constructor</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Complex(double re, double </a:t>
            </a:r>
            <a:r>
              <a:rPr lang="en-IN" sz="1400" b="0" dirty="0" err="1">
                <a:effectLst/>
                <a:latin typeface="Times New Roman" panose="02020603050405020304" pitchFamily="18" charset="0"/>
                <a:cs typeface="Times New Roman" panose="02020603050405020304" pitchFamily="18" charset="0"/>
              </a:rPr>
              <a:t>im</a:t>
            </a:r>
            <a:r>
              <a:rPr lang="en-IN" sz="1400" b="0" dirty="0">
                <a:effectLst/>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this.re = re;</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this.im = </a:t>
            </a:r>
            <a:r>
              <a:rPr lang="en-IN" sz="1400" b="0" dirty="0" err="1">
                <a:effectLst/>
                <a:latin typeface="Times New Roman" panose="02020603050405020304" pitchFamily="18" charset="0"/>
                <a:cs typeface="Times New Roman" panose="02020603050405020304" pitchFamily="18" charset="0"/>
              </a:rPr>
              <a:t>im</a:t>
            </a:r>
            <a:r>
              <a:rPr lang="en-IN" sz="1400" b="0" dirty="0">
                <a:effectLst/>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 copy constructor</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Complex(Complex c) {</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a:t>
            </a:r>
            <a:r>
              <a:rPr lang="en-IN" sz="1400" b="0" dirty="0" err="1">
                <a:effectLst/>
                <a:latin typeface="Times New Roman" panose="02020603050405020304" pitchFamily="18" charset="0"/>
                <a:cs typeface="Times New Roman" panose="02020603050405020304" pitchFamily="18" charset="0"/>
              </a:rPr>
              <a:t>System.out.println</a:t>
            </a:r>
            <a:r>
              <a:rPr lang="en-IN" sz="1400" b="0" dirty="0">
                <a:effectLst/>
                <a:latin typeface="Times New Roman" panose="02020603050405020304" pitchFamily="18" charset="0"/>
                <a:cs typeface="Times New Roman" panose="02020603050405020304" pitchFamily="18" charset="0"/>
              </a:rPr>
              <a:t>("Copy constructor called");</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re = c.re;</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a:t>
            </a:r>
            <a:r>
              <a:rPr lang="en-IN" sz="1400" b="0" dirty="0" err="1">
                <a:effectLst/>
                <a:latin typeface="Times New Roman" panose="02020603050405020304" pitchFamily="18" charset="0"/>
                <a:cs typeface="Times New Roman" panose="02020603050405020304" pitchFamily="18" charset="0"/>
              </a:rPr>
              <a:t>im</a:t>
            </a:r>
            <a:r>
              <a:rPr lang="en-IN" sz="1400" b="0" dirty="0">
                <a:effectLst/>
                <a:latin typeface="Times New Roman" panose="02020603050405020304" pitchFamily="18" charset="0"/>
                <a:cs typeface="Times New Roman" panose="02020603050405020304" pitchFamily="18" charset="0"/>
              </a:rPr>
              <a:t> = c.im;</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void display()</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a:t>
            </a:r>
            <a:r>
              <a:rPr lang="en-IN" sz="1400" b="0" dirty="0" err="1">
                <a:effectLst/>
                <a:latin typeface="Times New Roman" panose="02020603050405020304" pitchFamily="18" charset="0"/>
                <a:cs typeface="Times New Roman" panose="02020603050405020304" pitchFamily="18" charset="0"/>
              </a:rPr>
              <a:t>System.out.println</a:t>
            </a:r>
            <a:r>
              <a:rPr lang="en-IN" sz="1400" b="0" dirty="0">
                <a:effectLst/>
                <a:latin typeface="Times New Roman" panose="02020603050405020304" pitchFamily="18" charset="0"/>
                <a:cs typeface="Times New Roman" panose="02020603050405020304" pitchFamily="18" charset="0"/>
              </a:rPr>
              <a:t>("Complex Number");  </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a:t>
            </a:r>
            <a:r>
              <a:rPr lang="en-IN" sz="1400" b="0" dirty="0" err="1">
                <a:effectLst/>
                <a:latin typeface="Times New Roman" panose="02020603050405020304" pitchFamily="18" charset="0"/>
                <a:cs typeface="Times New Roman" panose="02020603050405020304" pitchFamily="18" charset="0"/>
              </a:rPr>
              <a:t>System.out.println</a:t>
            </a:r>
            <a:r>
              <a:rPr lang="en-IN" sz="1400" b="0" dirty="0">
                <a:effectLst/>
                <a:latin typeface="Times New Roman" panose="02020603050405020304" pitchFamily="18" charset="0"/>
                <a:cs typeface="Times New Roman" panose="02020603050405020304" pitchFamily="18" charset="0"/>
              </a:rPr>
              <a:t>(re +" + "+</a:t>
            </a:r>
            <a:r>
              <a:rPr lang="en-IN" sz="1400" b="0" dirty="0" err="1">
                <a:effectLst/>
                <a:latin typeface="Times New Roman" panose="02020603050405020304" pitchFamily="18" charset="0"/>
                <a:cs typeface="Times New Roman" panose="02020603050405020304" pitchFamily="18" charset="0"/>
              </a:rPr>
              <a:t>im</a:t>
            </a:r>
            <a:r>
              <a:rPr lang="en-IN" sz="1400" b="0" dirty="0">
                <a:effectLst/>
                <a:latin typeface="Times New Roman" panose="02020603050405020304" pitchFamily="18" charset="0"/>
                <a:cs typeface="Times New Roman" panose="02020603050405020304" pitchFamily="18" charset="0"/>
              </a:rPr>
              <a:t>+"</a:t>
            </a:r>
            <a:r>
              <a:rPr lang="en-IN" sz="1400" b="0" dirty="0" err="1">
                <a:effectLst/>
                <a:latin typeface="Times New Roman" panose="02020603050405020304" pitchFamily="18" charset="0"/>
                <a:cs typeface="Times New Roman" panose="02020603050405020304" pitchFamily="18" charset="0"/>
              </a:rPr>
              <a:t>i</a:t>
            </a:r>
            <a:r>
              <a:rPr lang="en-IN" sz="1400" b="0" dirty="0">
                <a:effectLst/>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public class Main {</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public static void main(String[] </a:t>
            </a:r>
            <a:r>
              <a:rPr lang="en-IN" sz="1400" b="0" dirty="0" err="1">
                <a:effectLst/>
                <a:latin typeface="Times New Roman" panose="02020603050405020304" pitchFamily="18" charset="0"/>
                <a:cs typeface="Times New Roman" panose="02020603050405020304" pitchFamily="18" charset="0"/>
              </a:rPr>
              <a:t>args</a:t>
            </a:r>
            <a:r>
              <a:rPr lang="en-IN" sz="1400" b="0" dirty="0">
                <a:effectLst/>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Complex c1 = new Complex(10, 15);</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c1.display();</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Complex c2 = new Complex(c1);  </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c2.display();       </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400" b="0" dirty="0">
                <a:effectLst/>
                <a:latin typeface="Times New Roman" panose="02020603050405020304" pitchFamily="18" charset="0"/>
                <a:cs typeface="Times New Roman" panose="02020603050405020304" pitchFamily="18" charset="0"/>
              </a:rPr>
              <a:t>}</a:t>
            </a:r>
          </a:p>
          <a:p>
            <a:pPr>
              <a:spcBef>
                <a:spcPts val="0"/>
              </a:spcBef>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759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C0579C-BBAF-4C1F-833C-B9154CCDEBBB}"/>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Java is a general- purpose, object-oriented programming language. </a:t>
            </a:r>
          </a:p>
          <a:p>
            <a:pPr algn="just"/>
            <a:r>
              <a:rPr lang="en-US" sz="2000" dirty="0">
                <a:latin typeface="Times New Roman" panose="02020603050405020304" pitchFamily="18" charset="0"/>
                <a:cs typeface="Times New Roman" panose="02020603050405020304" pitchFamily="18" charset="0"/>
              </a:rPr>
              <a:t>It is developed by James Gosling, Patrick Naughton, Chris </a:t>
            </a:r>
            <a:r>
              <a:rPr lang="en-US" sz="2000" dirty="0" err="1">
                <a:latin typeface="Times New Roman" panose="02020603050405020304" pitchFamily="18" charset="0"/>
                <a:cs typeface="Times New Roman" panose="02020603050405020304" pitchFamily="18" charset="0"/>
              </a:rPr>
              <a:t>Warth</a:t>
            </a:r>
            <a:r>
              <a:rPr lang="en-US" sz="2000" dirty="0">
                <a:latin typeface="Times New Roman" panose="02020603050405020304" pitchFamily="18" charset="0"/>
                <a:cs typeface="Times New Roman" panose="02020603050405020304" pitchFamily="18" charset="0"/>
              </a:rPr>
              <a:t>, Ed Frank and Mike Sheridan at Sun Microsystems of USA in 1991. </a:t>
            </a:r>
          </a:p>
          <a:p>
            <a:pPr algn="just"/>
            <a:r>
              <a:rPr lang="en-US" sz="2000" dirty="0">
                <a:latin typeface="Times New Roman" panose="02020603050405020304" pitchFamily="18" charset="0"/>
                <a:cs typeface="Times New Roman" panose="02020603050405020304" pitchFamily="18" charset="0"/>
              </a:rPr>
              <a:t>It was originally called “Oak” but was renamed “Java” in 1994. </a:t>
            </a:r>
          </a:p>
          <a:p>
            <a:pPr algn="just"/>
            <a:r>
              <a:rPr lang="en-US" sz="2000" dirty="0">
                <a:latin typeface="Times New Roman" panose="02020603050405020304" pitchFamily="18" charset="0"/>
                <a:cs typeface="Times New Roman" panose="02020603050405020304" pitchFamily="18" charset="0"/>
              </a:rPr>
              <a:t>It was designed for the development of software for consumer electronic devices like TV, VCR, Toasters, Cable set top boxes, PDA and other electronic machines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729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8918-A12F-46BA-B85B-A58311A96EE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JDK,JRE,JVM</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3F77311-BE79-420B-B5AF-10C3A5A75D08}"/>
              </a:ext>
            </a:extLst>
          </p:cNvPr>
          <p:cNvPicPr>
            <a:picLocks noGrp="1" noChangeAspect="1"/>
          </p:cNvPicPr>
          <p:nvPr>
            <p:ph idx="1"/>
          </p:nvPr>
        </p:nvPicPr>
        <p:blipFill>
          <a:blip r:embed="rId2"/>
          <a:stretch>
            <a:fillRect/>
          </a:stretch>
        </p:blipFill>
        <p:spPr>
          <a:xfrm>
            <a:off x="1764405" y="1825625"/>
            <a:ext cx="8663190" cy="4351338"/>
          </a:xfrm>
        </p:spPr>
      </p:pic>
    </p:spTree>
    <p:extLst>
      <p:ext uri="{BB962C8B-B14F-4D97-AF65-F5344CB8AC3E}">
        <p14:creationId xmlns:p14="http://schemas.microsoft.com/office/powerpoint/2010/main" val="3556898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77435-99DC-418E-B2E4-0E3189269DA2}"/>
              </a:ext>
            </a:extLst>
          </p:cNvPr>
          <p:cNvSpPr>
            <a:spLocks noGrp="1"/>
          </p:cNvSpPr>
          <p:nvPr>
            <p:ph idx="1"/>
          </p:nvPr>
        </p:nvSpPr>
        <p:spPr>
          <a:xfrm>
            <a:off x="729673" y="683491"/>
            <a:ext cx="10624127" cy="5493472"/>
          </a:xfrm>
        </p:spPr>
        <p:txBody>
          <a:bodyPr>
            <a:normAutofit/>
          </a:bodyPr>
          <a:lstStyle/>
          <a:p>
            <a:pPr algn="just"/>
            <a:r>
              <a:rPr lang="en-US" sz="1800" dirty="0">
                <a:latin typeface="Times New Roman" panose="02020603050405020304" pitchFamily="18" charset="0"/>
              </a:rPr>
              <a:t>JDK: It contains a Java compiler, a full copy of the Java Runtime Environment (JRE), and many other important development tools.</a:t>
            </a:r>
          </a:p>
          <a:p>
            <a:pPr algn="just"/>
            <a:r>
              <a:rPr lang="en-IN" sz="1800" dirty="0">
                <a:latin typeface="Times New Roman" panose="02020603050405020304" pitchFamily="18" charset="0"/>
              </a:rPr>
              <a:t>JRE: </a:t>
            </a:r>
            <a:r>
              <a:rPr lang="en-US" sz="1800" dirty="0">
                <a:latin typeface="Times New Roman" panose="02020603050405020304" pitchFamily="18" charset="0"/>
              </a:rPr>
              <a:t>JRE complementing the JVM with a just-in-time (JIT) compiler, converts intermediate bytecode into native machine code on the fly. The Java platform also includes an extensive set of libraries.</a:t>
            </a:r>
          </a:p>
          <a:p>
            <a:pPr algn="just"/>
            <a:r>
              <a:rPr lang="en-IN" sz="1800" dirty="0">
                <a:latin typeface="Times New Roman" panose="02020603050405020304" pitchFamily="18" charset="0"/>
              </a:rPr>
              <a:t>JVM:</a:t>
            </a:r>
            <a:r>
              <a:rPr lang="en-US" sz="1800" dirty="0">
                <a:latin typeface="Times New Roman" panose="02020603050405020304" pitchFamily="18" charset="0"/>
              </a:rPr>
              <a:t>The heart of the Java platform is the "virtual machine" that executes Java bytecode programs. It is a very important part of both JDK and JRE because it is contained or inbuilt in both. Whatever Java program you run using JRE or JDK goes into JVM and JVM is responsible for executing the java program line by line, hence it is also known as an interpreter.</a:t>
            </a:r>
          </a:p>
          <a:p>
            <a:pPr marL="0" indent="0" algn="just">
              <a:buNone/>
            </a:pPr>
            <a:r>
              <a:rPr lang="en-IN" sz="1800" dirty="0">
                <a:effectLst/>
                <a:latin typeface="Times New Roman" panose="02020603050405020304" pitchFamily="18" charset="0"/>
                <a:ea typeface="Times New Roman" panose="02020603050405020304" pitchFamily="18" charset="0"/>
              </a:rPr>
              <a:t>JRE (Java Runtime), which include a Java Virtual Machine and core libraries, is needed for running Java programs. JDK (Java Development Kit), which includes JRE plus the development tools (such as compiler and debugger), is need for writing as well as running Java programs. In other words, JRE is a subset of JDK. Since you are supposed to write Java Programs instead of merely running Java programs, you should install JDK, which includes JRE.</a:t>
            </a:r>
          </a:p>
          <a:p>
            <a:pPr marL="0" indent="0" algn="just">
              <a:buNone/>
            </a:pPr>
            <a:r>
              <a:rPr lang="en-US" sz="1800" dirty="0">
                <a:latin typeface="Times New Roman" panose="02020603050405020304" pitchFamily="18" charset="0"/>
                <a:cs typeface="Times New Roman" panose="02020603050405020304" pitchFamily="18" charset="0"/>
              </a:rPr>
              <a:t>The Java compiler, which converts Java source code into Java bytecode (an intermediate language for the JVM), is provided as part of the Java Development Kit (JDK). The Java Runtime Environment (JRE), complementing the JVM with a just-in-time (JIT) compiler, converts intermediate bytecode into native machine code on the fly. The Java platform also includes an extensive set of libraries.</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sz="1800" dirty="0"/>
          </a:p>
        </p:txBody>
      </p:sp>
    </p:spTree>
    <p:extLst>
      <p:ext uri="{BB962C8B-B14F-4D97-AF65-F5344CB8AC3E}">
        <p14:creationId xmlns:p14="http://schemas.microsoft.com/office/powerpoint/2010/main" val="2927267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AB0D64B-6B42-4430-A53E-919DB433BE47}"/>
              </a:ext>
            </a:extLst>
          </p:cNvPr>
          <p:cNvGraphicFramePr>
            <a:graphicFrameLocks noGrp="1"/>
          </p:cNvGraphicFramePr>
          <p:nvPr>
            <p:ph idx="1"/>
            <p:extLst>
              <p:ext uri="{D42A27DB-BD31-4B8C-83A1-F6EECF244321}">
                <p14:modId xmlns:p14="http://schemas.microsoft.com/office/powerpoint/2010/main" val="1867312815"/>
              </p:ext>
            </p:extLst>
          </p:nvPr>
        </p:nvGraphicFramePr>
        <p:xfrm>
          <a:off x="690419" y="1375353"/>
          <a:ext cx="10515600" cy="5303520"/>
        </p:xfrm>
        <a:graphic>
          <a:graphicData uri="http://schemas.openxmlformats.org/drawingml/2006/table">
            <a:tbl>
              <a:tblPr firstRow="1" bandRow="1">
                <a:tableStyleId>{5940675A-B579-460E-94D1-54222C63F5DA}</a:tableStyleId>
              </a:tblPr>
              <a:tblGrid>
                <a:gridCol w="3456709">
                  <a:extLst>
                    <a:ext uri="{9D8B030D-6E8A-4147-A177-3AD203B41FA5}">
                      <a16:colId xmlns:a16="http://schemas.microsoft.com/office/drawing/2014/main" val="1840217222"/>
                    </a:ext>
                  </a:extLst>
                </a:gridCol>
                <a:gridCol w="7058891">
                  <a:extLst>
                    <a:ext uri="{9D8B030D-6E8A-4147-A177-3AD203B41FA5}">
                      <a16:colId xmlns:a16="http://schemas.microsoft.com/office/drawing/2014/main" val="980827072"/>
                    </a:ext>
                  </a:extLst>
                </a:gridCol>
              </a:tblGrid>
              <a:tr h="0">
                <a:tc>
                  <a:txBody>
                    <a:bodyPr/>
                    <a:lstStyle/>
                    <a:p>
                      <a:r>
                        <a:rPr lang="en-IN" sz="2000" dirty="0">
                          <a:latin typeface="Times New Roman" panose="02020603050405020304" pitchFamily="18" charset="0"/>
                          <a:cs typeface="Times New Roman" panose="02020603050405020304" pitchFamily="18" charset="0"/>
                        </a:rPr>
                        <a:t>Tool</a:t>
                      </a:r>
                    </a:p>
                  </a:txBody>
                  <a:tcPr/>
                </a:tc>
                <a:tc>
                  <a:txBody>
                    <a:bodyPr/>
                    <a:lstStyle/>
                    <a:p>
                      <a:r>
                        <a:rPr lang="en-IN" sz="2000"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3907086292"/>
                  </a:ext>
                </a:extLst>
              </a:tr>
              <a:tr h="370840">
                <a:tc>
                  <a:txBody>
                    <a:bodyPr/>
                    <a:lstStyle/>
                    <a:p>
                      <a:r>
                        <a:rPr lang="en-IN" sz="2000" dirty="0" err="1">
                          <a:latin typeface="Times New Roman" panose="02020603050405020304" pitchFamily="18" charset="0"/>
                          <a:cs typeface="Times New Roman" panose="02020603050405020304" pitchFamily="18" charset="0"/>
                        </a:rPr>
                        <a:t>javac</a:t>
                      </a:r>
                      <a:r>
                        <a:rPr lang="en-IN" sz="2000" dirty="0">
                          <a:latin typeface="Times New Roman" panose="02020603050405020304" pitchFamily="18" charset="0"/>
                          <a:cs typeface="Times New Roman" panose="02020603050405020304" pitchFamily="18" charset="0"/>
                        </a:rPr>
                        <a:t> (Java compiler)</a:t>
                      </a:r>
                    </a:p>
                  </a:txBody>
                  <a:tcPr/>
                </a:tc>
                <a:tc>
                  <a:txBody>
                    <a:bodyPr/>
                    <a:lstStyle/>
                    <a:p>
                      <a:pPr algn="just"/>
                      <a:r>
                        <a:rPr lang="en-US" sz="2000" dirty="0">
                          <a:latin typeface="Times New Roman" panose="02020603050405020304" pitchFamily="18" charset="0"/>
                          <a:cs typeface="Times New Roman" panose="02020603050405020304" pitchFamily="18" charset="0"/>
                        </a:rPr>
                        <a:t>It is java compiler and used to compile java program. It translates java source code to byte code files that the interpreter can understand.</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63434176"/>
                  </a:ext>
                </a:extLst>
              </a:tr>
              <a:tr h="370840">
                <a:tc>
                  <a:txBody>
                    <a:bodyPr/>
                    <a:lstStyle/>
                    <a:p>
                      <a:r>
                        <a:rPr lang="en-IN" sz="2000" dirty="0">
                          <a:latin typeface="Times New Roman" panose="02020603050405020304" pitchFamily="18" charset="0"/>
                          <a:cs typeface="Times New Roman" panose="02020603050405020304" pitchFamily="18" charset="0"/>
                        </a:rPr>
                        <a:t>java (Java interpreter)</a:t>
                      </a:r>
                      <a:endParaRPr lang="en-IN"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rPr>
                        <a:t>It is java interpreter and used to run an applet and application program by reading and interpreting byte code files. </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75312141"/>
                  </a:ext>
                </a:extLst>
              </a:tr>
              <a:tr h="370840">
                <a:tc>
                  <a:txBody>
                    <a:bodyPr/>
                    <a:lstStyle/>
                    <a:p>
                      <a:r>
                        <a:rPr lang="en-IN" sz="2000" dirty="0" err="1">
                          <a:latin typeface="Times New Roman" panose="02020603050405020304" pitchFamily="18" charset="0"/>
                          <a:cs typeface="Times New Roman" panose="02020603050405020304" pitchFamily="18" charset="0"/>
                        </a:rPr>
                        <a:t>appletviewer</a:t>
                      </a:r>
                      <a:r>
                        <a:rPr lang="en-IN" sz="2000" dirty="0">
                          <a:latin typeface="Times New Roman" panose="02020603050405020304" pitchFamily="18" charset="0"/>
                          <a:cs typeface="Times New Roman" panose="02020603050405020304" pitchFamily="18" charset="0"/>
                        </a:rPr>
                        <a:t> (view java applet)</a:t>
                      </a:r>
                    </a:p>
                  </a:txBody>
                  <a:tcPr/>
                </a:tc>
                <a:tc>
                  <a:txBody>
                    <a:bodyPr/>
                    <a:lstStyle/>
                    <a:p>
                      <a:pPr algn="just"/>
                      <a:r>
                        <a:rPr lang="en-US" sz="2000" dirty="0">
                          <a:latin typeface="Times New Roman" panose="02020603050405020304" pitchFamily="18" charset="0"/>
                          <a:cs typeface="Times New Roman" panose="02020603050405020304" pitchFamily="18" charset="0"/>
                        </a:rPr>
                        <a:t>It enables us to run java applets (without actually using a java compatible browser).</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43576067"/>
                  </a:ext>
                </a:extLst>
              </a:tr>
              <a:tr h="370840">
                <a:tc>
                  <a:txBody>
                    <a:bodyPr/>
                    <a:lstStyle/>
                    <a:p>
                      <a:r>
                        <a:rPr lang="en-IN" sz="2000" dirty="0" err="1">
                          <a:latin typeface="Times New Roman" panose="02020603050405020304" pitchFamily="18" charset="0"/>
                          <a:cs typeface="Times New Roman" panose="02020603050405020304" pitchFamily="18" charset="0"/>
                        </a:rPr>
                        <a:t>javah</a:t>
                      </a:r>
                      <a:r>
                        <a:rPr lang="en-IN" sz="2000" dirty="0">
                          <a:latin typeface="Times New Roman" panose="02020603050405020304" pitchFamily="18" charset="0"/>
                          <a:cs typeface="Times New Roman" panose="02020603050405020304" pitchFamily="18" charset="0"/>
                        </a:rPr>
                        <a:t> (C header files) </a:t>
                      </a:r>
                    </a:p>
                  </a:txBody>
                  <a:tcPr/>
                </a:tc>
                <a:tc>
                  <a:txBody>
                    <a:bodyPr/>
                    <a:lstStyle/>
                    <a:p>
                      <a:pPr algn="just"/>
                      <a:r>
                        <a:rPr lang="en-US" sz="2000" dirty="0">
                          <a:latin typeface="Times New Roman" panose="02020603050405020304" pitchFamily="18" charset="0"/>
                          <a:cs typeface="Times New Roman" panose="02020603050405020304" pitchFamily="18" charset="0"/>
                        </a:rPr>
                        <a:t>It generates C header files and source files that are needed to implement native methods. </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19179294"/>
                  </a:ext>
                </a:extLst>
              </a:tr>
              <a:tr h="370840">
                <a:tc>
                  <a:txBody>
                    <a:bodyPr/>
                    <a:lstStyle/>
                    <a:p>
                      <a:r>
                        <a:rPr lang="en-IN" sz="2000" dirty="0" err="1">
                          <a:latin typeface="Times New Roman" panose="02020603050405020304" pitchFamily="18" charset="0"/>
                          <a:cs typeface="Times New Roman" panose="02020603050405020304" pitchFamily="18" charset="0"/>
                        </a:rPr>
                        <a:t>javap</a:t>
                      </a:r>
                      <a:r>
                        <a:rPr lang="en-IN" sz="2000" dirty="0">
                          <a:latin typeface="Times New Roman" panose="02020603050405020304" pitchFamily="18" charset="0"/>
                          <a:cs typeface="Times New Roman" panose="02020603050405020304" pitchFamily="18" charset="0"/>
                        </a:rPr>
                        <a:t> (Java disassembler)</a:t>
                      </a:r>
                    </a:p>
                  </a:txBody>
                  <a:tcPr/>
                </a:tc>
                <a:tc>
                  <a:txBody>
                    <a:bodyPr/>
                    <a:lstStyle/>
                    <a:p>
                      <a:pPr algn="just"/>
                      <a:r>
                        <a:rPr lang="en-US" sz="2000" dirty="0">
                          <a:latin typeface="Times New Roman" panose="02020603050405020304" pitchFamily="18" charset="0"/>
                          <a:cs typeface="Times New Roman" panose="02020603050405020304" pitchFamily="18" charset="0"/>
                        </a:rPr>
                        <a:t>It is java disassembler and used to convert byte code files into a program description.</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521474"/>
                  </a:ext>
                </a:extLst>
              </a:tr>
              <a:tr h="370840">
                <a:tc>
                  <a:txBody>
                    <a:bodyPr/>
                    <a:lstStyle/>
                    <a:p>
                      <a:r>
                        <a:rPr lang="en-IN" sz="2000" dirty="0" err="1">
                          <a:latin typeface="Times New Roman" panose="02020603050405020304" pitchFamily="18" charset="0"/>
                          <a:cs typeface="Times New Roman" panose="02020603050405020304" pitchFamily="18" charset="0"/>
                        </a:rPr>
                        <a:t>jdb</a:t>
                      </a:r>
                      <a:r>
                        <a:rPr lang="en-IN" sz="2000" dirty="0">
                          <a:latin typeface="Times New Roman" panose="02020603050405020304" pitchFamily="18" charset="0"/>
                          <a:cs typeface="Times New Roman" panose="02020603050405020304" pitchFamily="18" charset="0"/>
                        </a:rPr>
                        <a:t> (java debugger)</a:t>
                      </a:r>
                    </a:p>
                  </a:txBody>
                  <a:tcPr/>
                </a:tc>
                <a:tc>
                  <a:txBody>
                    <a:bodyPr/>
                    <a:lstStyle/>
                    <a:p>
                      <a:pPr algn="just"/>
                      <a:r>
                        <a:rPr lang="en-US" sz="2000" dirty="0">
                          <a:latin typeface="Times New Roman" panose="02020603050405020304" pitchFamily="18" charset="0"/>
                          <a:cs typeface="Times New Roman" panose="02020603050405020304" pitchFamily="18" charset="0"/>
                        </a:rPr>
                        <a:t>It is used to find errors in our programs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36906667"/>
                  </a:ext>
                </a:extLst>
              </a:tr>
              <a:tr h="370840">
                <a:tc>
                  <a:txBody>
                    <a:bodyPr/>
                    <a:lstStyle/>
                    <a:p>
                      <a:r>
                        <a:rPr lang="pt-BR" sz="2000" dirty="0">
                          <a:latin typeface="Times New Roman" panose="02020603050405020304" pitchFamily="18" charset="0"/>
                          <a:cs typeface="Times New Roman" panose="02020603050405020304" pitchFamily="18" charset="0"/>
                        </a:rPr>
                        <a:t>javadoc (java document for creating HTML documents)</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rPr>
                        <a:t>It is used to create HTML-format documentation from java source code files. </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0596337"/>
                  </a:ext>
                </a:extLst>
              </a:tr>
            </a:tbl>
          </a:graphicData>
        </a:graphic>
      </p:graphicFrame>
      <p:sp>
        <p:nvSpPr>
          <p:cNvPr id="3" name="TextBox 2">
            <a:extLst>
              <a:ext uri="{FF2B5EF4-FFF2-40B4-BE49-F238E27FC236}">
                <a16:creationId xmlns:a16="http://schemas.microsoft.com/office/drawing/2014/main" id="{1EB3F4D7-AEE2-4980-A3BE-9256E22A76D1}"/>
              </a:ext>
            </a:extLst>
          </p:cNvPr>
          <p:cNvSpPr txBox="1"/>
          <p:nvPr/>
        </p:nvSpPr>
        <p:spPr>
          <a:xfrm flipH="1">
            <a:off x="442191" y="692727"/>
            <a:ext cx="1101205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Java Development Kit comes with a collection of tools that are used for developing and running Java programs.</a:t>
            </a:r>
          </a:p>
        </p:txBody>
      </p:sp>
    </p:spTree>
    <p:extLst>
      <p:ext uri="{BB962C8B-B14F-4D97-AF65-F5344CB8AC3E}">
        <p14:creationId xmlns:p14="http://schemas.microsoft.com/office/powerpoint/2010/main" val="2133738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9C63-9254-4111-8473-E5B19371DAA7}"/>
              </a:ext>
            </a:extLst>
          </p:cNvPr>
          <p:cNvSpPr>
            <a:spLocks noGrp="1"/>
          </p:cNvSpPr>
          <p:nvPr>
            <p:ph type="title"/>
          </p:nvPr>
        </p:nvSpPr>
        <p:spPr>
          <a:xfrm>
            <a:off x="701964" y="365125"/>
            <a:ext cx="10651836" cy="558511"/>
          </a:xfrm>
        </p:spPr>
        <p:txBody>
          <a:bodyPr>
            <a:normAutofit/>
          </a:bodyPr>
          <a:lstStyle/>
          <a:p>
            <a:r>
              <a:rPr lang="en-US" sz="3200" dirty="0">
                <a:latin typeface="Times New Roman" panose="02020603050405020304" pitchFamily="18" charset="0"/>
                <a:cs typeface="Times New Roman" panose="02020603050405020304" pitchFamily="18" charset="0"/>
              </a:rPr>
              <a:t>Simple Java Program</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07F371-B97A-4553-97AD-743540995538}"/>
              </a:ext>
            </a:extLst>
          </p:cNvPr>
          <p:cNvSpPr>
            <a:spLocks noGrp="1"/>
          </p:cNvSpPr>
          <p:nvPr>
            <p:ph idx="1"/>
          </p:nvPr>
        </p:nvSpPr>
        <p:spPr>
          <a:xfrm>
            <a:off x="838200" y="1354570"/>
            <a:ext cx="10515600" cy="4935394"/>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public class </a:t>
            </a:r>
            <a:r>
              <a:rPr lang="en-US" sz="2000" dirty="0" err="1">
                <a:latin typeface="Times New Roman" panose="02020603050405020304" pitchFamily="18" charset="0"/>
                <a:cs typeface="Times New Roman" panose="02020603050405020304" pitchFamily="18" charset="0"/>
              </a:rPr>
              <a:t>myclass</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Helloworld</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Save file as myclass.java</a:t>
            </a:r>
          </a:p>
          <a:p>
            <a:r>
              <a:rPr lang="en-IN" sz="2000" dirty="0">
                <a:latin typeface="Times New Roman" panose="02020603050405020304" pitchFamily="18" charset="0"/>
                <a:cs typeface="Times New Roman" panose="02020603050405020304" pitchFamily="18" charset="0"/>
              </a:rPr>
              <a:t>Open Command Prompt. </a:t>
            </a:r>
          </a:p>
          <a:p>
            <a:r>
              <a:rPr lang="en-IN" sz="2000" dirty="0">
                <a:latin typeface="Times New Roman" panose="02020603050405020304" pitchFamily="18" charset="0"/>
                <a:cs typeface="Times New Roman" panose="02020603050405020304" pitchFamily="18" charset="0"/>
              </a:rPr>
              <a:t>Type following path to Command prompt C:\Program Files\Java\jdk1.8.0_131\bin&gt; </a:t>
            </a:r>
          </a:p>
          <a:p>
            <a:r>
              <a:rPr lang="en-IN" sz="2000" dirty="0">
                <a:latin typeface="Times New Roman" panose="02020603050405020304" pitchFamily="18" charset="0"/>
                <a:cs typeface="Times New Roman" panose="02020603050405020304" pitchFamily="18" charset="0"/>
              </a:rPr>
              <a:t> Compile above java code </a:t>
            </a:r>
            <a:r>
              <a:rPr lang="en-IN" sz="2000" dirty="0" err="1">
                <a:latin typeface="Times New Roman" panose="02020603050405020304" pitchFamily="18" charset="0"/>
                <a:cs typeface="Times New Roman" panose="02020603050405020304" pitchFamily="18" charset="0"/>
              </a:rPr>
              <a:t>javac</a:t>
            </a:r>
            <a:r>
              <a:rPr lang="en-IN" sz="2000" dirty="0">
                <a:latin typeface="Times New Roman" panose="02020603050405020304" pitchFamily="18" charset="0"/>
                <a:cs typeface="Times New Roman" panose="02020603050405020304" pitchFamily="18" charset="0"/>
              </a:rPr>
              <a:t> myclass.java </a:t>
            </a:r>
          </a:p>
          <a:p>
            <a:r>
              <a:rPr lang="en-IN" sz="2000" dirty="0">
                <a:latin typeface="Times New Roman" panose="02020603050405020304" pitchFamily="18" charset="0"/>
                <a:cs typeface="Times New Roman" panose="02020603050405020304" pitchFamily="18" charset="0"/>
              </a:rPr>
              <a:t>Interpret above file by using java </a:t>
            </a:r>
            <a:r>
              <a:rPr lang="en-IN" sz="2000" dirty="0" err="1">
                <a:latin typeface="Times New Roman" panose="02020603050405020304" pitchFamily="18" charset="0"/>
                <a:cs typeface="Times New Roman" panose="02020603050405020304" pitchFamily="18" charset="0"/>
              </a:rPr>
              <a:t>myclass</a:t>
            </a:r>
            <a:r>
              <a:rPr lang="en-I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122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6D0F-72A9-45C1-88D1-9DBBFB884DA0}"/>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Features of java</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BDA53C-B80C-4D18-AE86-3902A4ED1A14}"/>
              </a:ext>
            </a:extLst>
          </p:cNvPr>
          <p:cNvSpPr>
            <a:spLocks noGrp="1"/>
          </p:cNvSpPr>
          <p:nvPr>
            <p:ph idx="1"/>
          </p:nvPr>
        </p:nvSpPr>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1. Compiled and Interpreted language</a:t>
            </a:r>
          </a:p>
          <a:p>
            <a:pPr marL="0" indent="0">
              <a:buNone/>
            </a:pPr>
            <a:r>
              <a:rPr lang="en-US" dirty="0">
                <a:latin typeface="Times New Roman" panose="02020603050405020304" pitchFamily="18" charset="0"/>
                <a:cs typeface="Times New Roman" panose="02020603050405020304" pitchFamily="18" charset="0"/>
              </a:rPr>
              <a:t>2. Platform-Independent and Portable</a:t>
            </a:r>
          </a:p>
          <a:p>
            <a:pPr marL="0" indent="0">
              <a:buNone/>
            </a:pPr>
            <a:r>
              <a:rPr lang="en-US" dirty="0">
                <a:latin typeface="Times New Roman" panose="02020603050405020304" pitchFamily="18" charset="0"/>
                <a:cs typeface="Times New Roman" panose="02020603050405020304" pitchFamily="18" charset="0"/>
              </a:rPr>
              <a:t>3. Object Oriented </a:t>
            </a:r>
          </a:p>
          <a:p>
            <a:pPr marL="0" indent="0">
              <a:buNone/>
            </a:pPr>
            <a:r>
              <a:rPr lang="en-US" dirty="0">
                <a:latin typeface="Times New Roman" panose="02020603050405020304" pitchFamily="18" charset="0"/>
                <a:cs typeface="Times New Roman" panose="02020603050405020304" pitchFamily="18" charset="0"/>
              </a:rPr>
              <a:t>4. Robust and Secure </a:t>
            </a:r>
          </a:p>
          <a:p>
            <a:pPr marL="0" indent="0">
              <a:buNone/>
            </a:pPr>
            <a:r>
              <a:rPr lang="en-US" dirty="0">
                <a:latin typeface="Times New Roman" panose="02020603050405020304" pitchFamily="18" charset="0"/>
                <a:cs typeface="Times New Roman" panose="02020603050405020304" pitchFamily="18" charset="0"/>
              </a:rPr>
              <a:t>5. is Distributed</a:t>
            </a:r>
          </a:p>
          <a:p>
            <a:pPr marL="0" indent="0">
              <a:buNone/>
            </a:pPr>
            <a:r>
              <a:rPr lang="en-US" dirty="0">
                <a:latin typeface="Times New Roman" panose="02020603050405020304" pitchFamily="18" charset="0"/>
                <a:cs typeface="Times New Roman" panose="02020603050405020304" pitchFamily="18" charset="0"/>
              </a:rPr>
              <a:t>6. Familiar, Simple and Small</a:t>
            </a:r>
          </a:p>
          <a:p>
            <a:pPr marL="0" indent="0">
              <a:buNone/>
            </a:pPr>
            <a:r>
              <a:rPr lang="en-US" dirty="0">
                <a:latin typeface="Times New Roman" panose="02020603050405020304" pitchFamily="18" charset="0"/>
                <a:cs typeface="Times New Roman" panose="02020603050405020304" pitchFamily="18" charset="0"/>
              </a:rPr>
              <a:t>7. Multithreaded and Interactive </a:t>
            </a:r>
          </a:p>
          <a:p>
            <a:pPr marL="0" indent="0">
              <a:buNone/>
            </a:pPr>
            <a:r>
              <a:rPr lang="en-US" dirty="0">
                <a:latin typeface="Times New Roman" panose="02020603050405020304" pitchFamily="18" charset="0"/>
                <a:cs typeface="Times New Roman" panose="02020603050405020304" pitchFamily="18" charset="0"/>
              </a:rPr>
              <a:t>8. High Performance</a:t>
            </a:r>
          </a:p>
          <a:p>
            <a:pPr marL="0" indent="0">
              <a:buNone/>
            </a:pPr>
            <a:r>
              <a:rPr lang="en-US" dirty="0">
                <a:latin typeface="Times New Roman" panose="02020603050405020304" pitchFamily="18" charset="0"/>
                <a:cs typeface="Times New Roman" panose="02020603050405020304" pitchFamily="18" charset="0"/>
              </a:rPr>
              <a:t>9. Dynamic </a:t>
            </a:r>
          </a:p>
          <a:p>
            <a:pPr marL="0" indent="0">
              <a:buNone/>
            </a:pPr>
            <a:r>
              <a:rPr lang="en-US" dirty="0">
                <a:latin typeface="Times New Roman" panose="02020603050405020304" pitchFamily="18" charset="0"/>
                <a:cs typeface="Times New Roman" panose="02020603050405020304" pitchFamily="18" charset="0"/>
              </a:rPr>
              <a:t>10. Architecture Neutral </a:t>
            </a:r>
          </a:p>
          <a:p>
            <a:pPr marL="0" indent="0">
              <a:buNone/>
            </a:pPr>
            <a:r>
              <a:rPr lang="en-US" dirty="0">
                <a:latin typeface="Times New Roman" panose="02020603050405020304" pitchFamily="18" charset="0"/>
                <a:cs typeface="Times New Roman" panose="02020603050405020304" pitchFamily="18" charset="0"/>
              </a:rPr>
              <a:t>11. popular for Internet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866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6999C-53A5-40C7-BE00-1627B803B858}"/>
              </a:ext>
            </a:extLst>
          </p:cNvPr>
          <p:cNvSpPr>
            <a:spLocks noGrp="1"/>
          </p:cNvSpPr>
          <p:nvPr>
            <p:ph idx="1"/>
          </p:nvPr>
        </p:nvSpPr>
        <p:spPr>
          <a:xfrm>
            <a:off x="591127" y="212436"/>
            <a:ext cx="10762673" cy="6382328"/>
          </a:xfrm>
        </p:spPr>
        <p:txBody>
          <a:bodyPr>
            <a:noAutofit/>
          </a:bodyPr>
          <a:lstStyle/>
          <a:p>
            <a:pPr marL="0" indent="0">
              <a:spcBef>
                <a:spcPts val="200"/>
              </a:spcBef>
              <a:buNone/>
            </a:pPr>
            <a:r>
              <a:rPr lang="en-IN" sz="2000" dirty="0">
                <a:latin typeface="Times New Roman" panose="02020603050405020304" pitchFamily="18" charset="0"/>
                <a:cs typeface="Times New Roman" panose="02020603050405020304" pitchFamily="18" charset="0"/>
              </a:rPr>
              <a:t>class Rectangle</a:t>
            </a:r>
          </a:p>
          <a:p>
            <a:pPr marL="0" indent="0">
              <a:spcBef>
                <a:spcPts val="200"/>
              </a:spcBef>
              <a:buNone/>
            </a:pPr>
            <a:r>
              <a:rPr lang="en-IN" sz="2000" dirty="0">
                <a:latin typeface="Times New Roman" panose="02020603050405020304" pitchFamily="18" charset="0"/>
                <a:cs typeface="Times New Roman" panose="02020603050405020304" pitchFamily="18" charset="0"/>
              </a:rPr>
              <a:t> { </a:t>
            </a:r>
          </a:p>
          <a:p>
            <a:pPr marL="0" indent="0">
              <a:spcBef>
                <a:spcPts val="200"/>
              </a:spcBef>
              <a:buNone/>
            </a:pPr>
            <a:r>
              <a:rPr lang="en-IN" sz="2000" dirty="0">
                <a:latin typeface="Times New Roman" panose="02020603050405020304" pitchFamily="18" charset="0"/>
                <a:cs typeface="Times New Roman" panose="02020603050405020304" pitchFamily="18" charset="0"/>
              </a:rPr>
              <a:t>int length, width; </a:t>
            </a:r>
          </a:p>
          <a:p>
            <a:pPr marL="0" indent="0">
              <a:spcBef>
                <a:spcPts val="200"/>
              </a:spcBef>
              <a:buNone/>
            </a:pPr>
            <a:r>
              <a:rPr lang="en-IN" sz="2000" dirty="0">
                <a:latin typeface="Times New Roman" panose="02020603050405020304" pitchFamily="18" charset="0"/>
                <a:cs typeface="Times New Roman" panose="02020603050405020304" pitchFamily="18" charset="0"/>
              </a:rPr>
              <a:t>Rectangle (int x, int y) //defining constructor</a:t>
            </a:r>
          </a:p>
          <a:p>
            <a:pPr marL="0" indent="0">
              <a:spcBef>
                <a:spcPts val="200"/>
              </a:spcBef>
              <a:buNone/>
            </a:pPr>
            <a:r>
              <a:rPr lang="en-IN" sz="2000" dirty="0">
                <a:latin typeface="Times New Roman" panose="02020603050405020304" pitchFamily="18" charset="0"/>
                <a:cs typeface="Times New Roman" panose="02020603050405020304" pitchFamily="18" charset="0"/>
              </a:rPr>
              <a:t> { </a:t>
            </a:r>
          </a:p>
          <a:p>
            <a:pPr marL="0" indent="0">
              <a:spcBef>
                <a:spcPts val="200"/>
              </a:spcBef>
              <a:buNone/>
            </a:pPr>
            <a:r>
              <a:rPr lang="en-IN" sz="2000" dirty="0">
                <a:latin typeface="Times New Roman" panose="02020603050405020304" pitchFamily="18" charset="0"/>
                <a:cs typeface="Times New Roman" panose="02020603050405020304" pitchFamily="18" charset="0"/>
              </a:rPr>
              <a:t>length = x; width = y; </a:t>
            </a:r>
          </a:p>
          <a:p>
            <a:pPr marL="0" indent="0">
              <a:spcBef>
                <a:spcPts val="200"/>
              </a:spcBef>
              <a:buNone/>
            </a:pPr>
            <a:r>
              <a:rPr lang="en-IN" sz="2000" dirty="0">
                <a:latin typeface="Times New Roman" panose="02020603050405020304" pitchFamily="18" charset="0"/>
                <a:cs typeface="Times New Roman" panose="02020603050405020304" pitchFamily="18" charset="0"/>
              </a:rPr>
              <a:t>} </a:t>
            </a:r>
          </a:p>
          <a:p>
            <a:pPr marL="0" indent="0">
              <a:spcBef>
                <a:spcPts val="200"/>
              </a:spcBef>
              <a:buNone/>
            </a:pPr>
            <a:r>
              <a:rPr lang="en-IN" sz="2000" dirty="0">
                <a:latin typeface="Times New Roman" panose="02020603050405020304" pitchFamily="18" charset="0"/>
                <a:cs typeface="Times New Roman" panose="02020603050405020304" pitchFamily="18" charset="0"/>
              </a:rPr>
              <a:t>int </a:t>
            </a:r>
            <a:r>
              <a:rPr lang="en-IN" sz="2000" dirty="0" err="1">
                <a:latin typeface="Times New Roman" panose="02020603050405020304" pitchFamily="18" charset="0"/>
                <a:cs typeface="Times New Roman" panose="02020603050405020304" pitchFamily="18" charset="0"/>
              </a:rPr>
              <a:t>rectarea</a:t>
            </a:r>
            <a:r>
              <a:rPr lang="en-IN" sz="2000" dirty="0">
                <a:latin typeface="Times New Roman" panose="02020603050405020304" pitchFamily="18" charset="0"/>
                <a:cs typeface="Times New Roman" panose="02020603050405020304" pitchFamily="18" charset="0"/>
              </a:rPr>
              <a:t>()</a:t>
            </a:r>
          </a:p>
          <a:p>
            <a:pPr marL="0" indent="0">
              <a:spcBef>
                <a:spcPts val="200"/>
              </a:spcBef>
              <a:buNone/>
            </a:pPr>
            <a:r>
              <a:rPr lang="en-IN" sz="2000" dirty="0">
                <a:latin typeface="Times New Roman" panose="02020603050405020304" pitchFamily="18" charset="0"/>
                <a:cs typeface="Times New Roman" panose="02020603050405020304" pitchFamily="18" charset="0"/>
              </a:rPr>
              <a:t> {</a:t>
            </a:r>
          </a:p>
          <a:p>
            <a:pPr marL="0" indent="0">
              <a:spcBef>
                <a:spcPts val="200"/>
              </a:spcBef>
              <a:buNone/>
            </a:pPr>
            <a:r>
              <a:rPr lang="en-IN" sz="2000" dirty="0">
                <a:latin typeface="Times New Roman" panose="02020603050405020304" pitchFamily="18" charset="0"/>
                <a:cs typeface="Times New Roman" panose="02020603050405020304" pitchFamily="18" charset="0"/>
              </a:rPr>
              <a:t> return(length * width); } </a:t>
            </a:r>
          </a:p>
          <a:p>
            <a:pPr marL="0" indent="0">
              <a:spcBef>
                <a:spcPts val="200"/>
              </a:spcBef>
              <a:buNone/>
            </a:pPr>
            <a:r>
              <a:rPr lang="en-IN" sz="2000" dirty="0">
                <a:latin typeface="Times New Roman" panose="02020603050405020304" pitchFamily="18" charset="0"/>
                <a:cs typeface="Times New Roman" panose="02020603050405020304" pitchFamily="18" charset="0"/>
              </a:rPr>
              <a:t>} </a:t>
            </a:r>
          </a:p>
          <a:p>
            <a:pPr marL="0" indent="0">
              <a:spcBef>
                <a:spcPts val="200"/>
              </a:spcBef>
              <a:buNone/>
            </a:pPr>
            <a:r>
              <a:rPr lang="en-IN" sz="2000" dirty="0">
                <a:latin typeface="Times New Roman" panose="02020603050405020304" pitchFamily="18" charset="0"/>
                <a:cs typeface="Times New Roman" panose="02020603050405020304" pitchFamily="18" charset="0"/>
              </a:rPr>
              <a:t>class </a:t>
            </a:r>
            <a:r>
              <a:rPr lang="en-IN" sz="2000" dirty="0" err="1">
                <a:latin typeface="Times New Roman" panose="02020603050405020304" pitchFamily="18" charset="0"/>
                <a:cs typeface="Times New Roman" panose="02020603050405020304" pitchFamily="18" charset="0"/>
              </a:rPr>
              <a:t>Rectanglearea</a:t>
            </a:r>
            <a:r>
              <a:rPr lang="en-IN" sz="2000" dirty="0">
                <a:latin typeface="Times New Roman" panose="02020603050405020304" pitchFamily="18" charset="0"/>
                <a:cs typeface="Times New Roman" panose="02020603050405020304" pitchFamily="18" charset="0"/>
              </a:rPr>
              <a:t> //class with main method </a:t>
            </a:r>
          </a:p>
          <a:p>
            <a:pPr marL="0" indent="0">
              <a:spcBef>
                <a:spcPts val="200"/>
              </a:spcBef>
              <a:buNone/>
            </a:pPr>
            <a:r>
              <a:rPr lang="en-IN" sz="2000" dirty="0">
                <a:latin typeface="Times New Roman" panose="02020603050405020304" pitchFamily="18" charset="0"/>
                <a:cs typeface="Times New Roman" panose="02020603050405020304" pitchFamily="18" charset="0"/>
              </a:rPr>
              <a:t>{ </a:t>
            </a:r>
          </a:p>
          <a:p>
            <a:pPr marL="0" indent="0">
              <a:spcBef>
                <a:spcPts val="200"/>
              </a:spcBef>
              <a:buNone/>
            </a:pPr>
            <a:r>
              <a:rPr lang="en-IN" sz="2000" dirty="0">
                <a:latin typeface="Times New Roman" panose="02020603050405020304" pitchFamily="18" charset="0"/>
                <a:cs typeface="Times New Roman" panose="02020603050405020304" pitchFamily="18" charset="0"/>
              </a:rPr>
              <a:t>public static void main (String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a:t>
            </a:r>
          </a:p>
          <a:p>
            <a:pPr marL="0" indent="0">
              <a:spcBef>
                <a:spcPts val="200"/>
              </a:spcBef>
              <a:buNone/>
            </a:pPr>
            <a:r>
              <a:rPr lang="en-IN" sz="2000" dirty="0">
                <a:latin typeface="Times New Roman" panose="02020603050405020304" pitchFamily="18" charset="0"/>
                <a:cs typeface="Times New Roman" panose="02020603050405020304" pitchFamily="18" charset="0"/>
              </a:rPr>
              <a:t> {</a:t>
            </a:r>
          </a:p>
          <a:p>
            <a:pPr marL="0" indent="0">
              <a:spcBef>
                <a:spcPts val="200"/>
              </a:spcBef>
              <a:buNone/>
            </a:pPr>
            <a:r>
              <a:rPr lang="en-IN" sz="2000" dirty="0">
                <a:latin typeface="Times New Roman" panose="02020603050405020304" pitchFamily="18" charset="0"/>
                <a:cs typeface="Times New Roman" panose="02020603050405020304" pitchFamily="18" charset="0"/>
              </a:rPr>
              <a:t>Rectangle rect1 = new Rectangle(15,10); //calling constructor </a:t>
            </a:r>
          </a:p>
          <a:p>
            <a:pPr marL="0" indent="0">
              <a:spcBef>
                <a:spcPts val="200"/>
              </a:spcBef>
              <a:buNone/>
            </a:pPr>
            <a:r>
              <a:rPr lang="en-IN" sz="2000" dirty="0">
                <a:latin typeface="Times New Roman" panose="02020603050405020304" pitchFamily="18" charset="0"/>
                <a:cs typeface="Times New Roman" panose="02020603050405020304" pitchFamily="18" charset="0"/>
              </a:rPr>
              <a:t>int area1=rect1.rectarea(); </a:t>
            </a:r>
          </a:p>
          <a:p>
            <a:pPr marL="0" indent="0">
              <a:spcBef>
                <a:spcPts val="200"/>
              </a:spcBef>
              <a:buNone/>
            </a:pP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(“Area1= “ + area1);</a:t>
            </a:r>
          </a:p>
          <a:p>
            <a:pPr marL="0" indent="0">
              <a:spcBef>
                <a:spcPts val="200"/>
              </a:spcBef>
              <a:buNone/>
            </a:pPr>
            <a:r>
              <a:rPr lang="en-IN" sz="2000" dirty="0">
                <a:latin typeface="Times New Roman" panose="02020603050405020304" pitchFamily="18" charset="0"/>
                <a:cs typeface="Times New Roman" panose="02020603050405020304" pitchFamily="18" charset="0"/>
              </a:rPr>
              <a:t> }</a:t>
            </a:r>
          </a:p>
          <a:p>
            <a:pPr marL="0" indent="0">
              <a:spcBef>
                <a:spcPts val="200"/>
              </a:spcBef>
              <a:buNone/>
            </a:pPr>
            <a:r>
              <a:rPr lang="en-IN" sz="2000" dirty="0">
                <a:latin typeface="Times New Roman" panose="02020603050405020304" pitchFamily="18" charset="0"/>
                <a:cs typeface="Times New Roman" panose="02020603050405020304" pitchFamily="18" charset="0"/>
              </a:rPr>
              <a:t> }</a:t>
            </a:r>
          </a:p>
          <a:p>
            <a:pPr marL="0" indent="0">
              <a:spcBef>
                <a:spcPts val="200"/>
              </a:spcBef>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33638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ABB15-E3C0-4DF7-A013-4D6A583FF3E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Tokens in Java</a:t>
            </a:r>
            <a:endParaRPr lang="en-IN" sz="4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4B469F9-6672-4F45-AC67-9A7E7FB19223}"/>
              </a:ext>
            </a:extLst>
          </p:cNvPr>
          <p:cNvPicPr>
            <a:picLocks noGrp="1" noChangeAspect="1"/>
          </p:cNvPicPr>
          <p:nvPr>
            <p:ph idx="1"/>
          </p:nvPr>
        </p:nvPicPr>
        <p:blipFill>
          <a:blip r:embed="rId2"/>
          <a:stretch>
            <a:fillRect/>
          </a:stretch>
        </p:blipFill>
        <p:spPr>
          <a:xfrm>
            <a:off x="1496291" y="1825624"/>
            <a:ext cx="9101994" cy="4787611"/>
          </a:xfrm>
        </p:spPr>
      </p:pic>
    </p:spTree>
    <p:extLst>
      <p:ext uri="{BB962C8B-B14F-4D97-AF65-F5344CB8AC3E}">
        <p14:creationId xmlns:p14="http://schemas.microsoft.com/office/powerpoint/2010/main" val="68532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1646</Words>
  <Application>Microsoft Office PowerPoint</Application>
  <PresentationFormat>Widescreen</PresentationFormat>
  <Paragraphs>210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PL 2</vt:lpstr>
      <vt:lpstr>PowerPoint Presentation</vt:lpstr>
      <vt:lpstr>JDK,JRE,JVM</vt:lpstr>
      <vt:lpstr>PowerPoint Presentation</vt:lpstr>
      <vt:lpstr>PowerPoint Presentation</vt:lpstr>
      <vt:lpstr>Simple Java Program</vt:lpstr>
      <vt:lpstr>Features of java</vt:lpstr>
      <vt:lpstr>PowerPoint Presentation</vt:lpstr>
      <vt:lpstr>Tokens in Java</vt:lpstr>
      <vt:lpstr>Data Types  Data types specify the different sizes and values that can be stored in the variable.</vt:lpstr>
      <vt:lpstr>Types of variables</vt:lpstr>
      <vt:lpstr>PowerPoint Presentation</vt:lpstr>
      <vt:lpstr>For Each Loop</vt:lpstr>
      <vt:lpstr>Command line arguments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 2</dc:title>
  <dc:creator>Swapnali Aitwade</dc:creator>
  <cp:lastModifiedBy>Swapnali Aitwade</cp:lastModifiedBy>
  <cp:revision>44</cp:revision>
  <dcterms:created xsi:type="dcterms:W3CDTF">2022-02-24T17:19:35Z</dcterms:created>
  <dcterms:modified xsi:type="dcterms:W3CDTF">2022-02-28T07:54:35Z</dcterms:modified>
</cp:coreProperties>
</file>