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71" r:id="rId8"/>
    <p:sldId id="277" r:id="rId9"/>
    <p:sldId id="260" r:id="rId10"/>
    <p:sldId id="261" r:id="rId11"/>
    <p:sldId id="279" r:id="rId12"/>
    <p:sldId id="278" r:id="rId13"/>
    <p:sldId id="280" r:id="rId14"/>
    <p:sldId id="281" r:id="rId15"/>
    <p:sldId id="288" r:id="rId16"/>
    <p:sldId id="262" r:id="rId17"/>
    <p:sldId id="263" r:id="rId18"/>
    <p:sldId id="266" r:id="rId19"/>
    <p:sldId id="264" r:id="rId20"/>
    <p:sldId id="265" r:id="rId21"/>
    <p:sldId id="267" r:id="rId22"/>
    <p:sldId id="268" r:id="rId23"/>
    <p:sldId id="269" r:id="rId24"/>
    <p:sldId id="270" r:id="rId25"/>
    <p:sldId id="272" r:id="rId26"/>
    <p:sldId id="273" r:id="rId27"/>
    <p:sldId id="274" r:id="rId28"/>
    <p:sldId id="291" r:id="rId29"/>
    <p:sldId id="292" r:id="rId30"/>
    <p:sldId id="293" r:id="rId31"/>
    <p:sldId id="298" r:id="rId32"/>
    <p:sldId id="294" r:id="rId33"/>
    <p:sldId id="295" r:id="rId34"/>
    <p:sldId id="296" r:id="rId35"/>
    <p:sldId id="297" r:id="rId36"/>
    <p:sldId id="299" r:id="rId37"/>
    <p:sldId id="300" r:id="rId38"/>
    <p:sldId id="282" r:id="rId39"/>
    <p:sldId id="283" r:id="rId40"/>
    <p:sldId id="284" r:id="rId41"/>
    <p:sldId id="285" r:id="rId42"/>
    <p:sldId id="286" r:id="rId43"/>
    <p:sldId id="287" r:id="rId44"/>
    <p:sldId id="289" r:id="rId45"/>
    <p:sldId id="29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05AE83-BEAF-4CB3-B9E1-D0EEABD7513E}"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C9C4B-D220-4FB6-8FC6-D9511C4FAA30}" type="slidenum">
              <a:rPr lang="en-US" smtClean="0"/>
              <a:t>‹#›</a:t>
            </a:fld>
            <a:endParaRPr lang="en-US"/>
          </a:p>
        </p:txBody>
      </p:sp>
    </p:spTree>
    <p:extLst>
      <p:ext uri="{BB962C8B-B14F-4D97-AF65-F5344CB8AC3E}">
        <p14:creationId xmlns:p14="http://schemas.microsoft.com/office/powerpoint/2010/main" val="2475737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05AE83-BEAF-4CB3-B9E1-D0EEABD7513E}"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C9C4B-D220-4FB6-8FC6-D9511C4FAA30}" type="slidenum">
              <a:rPr lang="en-US" smtClean="0"/>
              <a:t>‹#›</a:t>
            </a:fld>
            <a:endParaRPr lang="en-US"/>
          </a:p>
        </p:txBody>
      </p:sp>
    </p:spTree>
    <p:extLst>
      <p:ext uri="{BB962C8B-B14F-4D97-AF65-F5344CB8AC3E}">
        <p14:creationId xmlns:p14="http://schemas.microsoft.com/office/powerpoint/2010/main" val="2936978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05AE83-BEAF-4CB3-B9E1-D0EEABD7513E}"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C9C4B-D220-4FB6-8FC6-D9511C4FAA30}" type="slidenum">
              <a:rPr lang="en-US" smtClean="0"/>
              <a:t>‹#›</a:t>
            </a:fld>
            <a:endParaRPr lang="en-US"/>
          </a:p>
        </p:txBody>
      </p:sp>
    </p:spTree>
    <p:extLst>
      <p:ext uri="{BB962C8B-B14F-4D97-AF65-F5344CB8AC3E}">
        <p14:creationId xmlns:p14="http://schemas.microsoft.com/office/powerpoint/2010/main" val="209338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05AE83-BEAF-4CB3-B9E1-D0EEABD7513E}"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C9C4B-D220-4FB6-8FC6-D9511C4FAA30}" type="slidenum">
              <a:rPr lang="en-US" smtClean="0"/>
              <a:t>‹#›</a:t>
            </a:fld>
            <a:endParaRPr lang="en-US"/>
          </a:p>
        </p:txBody>
      </p:sp>
    </p:spTree>
    <p:extLst>
      <p:ext uri="{BB962C8B-B14F-4D97-AF65-F5344CB8AC3E}">
        <p14:creationId xmlns:p14="http://schemas.microsoft.com/office/powerpoint/2010/main" val="4340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5AE83-BEAF-4CB3-B9E1-D0EEABD7513E}"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C9C4B-D220-4FB6-8FC6-D9511C4FAA30}" type="slidenum">
              <a:rPr lang="en-US" smtClean="0"/>
              <a:t>‹#›</a:t>
            </a:fld>
            <a:endParaRPr lang="en-US"/>
          </a:p>
        </p:txBody>
      </p:sp>
    </p:spTree>
    <p:extLst>
      <p:ext uri="{BB962C8B-B14F-4D97-AF65-F5344CB8AC3E}">
        <p14:creationId xmlns:p14="http://schemas.microsoft.com/office/powerpoint/2010/main" val="1552270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05AE83-BEAF-4CB3-B9E1-D0EEABD7513E}"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C9C4B-D220-4FB6-8FC6-D9511C4FAA30}" type="slidenum">
              <a:rPr lang="en-US" smtClean="0"/>
              <a:t>‹#›</a:t>
            </a:fld>
            <a:endParaRPr lang="en-US"/>
          </a:p>
        </p:txBody>
      </p:sp>
    </p:spTree>
    <p:extLst>
      <p:ext uri="{BB962C8B-B14F-4D97-AF65-F5344CB8AC3E}">
        <p14:creationId xmlns:p14="http://schemas.microsoft.com/office/powerpoint/2010/main" val="2014712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05AE83-BEAF-4CB3-B9E1-D0EEABD7513E}" type="datetimeFigureOut">
              <a:rPr lang="en-US" smtClean="0"/>
              <a:t>3/8/2022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6C9C4B-D220-4FB6-8FC6-D9511C4FAA30}" type="slidenum">
              <a:rPr lang="en-US" smtClean="0"/>
              <a:t>‹#›</a:t>
            </a:fld>
            <a:endParaRPr lang="en-US"/>
          </a:p>
        </p:txBody>
      </p:sp>
    </p:spTree>
    <p:extLst>
      <p:ext uri="{BB962C8B-B14F-4D97-AF65-F5344CB8AC3E}">
        <p14:creationId xmlns:p14="http://schemas.microsoft.com/office/powerpoint/2010/main" val="35576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05AE83-BEAF-4CB3-B9E1-D0EEABD7513E}" type="datetimeFigureOut">
              <a:rPr lang="en-US" smtClean="0"/>
              <a:t>3/8/2022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6C9C4B-D220-4FB6-8FC6-D9511C4FAA30}" type="slidenum">
              <a:rPr lang="en-US" smtClean="0"/>
              <a:t>‹#›</a:t>
            </a:fld>
            <a:endParaRPr lang="en-US"/>
          </a:p>
        </p:txBody>
      </p:sp>
    </p:spTree>
    <p:extLst>
      <p:ext uri="{BB962C8B-B14F-4D97-AF65-F5344CB8AC3E}">
        <p14:creationId xmlns:p14="http://schemas.microsoft.com/office/powerpoint/2010/main" val="2019178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5AE83-BEAF-4CB3-B9E1-D0EEABD7513E}" type="datetimeFigureOut">
              <a:rPr lang="en-US" smtClean="0"/>
              <a:t>3/8/2022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6C9C4B-D220-4FB6-8FC6-D9511C4FAA30}" type="slidenum">
              <a:rPr lang="en-US" smtClean="0"/>
              <a:t>‹#›</a:t>
            </a:fld>
            <a:endParaRPr lang="en-US"/>
          </a:p>
        </p:txBody>
      </p:sp>
    </p:spTree>
    <p:extLst>
      <p:ext uri="{BB962C8B-B14F-4D97-AF65-F5344CB8AC3E}">
        <p14:creationId xmlns:p14="http://schemas.microsoft.com/office/powerpoint/2010/main" val="75607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05AE83-BEAF-4CB3-B9E1-D0EEABD7513E}"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C9C4B-D220-4FB6-8FC6-D9511C4FAA30}" type="slidenum">
              <a:rPr lang="en-US" smtClean="0"/>
              <a:t>‹#›</a:t>
            </a:fld>
            <a:endParaRPr lang="en-US"/>
          </a:p>
        </p:txBody>
      </p:sp>
    </p:spTree>
    <p:extLst>
      <p:ext uri="{BB962C8B-B14F-4D97-AF65-F5344CB8AC3E}">
        <p14:creationId xmlns:p14="http://schemas.microsoft.com/office/powerpoint/2010/main" val="1663224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05AE83-BEAF-4CB3-B9E1-D0EEABD7513E}"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C9C4B-D220-4FB6-8FC6-D9511C4FAA30}" type="slidenum">
              <a:rPr lang="en-US" smtClean="0"/>
              <a:t>‹#›</a:t>
            </a:fld>
            <a:endParaRPr lang="en-US"/>
          </a:p>
        </p:txBody>
      </p:sp>
    </p:spTree>
    <p:extLst>
      <p:ext uri="{BB962C8B-B14F-4D97-AF65-F5344CB8AC3E}">
        <p14:creationId xmlns:p14="http://schemas.microsoft.com/office/powerpoint/2010/main" val="221443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5AE83-BEAF-4CB3-B9E1-D0EEABD7513E}" type="datetimeFigureOut">
              <a:rPr lang="en-US" smtClean="0"/>
              <a:t>3/8/2022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C9C4B-D220-4FB6-8FC6-D9511C4FAA30}" type="slidenum">
              <a:rPr lang="en-US" smtClean="0"/>
              <a:t>‹#›</a:t>
            </a:fld>
            <a:endParaRPr lang="en-US"/>
          </a:p>
        </p:txBody>
      </p:sp>
    </p:spTree>
    <p:extLst>
      <p:ext uri="{BB962C8B-B14F-4D97-AF65-F5344CB8AC3E}">
        <p14:creationId xmlns:p14="http://schemas.microsoft.com/office/powerpoint/2010/main" val="2914179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Inheritance</a:t>
            </a:r>
          </a:p>
        </p:txBody>
      </p:sp>
    </p:spTree>
    <p:extLst>
      <p:ext uri="{BB962C8B-B14F-4D97-AF65-F5344CB8AC3E}">
        <p14:creationId xmlns:p14="http://schemas.microsoft.com/office/powerpoint/2010/main" val="147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6F0EF-848D-4038-97DF-C017F7CD83C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 class, method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E241D6-2F9B-49D1-AF8A-33EFD0A444E1}"/>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 class which is declared with the abstract keyword is known as an abstract class in Java. It can have abstract and non-abstract methods (method with the body). It needs to be extended and its method implemented. It cannot be instantiated.</a:t>
            </a:r>
          </a:p>
          <a:p>
            <a:r>
              <a:rPr lang="en-US" sz="2000" dirty="0">
                <a:latin typeface="Times New Roman" panose="02020603050405020304" pitchFamily="18" charset="0"/>
                <a:cs typeface="Times New Roman" panose="02020603050405020304" pitchFamily="18" charset="0"/>
              </a:rPr>
              <a:t>A method must always be declared in an abstract class. A method is declared with abstract keyword</a:t>
            </a:r>
          </a:p>
          <a:p>
            <a:r>
              <a:rPr lang="en-US" sz="2000" dirty="0">
                <a:latin typeface="Times New Roman" panose="02020603050405020304" pitchFamily="18" charset="0"/>
                <a:cs typeface="Times New Roman" panose="02020603050405020304" pitchFamily="18" charset="0"/>
              </a:rPr>
              <a:t>Abstract method is present without body (no implementation). </a:t>
            </a:r>
          </a:p>
          <a:p>
            <a:r>
              <a:rPr lang="en-US" sz="2000" dirty="0">
                <a:latin typeface="Times New Roman" panose="02020603050405020304" pitchFamily="18" charset="0"/>
                <a:cs typeface="Times New Roman" panose="02020603050405020304" pitchFamily="18" charset="0"/>
              </a:rPr>
              <a:t>Child class needs to override definition of all abstract method</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Syntax :</a:t>
            </a:r>
          </a:p>
          <a:p>
            <a:pPr marL="0" indent="0">
              <a:buNone/>
            </a:pPr>
            <a:r>
              <a:rPr lang="en-US" sz="2000" dirty="0">
                <a:latin typeface="Times New Roman" panose="02020603050405020304" pitchFamily="18" charset="0"/>
                <a:cs typeface="Times New Roman" panose="02020603050405020304" pitchFamily="18" charset="0"/>
              </a:rPr>
              <a:t>abstract type method-name();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public abstract int </a:t>
            </a:r>
            <a:r>
              <a:rPr lang="en-US" sz="2000" dirty="0" err="1">
                <a:latin typeface="Times New Roman" panose="02020603050405020304" pitchFamily="18" charset="0"/>
                <a:cs typeface="Times New Roman" panose="02020603050405020304" pitchFamily="18" charset="0"/>
              </a:rPr>
              <a:t>myMethod</a:t>
            </a:r>
            <a:r>
              <a:rPr lang="en-US"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258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A28A0-30AE-4559-8EAB-237052F3E815}"/>
              </a:ext>
            </a:extLst>
          </p:cNvPr>
          <p:cNvSpPr>
            <a:spLocks noGrp="1"/>
          </p:cNvSpPr>
          <p:nvPr>
            <p:ph idx="1"/>
          </p:nvPr>
        </p:nvSpPr>
        <p:spPr>
          <a:xfrm>
            <a:off x="540774" y="216310"/>
            <a:ext cx="10813026" cy="5960653"/>
          </a:xfrm>
        </p:spPr>
        <p:txBody>
          <a:bodyPr>
            <a:normAutofit fontScale="62500" lnSpcReduction="20000"/>
          </a:bodyPr>
          <a:lstStyle/>
          <a:p>
            <a:pPr marL="0" indent="0" algn="just">
              <a:buNone/>
            </a:pPr>
            <a:r>
              <a:rPr lang="en-IN" sz="3400" i="0" dirty="0">
                <a:effectLst/>
                <a:latin typeface="Times New Roman" panose="02020603050405020304" pitchFamily="18" charset="0"/>
                <a:cs typeface="Times New Roman" panose="02020603050405020304" pitchFamily="18" charset="0"/>
              </a:rPr>
              <a:t>abstract class Bike</a:t>
            </a:r>
          </a:p>
          <a:p>
            <a:pPr marL="0" indent="0" algn="just">
              <a:buNone/>
            </a:pPr>
            <a:r>
              <a:rPr lang="en-IN" sz="3400" i="0" dirty="0">
                <a:effectLst/>
                <a:latin typeface="Times New Roman" panose="02020603050405020304" pitchFamily="18" charset="0"/>
                <a:cs typeface="Times New Roman" panose="02020603050405020304" pitchFamily="18" charset="0"/>
              </a:rPr>
              <a:t>{  </a:t>
            </a:r>
          </a:p>
          <a:p>
            <a:pPr marL="0" indent="0" algn="just">
              <a:buNone/>
            </a:pPr>
            <a:r>
              <a:rPr lang="en-IN" sz="3400" i="0" dirty="0">
                <a:effectLst/>
                <a:latin typeface="Times New Roman" panose="02020603050405020304" pitchFamily="18" charset="0"/>
                <a:cs typeface="Times New Roman" panose="02020603050405020304" pitchFamily="18" charset="0"/>
              </a:rPr>
              <a:t>  abstract void run();  </a:t>
            </a:r>
          </a:p>
          <a:p>
            <a:pPr marL="0" indent="0" algn="just">
              <a:buNone/>
            </a:pPr>
            <a:r>
              <a:rPr lang="en-IN" sz="3400" i="0" dirty="0">
                <a:effectLst/>
                <a:latin typeface="Times New Roman" panose="02020603050405020304" pitchFamily="18" charset="0"/>
                <a:cs typeface="Times New Roman" panose="02020603050405020304" pitchFamily="18" charset="0"/>
              </a:rPr>
              <a:t>}  </a:t>
            </a:r>
          </a:p>
          <a:p>
            <a:pPr marL="0" indent="0" algn="just">
              <a:buNone/>
            </a:pPr>
            <a:r>
              <a:rPr lang="en-IN" sz="3400" i="0" dirty="0">
                <a:effectLst/>
                <a:latin typeface="Times New Roman" panose="02020603050405020304" pitchFamily="18" charset="0"/>
                <a:cs typeface="Times New Roman" panose="02020603050405020304" pitchFamily="18" charset="0"/>
              </a:rPr>
              <a:t>class Honda4 extends Bike</a:t>
            </a:r>
          </a:p>
          <a:p>
            <a:pPr marL="0" indent="0" algn="just">
              <a:buNone/>
            </a:pPr>
            <a:r>
              <a:rPr lang="en-IN" sz="3400" i="0" dirty="0">
                <a:effectLst/>
                <a:latin typeface="Times New Roman" panose="02020603050405020304" pitchFamily="18" charset="0"/>
                <a:cs typeface="Times New Roman" panose="02020603050405020304" pitchFamily="18" charset="0"/>
              </a:rPr>
              <a:t>{  </a:t>
            </a:r>
          </a:p>
          <a:p>
            <a:pPr marL="0" indent="0" algn="just">
              <a:buNone/>
            </a:pPr>
            <a:r>
              <a:rPr lang="en-IN" sz="3400" i="0" dirty="0">
                <a:effectLst/>
                <a:latin typeface="Times New Roman" panose="02020603050405020304" pitchFamily="18" charset="0"/>
                <a:cs typeface="Times New Roman" panose="02020603050405020304" pitchFamily="18" charset="0"/>
              </a:rPr>
              <a:t>	void run()</a:t>
            </a:r>
          </a:p>
          <a:p>
            <a:pPr marL="0" indent="0" algn="just">
              <a:buNone/>
            </a:pPr>
            <a:r>
              <a:rPr lang="en-IN" sz="3400" i="0" dirty="0">
                <a:effectLst/>
                <a:latin typeface="Times New Roman" panose="02020603050405020304" pitchFamily="18" charset="0"/>
                <a:cs typeface="Times New Roman" panose="02020603050405020304" pitchFamily="18" charset="0"/>
              </a:rPr>
              <a:t>	{</a:t>
            </a:r>
          </a:p>
          <a:p>
            <a:pPr marL="0" indent="0" algn="just">
              <a:buNone/>
            </a:pPr>
            <a:r>
              <a:rPr lang="en-IN" sz="3400" i="0" dirty="0">
                <a:effectLst/>
                <a:latin typeface="Times New Roman" panose="02020603050405020304" pitchFamily="18" charset="0"/>
                <a:cs typeface="Times New Roman" panose="02020603050405020304" pitchFamily="18" charset="0"/>
              </a:rPr>
              <a:t>		</a:t>
            </a:r>
            <a:r>
              <a:rPr lang="en-IN" sz="3400" i="0" dirty="0" err="1">
                <a:effectLst/>
                <a:latin typeface="Times New Roman" panose="02020603050405020304" pitchFamily="18" charset="0"/>
                <a:cs typeface="Times New Roman" panose="02020603050405020304" pitchFamily="18" charset="0"/>
              </a:rPr>
              <a:t>System.out.println</a:t>
            </a:r>
            <a:r>
              <a:rPr lang="en-IN" sz="3400" i="0" dirty="0">
                <a:effectLst/>
                <a:latin typeface="Times New Roman" panose="02020603050405020304" pitchFamily="18" charset="0"/>
                <a:cs typeface="Times New Roman" panose="02020603050405020304" pitchFamily="18" charset="0"/>
              </a:rPr>
              <a:t>("running safely");</a:t>
            </a:r>
          </a:p>
          <a:p>
            <a:pPr marL="0" indent="0" algn="just">
              <a:buNone/>
            </a:pPr>
            <a:r>
              <a:rPr lang="en-IN" sz="3400" i="0" dirty="0">
                <a:effectLst/>
                <a:latin typeface="Times New Roman" panose="02020603050405020304" pitchFamily="18" charset="0"/>
                <a:cs typeface="Times New Roman" panose="02020603050405020304" pitchFamily="18" charset="0"/>
              </a:rPr>
              <a:t>	}  </a:t>
            </a:r>
          </a:p>
          <a:p>
            <a:pPr marL="0" indent="0" algn="just">
              <a:buNone/>
            </a:pPr>
            <a:r>
              <a:rPr lang="en-IN" sz="3400" i="0" dirty="0">
                <a:effectLst/>
                <a:latin typeface="Times New Roman" panose="02020603050405020304" pitchFamily="18" charset="0"/>
                <a:cs typeface="Times New Roman" panose="02020603050405020304" pitchFamily="18" charset="0"/>
              </a:rPr>
              <a:t>	public static void main(String </a:t>
            </a:r>
            <a:r>
              <a:rPr lang="en-IN" sz="3400" i="0" dirty="0" err="1">
                <a:effectLst/>
                <a:latin typeface="Times New Roman" panose="02020603050405020304" pitchFamily="18" charset="0"/>
                <a:cs typeface="Times New Roman" panose="02020603050405020304" pitchFamily="18" charset="0"/>
              </a:rPr>
              <a:t>args</a:t>
            </a:r>
            <a:r>
              <a:rPr lang="en-IN" sz="3400" i="0" dirty="0">
                <a:effectLst/>
                <a:latin typeface="Times New Roman" panose="02020603050405020304" pitchFamily="18" charset="0"/>
                <a:cs typeface="Times New Roman" panose="02020603050405020304" pitchFamily="18" charset="0"/>
              </a:rPr>
              <a:t>[])</a:t>
            </a:r>
          </a:p>
          <a:p>
            <a:pPr marL="0" indent="0" algn="just">
              <a:buNone/>
            </a:pPr>
            <a:r>
              <a:rPr lang="en-IN" sz="3400" i="0" dirty="0">
                <a:effectLst/>
                <a:latin typeface="Times New Roman" panose="02020603050405020304" pitchFamily="18" charset="0"/>
                <a:cs typeface="Times New Roman" panose="02020603050405020304" pitchFamily="18" charset="0"/>
              </a:rPr>
              <a:t>	{  </a:t>
            </a:r>
          </a:p>
          <a:p>
            <a:pPr marL="0" indent="0" algn="just">
              <a:buNone/>
            </a:pPr>
            <a:r>
              <a:rPr lang="en-IN" sz="3400" i="0" dirty="0">
                <a:effectLst/>
                <a:latin typeface="Times New Roman" panose="02020603050405020304" pitchFamily="18" charset="0"/>
                <a:cs typeface="Times New Roman" panose="02020603050405020304" pitchFamily="18" charset="0"/>
              </a:rPr>
              <a:t> 		Bike </a:t>
            </a:r>
            <a:r>
              <a:rPr lang="en-IN" sz="3400" i="0" dirty="0" err="1">
                <a:effectLst/>
                <a:latin typeface="Times New Roman" panose="02020603050405020304" pitchFamily="18" charset="0"/>
                <a:cs typeface="Times New Roman" panose="02020603050405020304" pitchFamily="18" charset="0"/>
              </a:rPr>
              <a:t>obj</a:t>
            </a:r>
            <a:r>
              <a:rPr lang="en-IN" sz="3400" i="0" dirty="0">
                <a:effectLst/>
                <a:latin typeface="Times New Roman" panose="02020603050405020304" pitchFamily="18" charset="0"/>
                <a:cs typeface="Times New Roman" panose="02020603050405020304" pitchFamily="18" charset="0"/>
              </a:rPr>
              <a:t> = new Honda4();  </a:t>
            </a:r>
          </a:p>
          <a:p>
            <a:pPr marL="0" indent="0" algn="just">
              <a:buNone/>
            </a:pPr>
            <a:r>
              <a:rPr lang="en-IN" sz="3400" i="0" dirty="0">
                <a:effectLst/>
                <a:latin typeface="Times New Roman" panose="02020603050405020304" pitchFamily="18" charset="0"/>
                <a:cs typeface="Times New Roman" panose="02020603050405020304" pitchFamily="18" charset="0"/>
              </a:rPr>
              <a:t> 		</a:t>
            </a:r>
            <a:r>
              <a:rPr lang="en-IN" sz="3400" i="0" dirty="0" err="1">
                <a:effectLst/>
                <a:latin typeface="Times New Roman" panose="02020603050405020304" pitchFamily="18" charset="0"/>
                <a:cs typeface="Times New Roman" panose="02020603050405020304" pitchFamily="18" charset="0"/>
              </a:rPr>
              <a:t>obj.run</a:t>
            </a:r>
            <a:r>
              <a:rPr lang="en-IN" sz="3400" i="0" dirty="0">
                <a:effectLst/>
                <a:latin typeface="Times New Roman" panose="02020603050405020304" pitchFamily="18" charset="0"/>
                <a:cs typeface="Times New Roman" panose="02020603050405020304" pitchFamily="18" charset="0"/>
              </a:rPr>
              <a:t>();  </a:t>
            </a:r>
          </a:p>
          <a:p>
            <a:pPr marL="0" indent="0" algn="just">
              <a:buNone/>
            </a:pPr>
            <a:r>
              <a:rPr lang="en-IN" sz="3400" i="0" dirty="0">
                <a:effectLst/>
                <a:latin typeface="Times New Roman" panose="02020603050405020304" pitchFamily="18" charset="0"/>
                <a:cs typeface="Times New Roman" panose="02020603050405020304" pitchFamily="18" charset="0"/>
              </a:rPr>
              <a:t>	}  </a:t>
            </a:r>
          </a:p>
          <a:p>
            <a:pPr marL="0" indent="0" algn="just">
              <a:buNone/>
            </a:pPr>
            <a:r>
              <a:rPr lang="en-IN" sz="3400" i="0" dirty="0">
                <a:effectLst/>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681966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1630AD6-6A30-431F-9842-D1EDBB7D22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9573" y="291843"/>
            <a:ext cx="8593395" cy="6585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145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gn="ctr">
              <a:buNone/>
            </a:pPr>
            <a:endParaRPr lang="en-US" sz="4800" dirty="0">
              <a:latin typeface="Times New Roman" panose="02020603050405020304" pitchFamily="18" charset="0"/>
              <a:cs typeface="Times New Roman" panose="02020603050405020304" pitchFamily="18" charset="0"/>
            </a:endParaRPr>
          </a:p>
          <a:p>
            <a:pPr marL="0" indent="0" algn="ctr">
              <a:buNone/>
            </a:pPr>
            <a:r>
              <a:rPr lang="en-US" sz="4800" dirty="0">
                <a:latin typeface="Times New Roman" panose="02020603050405020304" pitchFamily="18" charset="0"/>
                <a:cs typeface="Times New Roman" panose="02020603050405020304" pitchFamily="18" charset="0"/>
              </a:rPr>
              <a:t>Interface in Java</a:t>
            </a:r>
          </a:p>
        </p:txBody>
      </p:sp>
    </p:spTree>
    <p:extLst>
      <p:ext uri="{BB962C8B-B14F-4D97-AF65-F5344CB8AC3E}">
        <p14:creationId xmlns:p14="http://schemas.microsoft.com/office/powerpoint/2010/main" val="2595053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1162"/>
          </a:xfrm>
        </p:spPr>
        <p:txBody>
          <a:bodyPr>
            <a:normAutofit fontScale="90000"/>
          </a:bodyPr>
          <a:lstStyle/>
          <a:p>
            <a:r>
              <a:rPr lang="en-US" dirty="0">
                <a:latin typeface="Times New Roman" panose="02020603050405020304" pitchFamily="18" charset="0"/>
                <a:cs typeface="Times New Roman" panose="02020603050405020304" pitchFamily="18" charset="0"/>
              </a:rPr>
              <a:t>Interface</a:t>
            </a:r>
          </a:p>
        </p:txBody>
      </p:sp>
      <p:sp>
        <p:nvSpPr>
          <p:cNvPr id="3" name="Content Placeholder 2"/>
          <p:cNvSpPr>
            <a:spLocks noGrp="1"/>
          </p:cNvSpPr>
          <p:nvPr>
            <p:ph idx="1"/>
          </p:nvPr>
        </p:nvSpPr>
        <p:spPr>
          <a:xfrm>
            <a:off x="838200" y="1146412"/>
            <a:ext cx="10515600" cy="5030551"/>
          </a:xfrm>
        </p:spPr>
        <p:txBody>
          <a:bodyPr>
            <a:normAutofit/>
          </a:bodyPr>
          <a:lstStyle/>
          <a:p>
            <a:pPr algn="just"/>
            <a:r>
              <a:rPr lang="en-US" sz="2000" dirty="0">
                <a:latin typeface="Times New Roman" panose="02020603050405020304" pitchFamily="18" charset="0"/>
                <a:cs typeface="Times New Roman" panose="02020603050405020304" pitchFamily="18" charset="0"/>
              </a:rPr>
              <a:t>The interface in Java is </a:t>
            </a:r>
            <a:r>
              <a:rPr lang="en-US" sz="2000" i="1" dirty="0">
                <a:latin typeface="Times New Roman" panose="02020603050405020304" pitchFamily="18" charset="0"/>
                <a:cs typeface="Times New Roman" panose="02020603050405020304" pitchFamily="18" charset="0"/>
              </a:rPr>
              <a:t>a mechanism to achieve abstraction</a:t>
            </a:r>
            <a:r>
              <a:rPr lang="en-US" sz="2000" dirty="0">
                <a:latin typeface="Times New Roman" panose="02020603050405020304" pitchFamily="18" charset="0"/>
                <a:cs typeface="Times New Roman" panose="02020603050405020304" pitchFamily="18" charset="0"/>
              </a:rPr>
              <a:t>. There can be only abstract methods in the Java interface, not method body. It is used to achieve abstraction and multiple inheritance in Java.</a:t>
            </a:r>
          </a:p>
          <a:p>
            <a:pPr algn="just"/>
            <a:r>
              <a:rPr lang="en-US" sz="2000" dirty="0">
                <a:latin typeface="Times New Roman" panose="02020603050405020304" pitchFamily="18" charset="0"/>
                <a:cs typeface="Times New Roman" panose="02020603050405020304" pitchFamily="18" charset="0"/>
              </a:rPr>
              <a:t>An interface is collection of abstract method and it is defined much like class. </a:t>
            </a:r>
          </a:p>
          <a:p>
            <a:pPr algn="just"/>
            <a:r>
              <a:rPr lang="en-US" sz="2000" dirty="0">
                <a:latin typeface="Times New Roman" panose="02020603050405020304" pitchFamily="18" charset="0"/>
                <a:cs typeface="Times New Roman" panose="02020603050405020304" pitchFamily="18" charset="0"/>
              </a:rPr>
              <a:t> Writing an interface is similar to the class, with abstract methods and final field. </a:t>
            </a:r>
          </a:p>
          <a:p>
            <a:pPr algn="just"/>
            <a:r>
              <a:rPr lang="en-US" sz="2000" dirty="0">
                <a:latin typeface="Times New Roman" panose="02020603050405020304" pitchFamily="18" charset="0"/>
                <a:cs typeface="Times New Roman" panose="02020603050405020304" pitchFamily="18" charset="0"/>
              </a:rPr>
              <a:t>This means that interface do not specify any code to implement those methods &amp; data fields containing only constants. </a:t>
            </a:r>
          </a:p>
          <a:p>
            <a:pPr algn="just"/>
            <a:r>
              <a:rPr lang="en-US" sz="2000" dirty="0">
                <a:latin typeface="Times New Roman" panose="02020603050405020304" pitchFamily="18" charset="0"/>
                <a:cs typeface="Times New Roman" panose="02020603050405020304" pitchFamily="18" charset="0"/>
              </a:rPr>
              <a:t>Interfaces cannot be instantiated they can be only implemented by the classes or extended by other Interfaces. Interfaces are design to support dynamic method resolution at runtime. </a:t>
            </a:r>
          </a:p>
          <a:p>
            <a:pPr marL="0" indent="0" algn="just">
              <a:buNone/>
            </a:pPr>
            <a:r>
              <a:rPr lang="en-US" sz="2000" dirty="0">
                <a:latin typeface="Times New Roman" panose="02020603050405020304" pitchFamily="18" charset="0"/>
                <a:cs typeface="Times New Roman" panose="02020603050405020304" pitchFamily="18" charset="0"/>
              </a:rPr>
              <a:t>Why use Java interface?</a:t>
            </a:r>
          </a:p>
          <a:p>
            <a:pPr algn="just"/>
            <a:r>
              <a:rPr lang="en-US" sz="2000" dirty="0">
                <a:latin typeface="Times New Roman" panose="02020603050405020304" pitchFamily="18" charset="0"/>
                <a:cs typeface="Times New Roman" panose="02020603050405020304" pitchFamily="18" charset="0"/>
              </a:rPr>
              <a:t>It is used to achieve abstraction.</a:t>
            </a:r>
          </a:p>
          <a:p>
            <a:pPr algn="just"/>
            <a:r>
              <a:rPr lang="en-US" sz="2000" dirty="0">
                <a:latin typeface="Times New Roman" panose="02020603050405020304" pitchFamily="18" charset="0"/>
                <a:cs typeface="Times New Roman" panose="02020603050405020304" pitchFamily="18" charset="0"/>
              </a:rPr>
              <a:t>By interface, we can support the functionality of multiple inheritance.</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516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to declare an interface?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An interface is declared by using the interface keyword. It provides total abstraction; means all the methods in an interface are declared with the empty body, and all the fields are public, final by default. A class that implements an interface must implement all the methods declared in the interface.</a:t>
            </a:r>
          </a:p>
          <a:p>
            <a:pPr algn="just"/>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91548" y="4001294"/>
            <a:ext cx="3967306" cy="2573772"/>
          </a:xfrm>
          <a:prstGeom prst="rect">
            <a:avLst/>
          </a:prstGeom>
        </p:spPr>
      </p:pic>
    </p:spTree>
    <p:extLst>
      <p:ext uri="{BB962C8B-B14F-4D97-AF65-F5344CB8AC3E}">
        <p14:creationId xmlns:p14="http://schemas.microsoft.com/office/powerpoint/2010/main" val="2653729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The relationship between classes and interfaces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3074" name="Picture 2" descr="The relationship between class and interfa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6125" y="2643981"/>
            <a:ext cx="5619750"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869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nterface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6518" y="2606724"/>
            <a:ext cx="8772180" cy="1929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060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Java Interface Example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946954" y="1589064"/>
            <a:ext cx="5668001" cy="4074757"/>
          </a:xfrm>
          <a:prstGeom prst="rect">
            <a:avLst/>
          </a:prstGeom>
        </p:spPr>
      </p:pic>
      <p:pic>
        <p:nvPicPr>
          <p:cNvPr id="5" name="Picture 4"/>
          <p:cNvPicPr>
            <a:picLocks noChangeAspect="1"/>
          </p:cNvPicPr>
          <p:nvPr/>
        </p:nvPicPr>
        <p:blipFill>
          <a:blip r:embed="rId3"/>
          <a:stretch>
            <a:fillRect/>
          </a:stretch>
        </p:blipFill>
        <p:spPr>
          <a:xfrm>
            <a:off x="7358488" y="1454338"/>
            <a:ext cx="4502776" cy="1984897"/>
          </a:xfrm>
          <a:prstGeom prst="rect">
            <a:avLst/>
          </a:prstGeom>
        </p:spPr>
      </p:pic>
    </p:spTree>
    <p:extLst>
      <p:ext uri="{BB962C8B-B14F-4D97-AF65-F5344CB8AC3E}">
        <p14:creationId xmlns:p14="http://schemas.microsoft.com/office/powerpoint/2010/main" val="3979592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Java Interface Example: Bank</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943685" y="1517706"/>
            <a:ext cx="5368523" cy="4376513"/>
          </a:xfrm>
          <a:prstGeom prst="rect">
            <a:avLst/>
          </a:prstGeom>
        </p:spPr>
      </p:pic>
      <p:pic>
        <p:nvPicPr>
          <p:cNvPr id="5" name="Picture 4"/>
          <p:cNvPicPr>
            <a:picLocks noChangeAspect="1"/>
          </p:cNvPicPr>
          <p:nvPr/>
        </p:nvPicPr>
        <p:blipFill>
          <a:blip r:embed="rId3"/>
          <a:stretch>
            <a:fillRect/>
          </a:stretch>
        </p:blipFill>
        <p:spPr>
          <a:xfrm>
            <a:off x="7083757" y="1478377"/>
            <a:ext cx="3463978" cy="2247462"/>
          </a:xfrm>
          <a:prstGeom prst="rect">
            <a:avLst/>
          </a:prstGeom>
        </p:spPr>
      </p:pic>
    </p:spTree>
    <p:extLst>
      <p:ext uri="{BB962C8B-B14F-4D97-AF65-F5344CB8AC3E}">
        <p14:creationId xmlns:p14="http://schemas.microsoft.com/office/powerpoint/2010/main" val="4094800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0344"/>
          </a:xfrm>
        </p:spPr>
        <p:txBody>
          <a:bodyPr>
            <a:normAutofit fontScale="90000"/>
          </a:bodyPr>
          <a:lstStyle/>
          <a:p>
            <a:r>
              <a:rPr lang="en-US" dirty="0">
                <a:latin typeface="Times New Roman" panose="02020603050405020304" pitchFamily="18" charset="0"/>
                <a:cs typeface="Times New Roman" panose="02020603050405020304" pitchFamily="18" charset="0"/>
              </a:rPr>
              <a:t>Inheritance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05470"/>
            <a:ext cx="10515600" cy="5071493"/>
          </a:xfrm>
        </p:spPr>
        <p:txBody>
          <a:bodyPr/>
          <a:lstStyle/>
          <a:p>
            <a:pPr algn="just"/>
            <a:r>
              <a:rPr lang="en-US" b="1" dirty="0">
                <a:latin typeface="Times New Roman" panose="02020603050405020304" pitchFamily="18" charset="0"/>
                <a:cs typeface="Times New Roman" panose="02020603050405020304" pitchFamily="18" charset="0"/>
              </a:rPr>
              <a:t>Inheritance in Java</a:t>
            </a:r>
            <a:r>
              <a:rPr lang="en-US" dirty="0">
                <a:latin typeface="Times New Roman" panose="02020603050405020304" pitchFamily="18" charset="0"/>
                <a:cs typeface="Times New Roman" panose="02020603050405020304" pitchFamily="18" charset="0"/>
              </a:rPr>
              <a:t> is a mechanism in which one object acquires all the properties and behaviors of a parent object. It is an important part of OOPs(Object Oriented programming system).</a:t>
            </a:r>
          </a:p>
          <a:p>
            <a:pPr algn="just"/>
            <a:r>
              <a:rPr lang="en-US" dirty="0">
                <a:latin typeface="Times New Roman" panose="02020603050405020304" pitchFamily="18" charset="0"/>
                <a:cs typeface="Times New Roman" panose="02020603050405020304" pitchFamily="18" charset="0"/>
              </a:rPr>
              <a:t>The idea behind inheritance in Java is that you can create new classes that are built upon existing classes. When you inherit from an existing class, you can reuse methods and fields of the parent class. Moreover, you can add new methods and fields in your current class also.</a:t>
            </a:r>
          </a:p>
          <a:p>
            <a:pPr algn="just"/>
            <a:r>
              <a:rPr lang="en-US" dirty="0">
                <a:latin typeface="Times New Roman" panose="02020603050405020304" pitchFamily="18" charset="0"/>
                <a:cs typeface="Times New Roman" panose="02020603050405020304" pitchFamily="18" charset="0"/>
              </a:rPr>
              <a:t>Inheritance represents the </a:t>
            </a:r>
            <a:r>
              <a:rPr lang="en-US" b="1" dirty="0">
                <a:latin typeface="Times New Roman" panose="02020603050405020304" pitchFamily="18" charset="0"/>
                <a:cs typeface="Times New Roman" panose="02020603050405020304" pitchFamily="18" charset="0"/>
              </a:rPr>
              <a:t>IS-A relationship</a:t>
            </a:r>
            <a:r>
              <a:rPr lang="en-US" dirty="0">
                <a:latin typeface="Times New Roman" panose="02020603050405020304" pitchFamily="18" charset="0"/>
                <a:cs typeface="Times New Roman" panose="02020603050405020304" pitchFamily="18" charset="0"/>
              </a:rPr>
              <a:t> which is also known as a </a:t>
            </a:r>
            <a:r>
              <a:rPr lang="en-US" i="1" dirty="0">
                <a:latin typeface="Times New Roman" panose="02020603050405020304" pitchFamily="18" charset="0"/>
                <a:cs typeface="Times New Roman" panose="02020603050405020304" pitchFamily="18" charset="0"/>
              </a:rPr>
              <a:t>parent-child</a:t>
            </a:r>
            <a:r>
              <a:rPr lang="en-US" dirty="0">
                <a:latin typeface="Times New Roman" panose="02020603050405020304" pitchFamily="18" charset="0"/>
                <a:cs typeface="Times New Roman" panose="02020603050405020304" pitchFamily="18" charset="0"/>
              </a:rPr>
              <a:t> relationship.</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5854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Multiple inheritance in Java by interface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122" name="Picture 2" descr=" multiple inheritance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7950" y="2588750"/>
            <a:ext cx="68961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31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803125" y="1804111"/>
            <a:ext cx="4155074" cy="1853489"/>
          </a:xfrm>
          <a:prstGeom prst="rect">
            <a:avLst/>
          </a:prstGeom>
        </p:spPr>
      </p:pic>
      <p:pic>
        <p:nvPicPr>
          <p:cNvPr id="4" name="Picture 3"/>
          <p:cNvPicPr>
            <a:picLocks noChangeAspect="1"/>
          </p:cNvPicPr>
          <p:nvPr/>
        </p:nvPicPr>
        <p:blipFill>
          <a:blip r:embed="rId3"/>
          <a:stretch>
            <a:fillRect/>
          </a:stretch>
        </p:blipFill>
        <p:spPr>
          <a:xfrm>
            <a:off x="1118761" y="1808692"/>
            <a:ext cx="5138208" cy="4125383"/>
          </a:xfrm>
          <a:prstGeom prst="rect">
            <a:avLst/>
          </a:prstGeom>
        </p:spPr>
      </p:pic>
      <p:sp>
        <p:nvSpPr>
          <p:cNvPr id="6" name="Rectangle 5"/>
          <p:cNvSpPr/>
          <p:nvPr/>
        </p:nvSpPr>
        <p:spPr>
          <a:xfrm>
            <a:off x="946245" y="826659"/>
            <a:ext cx="8620836"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Multiple inheritance in Java by interface</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050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8815-14B9-4C94-BA49-6CEA0E9864E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Access Specifiers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6F27EC-AD68-4E5C-88E5-D24C77944B0B}"/>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Java provides a number of access modifiers to set access levels for classes, variables , methods and constructors. </a:t>
            </a:r>
          </a:p>
          <a:p>
            <a:pPr algn="just"/>
            <a:r>
              <a:rPr lang="en-US" dirty="0">
                <a:latin typeface="Times New Roman" panose="02020603050405020304" pitchFamily="18" charset="0"/>
                <a:cs typeface="Times New Roman" panose="02020603050405020304" pitchFamily="18" charset="0"/>
              </a:rPr>
              <a:t>The access specifiers available in Java are </a:t>
            </a:r>
          </a:p>
          <a:p>
            <a:pPr marL="514350" indent="-514350" algn="just">
              <a:buAutoNum type="arabicPeriod"/>
            </a:pPr>
            <a:r>
              <a:rPr lang="en-US" dirty="0">
                <a:latin typeface="Times New Roman" panose="02020603050405020304" pitchFamily="18" charset="0"/>
                <a:cs typeface="Times New Roman" panose="02020603050405020304" pitchFamily="18" charset="0"/>
              </a:rPr>
              <a:t>Public </a:t>
            </a:r>
          </a:p>
          <a:p>
            <a:pPr marL="514350" indent="-514350" algn="just">
              <a:buAutoNum type="arabicPeriod"/>
            </a:pPr>
            <a:r>
              <a:rPr lang="en-US" dirty="0">
                <a:latin typeface="Times New Roman" panose="02020603050405020304" pitchFamily="18" charset="0"/>
                <a:cs typeface="Times New Roman" panose="02020603050405020304" pitchFamily="18" charset="0"/>
              </a:rPr>
              <a:t>Private </a:t>
            </a:r>
          </a:p>
          <a:p>
            <a:pPr marL="514350" indent="-514350" algn="just">
              <a:buAutoNum type="arabicPeriod"/>
            </a:pPr>
            <a:r>
              <a:rPr lang="en-US" dirty="0">
                <a:latin typeface="Times New Roman" panose="02020603050405020304" pitchFamily="18" charset="0"/>
                <a:cs typeface="Times New Roman" panose="02020603050405020304" pitchFamily="18" charset="0"/>
              </a:rPr>
              <a:t>Protected </a:t>
            </a:r>
          </a:p>
          <a:p>
            <a:pPr marL="514350" indent="-514350" algn="just">
              <a:buAutoNum type="arabicPeriod"/>
            </a:pPr>
            <a:r>
              <a:rPr lang="en-US" dirty="0">
                <a:latin typeface="Times New Roman" panose="02020603050405020304" pitchFamily="18" charset="0"/>
                <a:cs typeface="Times New Roman" panose="02020603050405020304" pitchFamily="18" charset="0"/>
              </a:rPr>
              <a:t>Friendly </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377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2972B5-074F-4E9B-9C9F-6C0245F43BEE}"/>
              </a:ext>
            </a:extLst>
          </p:cNvPr>
          <p:cNvSpPr>
            <a:spLocks noGrp="1"/>
          </p:cNvSpPr>
          <p:nvPr>
            <p:ph idx="1"/>
          </p:nvPr>
        </p:nvSpPr>
        <p:spPr>
          <a:xfrm>
            <a:off x="648929" y="501444"/>
            <a:ext cx="10736826" cy="6066503"/>
          </a:xfrm>
        </p:spPr>
        <p:txBody>
          <a:bodyPr>
            <a:normAutofit fontScale="92500" lnSpcReduction="20000"/>
          </a:bodyPr>
          <a:lstStyle/>
          <a:p>
            <a:pPr marL="0" indent="0" algn="just">
              <a:buNone/>
            </a:pPr>
            <a:r>
              <a:rPr lang="en-US" sz="2000" dirty="0">
                <a:latin typeface="Times New Roman" panose="02020603050405020304" pitchFamily="18" charset="0"/>
                <a:cs typeface="Times New Roman" panose="02020603050405020304" pitchFamily="18" charset="0"/>
              </a:rPr>
              <a:t>Public:</a:t>
            </a:r>
          </a:p>
          <a:p>
            <a:pPr algn="just"/>
            <a:r>
              <a:rPr lang="en-US" sz="2000" dirty="0">
                <a:latin typeface="Times New Roman" panose="02020603050405020304" pitchFamily="18" charset="0"/>
                <a:cs typeface="Times New Roman" panose="02020603050405020304" pitchFamily="18" charset="0"/>
              </a:rPr>
              <a:t>Public modifier achieves the highest level of accessibility.</a:t>
            </a:r>
          </a:p>
          <a:p>
            <a:pPr algn="just"/>
            <a:r>
              <a:rPr lang="en-US" sz="2000" dirty="0">
                <a:latin typeface="Times New Roman" panose="02020603050405020304" pitchFamily="18" charset="0"/>
                <a:cs typeface="Times New Roman" panose="02020603050405020304" pitchFamily="18" charset="0"/>
              </a:rPr>
              <a:t>A class, method, constructor, interface, etc. declared public can be accessed from any other class. Therefore, fields, methods, blocks declared inside a public class can be accessed from any class belonging to the Java Universe. </a:t>
            </a:r>
          </a:p>
          <a:p>
            <a:pPr marL="0" indent="0" algn="just">
              <a:buNone/>
            </a:pPr>
            <a:r>
              <a:rPr lang="en-US" sz="2000" dirty="0">
                <a:latin typeface="Times New Roman" panose="02020603050405020304" pitchFamily="18" charset="0"/>
                <a:cs typeface="Times New Roman" panose="02020603050405020304" pitchFamily="18" charset="0"/>
              </a:rPr>
              <a:t>Private:</a:t>
            </a:r>
          </a:p>
          <a:p>
            <a:pPr algn="just"/>
            <a:r>
              <a:rPr lang="en-US" sz="2000" dirty="0">
                <a:latin typeface="Times New Roman" panose="02020603050405020304" pitchFamily="18" charset="0"/>
                <a:cs typeface="Times New Roman" panose="02020603050405020304" pitchFamily="18" charset="0"/>
              </a:rPr>
              <a:t>Private fields enjoy the highest degree of protection. </a:t>
            </a:r>
          </a:p>
          <a:p>
            <a:pPr algn="just"/>
            <a:r>
              <a:rPr lang="en-US" sz="2000" dirty="0">
                <a:latin typeface="Times New Roman" panose="02020603050405020304" pitchFamily="18" charset="0"/>
                <a:cs typeface="Times New Roman" panose="02020603050405020304" pitchFamily="18" charset="0"/>
              </a:rPr>
              <a:t> Methods, variables, and constructors that are declared private can only be accessed within the declared class itself.  They are accessible only with their own class. </a:t>
            </a:r>
          </a:p>
          <a:p>
            <a:pPr algn="just"/>
            <a:r>
              <a:rPr lang="en-US" sz="2000" dirty="0">
                <a:latin typeface="Times New Roman" panose="02020603050405020304" pitchFamily="18" charset="0"/>
                <a:cs typeface="Times New Roman" panose="02020603050405020304" pitchFamily="18" charset="0"/>
              </a:rPr>
              <a:t> They cannot be inherited by sub classes and therefore not accessible in sub classes. </a:t>
            </a:r>
          </a:p>
          <a:p>
            <a:pPr marL="0" indent="0" algn="just">
              <a:buNone/>
            </a:pPr>
            <a:r>
              <a:rPr lang="en-US" sz="2000" dirty="0">
                <a:latin typeface="Times New Roman" panose="02020603050405020304" pitchFamily="18" charset="0"/>
                <a:cs typeface="Times New Roman" panose="02020603050405020304" pitchFamily="18" charset="0"/>
              </a:rPr>
              <a:t>Friendly:</a:t>
            </a:r>
          </a:p>
          <a:p>
            <a:pPr algn="just"/>
            <a:r>
              <a:rPr lang="en-US" sz="2000" dirty="0">
                <a:latin typeface="Times New Roman" panose="02020603050405020304" pitchFamily="18" charset="0"/>
                <a:cs typeface="Times New Roman" panose="02020603050405020304" pitchFamily="18" charset="0"/>
              </a:rPr>
              <a:t>When no access modifier is specified, the member defaults to a limited version of public accessibility known as “friendly” level of access. </a:t>
            </a:r>
          </a:p>
          <a:p>
            <a:pPr algn="just"/>
            <a:r>
              <a:rPr lang="en-US" sz="2000" dirty="0">
                <a:latin typeface="Times New Roman" panose="02020603050405020304" pitchFamily="18" charset="0"/>
                <a:cs typeface="Times New Roman" panose="02020603050405020304" pitchFamily="18" charset="0"/>
              </a:rPr>
              <a:t>The difference between the public access and friendly access is that the public modifier makes fields visible in all classes, regardless of their packages while the friendly access makes fields visible only in the same package, but not in other packages.</a:t>
            </a:r>
          </a:p>
          <a:p>
            <a:pPr marL="0" indent="0" algn="just">
              <a:buNone/>
            </a:pPr>
            <a:r>
              <a:rPr lang="en-US" sz="2000" dirty="0">
                <a:latin typeface="Times New Roman" panose="02020603050405020304" pitchFamily="18" charset="0"/>
                <a:cs typeface="Times New Roman" panose="02020603050405020304" pitchFamily="18" charset="0"/>
              </a:rPr>
              <a:t>Protected:</a:t>
            </a:r>
          </a:p>
          <a:p>
            <a:pPr algn="just"/>
            <a:r>
              <a:rPr lang="en-US" sz="2000" dirty="0">
                <a:latin typeface="Times New Roman" panose="02020603050405020304" pitchFamily="18" charset="0"/>
                <a:cs typeface="Times New Roman" panose="02020603050405020304" pitchFamily="18" charset="0"/>
              </a:rPr>
              <a:t>The visibility level of a “protected” field lies in between the public access and friendly access.  That is the protected modifier makes the fields visible not only to all classes and sub classes in the same package but also to sub classes in other packages. </a:t>
            </a:r>
          </a:p>
          <a:p>
            <a:pPr algn="just"/>
            <a:r>
              <a:rPr lang="en-US" sz="2000" dirty="0">
                <a:latin typeface="Times New Roman" panose="02020603050405020304" pitchFamily="18" charset="0"/>
                <a:cs typeface="Times New Roman" panose="02020603050405020304" pitchFamily="18" charset="0"/>
              </a:rPr>
              <a:t>Note that non sub classes in other packages cannot access the “protected” members.  </a:t>
            </a:r>
            <a:endParaRPr lang="en-IN"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4923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E5BCF1-67EB-4AA4-AFD4-1C5CC5EE6F6C}"/>
              </a:ext>
            </a:extLst>
          </p:cNvPr>
          <p:cNvSpPr>
            <a:spLocks noGrp="1"/>
          </p:cNvSpPr>
          <p:nvPr>
            <p:ph idx="1"/>
          </p:nvPr>
        </p:nvSpPr>
        <p:spPr>
          <a:xfrm>
            <a:off x="619432" y="412955"/>
            <a:ext cx="10734368" cy="576400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Private protected access</a:t>
            </a:r>
          </a:p>
          <a:p>
            <a:r>
              <a:rPr lang="en-US" sz="2000" dirty="0">
                <a:latin typeface="Times New Roman" panose="02020603050405020304" pitchFamily="18" charset="0"/>
                <a:cs typeface="Times New Roman" panose="02020603050405020304" pitchFamily="18" charset="0"/>
              </a:rPr>
              <a:t>The visibility level lies between private and protected access. </a:t>
            </a:r>
          </a:p>
          <a:p>
            <a:r>
              <a:rPr lang="en-US" sz="2000" dirty="0">
                <a:latin typeface="Times New Roman" panose="02020603050405020304" pitchFamily="18" charset="0"/>
                <a:cs typeface="Times New Roman" panose="02020603050405020304" pitchFamily="18" charset="0"/>
              </a:rPr>
              <a:t> This modifier makes fields visible in all subclasses regardless of what package they are in. </a:t>
            </a:r>
          </a:p>
          <a:p>
            <a:r>
              <a:rPr lang="en-US" sz="2000" dirty="0">
                <a:latin typeface="Times New Roman" panose="02020603050405020304" pitchFamily="18" charset="0"/>
                <a:cs typeface="Times New Roman" panose="02020603050405020304" pitchFamily="18" charset="0"/>
              </a:rPr>
              <a:t> These fields are not accessible by other classes in the same package. </a:t>
            </a:r>
          </a:p>
          <a:p>
            <a:endParaRPr lang="en-IN" sz="20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D2B2B1F1-5587-477C-8114-91D8362E9D40}"/>
              </a:ext>
            </a:extLst>
          </p:cNvPr>
          <p:cNvGraphicFramePr>
            <a:graphicFrameLocks noGrp="1"/>
          </p:cNvGraphicFramePr>
          <p:nvPr>
            <p:extLst>
              <p:ext uri="{D42A27DB-BD31-4B8C-83A1-F6EECF244321}">
                <p14:modId xmlns:p14="http://schemas.microsoft.com/office/powerpoint/2010/main" val="2885899792"/>
              </p:ext>
            </p:extLst>
          </p:nvPr>
        </p:nvGraphicFramePr>
        <p:xfrm>
          <a:off x="1363406" y="2518970"/>
          <a:ext cx="6966858" cy="3200400"/>
        </p:xfrm>
        <a:graphic>
          <a:graphicData uri="http://schemas.openxmlformats.org/drawingml/2006/table">
            <a:tbl>
              <a:tblPr firstRow="1" bandRow="1">
                <a:tableStyleId>{5940675A-B579-460E-94D1-54222C63F5DA}</a:tableStyleId>
              </a:tblPr>
              <a:tblGrid>
                <a:gridCol w="1161143">
                  <a:extLst>
                    <a:ext uri="{9D8B030D-6E8A-4147-A177-3AD203B41FA5}">
                      <a16:colId xmlns:a16="http://schemas.microsoft.com/office/drawing/2014/main" val="3976284637"/>
                    </a:ext>
                  </a:extLst>
                </a:gridCol>
                <a:gridCol w="1161143">
                  <a:extLst>
                    <a:ext uri="{9D8B030D-6E8A-4147-A177-3AD203B41FA5}">
                      <a16:colId xmlns:a16="http://schemas.microsoft.com/office/drawing/2014/main" val="1463401693"/>
                    </a:ext>
                  </a:extLst>
                </a:gridCol>
                <a:gridCol w="1161143">
                  <a:extLst>
                    <a:ext uri="{9D8B030D-6E8A-4147-A177-3AD203B41FA5}">
                      <a16:colId xmlns:a16="http://schemas.microsoft.com/office/drawing/2014/main" val="2992357162"/>
                    </a:ext>
                  </a:extLst>
                </a:gridCol>
                <a:gridCol w="1161143">
                  <a:extLst>
                    <a:ext uri="{9D8B030D-6E8A-4147-A177-3AD203B41FA5}">
                      <a16:colId xmlns:a16="http://schemas.microsoft.com/office/drawing/2014/main" val="2717837418"/>
                    </a:ext>
                  </a:extLst>
                </a:gridCol>
                <a:gridCol w="1161143">
                  <a:extLst>
                    <a:ext uri="{9D8B030D-6E8A-4147-A177-3AD203B41FA5}">
                      <a16:colId xmlns:a16="http://schemas.microsoft.com/office/drawing/2014/main" val="1700025820"/>
                    </a:ext>
                  </a:extLst>
                </a:gridCol>
                <a:gridCol w="1161143">
                  <a:extLst>
                    <a:ext uri="{9D8B030D-6E8A-4147-A177-3AD203B41FA5}">
                      <a16:colId xmlns:a16="http://schemas.microsoft.com/office/drawing/2014/main" val="3764476246"/>
                    </a:ext>
                  </a:extLst>
                </a:gridCol>
              </a:tblGrid>
              <a:tr h="370840">
                <a:tc>
                  <a:txBody>
                    <a:bodyPr/>
                    <a:lstStyle/>
                    <a:p>
                      <a:r>
                        <a:rPr lang="en-US" sz="2000" dirty="0">
                          <a:latin typeface="Times New Roman" panose="02020603050405020304" pitchFamily="18" charset="0"/>
                          <a:cs typeface="Times New Roman" panose="02020603050405020304" pitchFamily="18" charset="0"/>
                        </a:rPr>
                        <a:t>Modifier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Same class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Subclass In Same package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Other classes In same package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Sub class In other package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Non sub class In other package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9263883"/>
                  </a:ext>
                </a:extLst>
              </a:tr>
              <a:tr h="370840">
                <a:tc>
                  <a:txBody>
                    <a:bodyPr/>
                    <a:lstStyle/>
                    <a:p>
                      <a:r>
                        <a:rPr lang="en-US" sz="2000" dirty="0">
                          <a:latin typeface="Times New Roman" panose="02020603050405020304" pitchFamily="18" charset="0"/>
                          <a:cs typeface="Times New Roman" panose="02020603050405020304" pitchFamily="18" charset="0"/>
                        </a:rPr>
                        <a:t>public</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3491604"/>
                  </a:ext>
                </a:extLst>
              </a:tr>
              <a:tr h="370840">
                <a:tc>
                  <a:txBody>
                    <a:bodyPr/>
                    <a:lstStyle/>
                    <a:p>
                      <a:r>
                        <a:rPr lang="en-US" sz="2000" dirty="0">
                          <a:latin typeface="Times New Roman" panose="02020603050405020304" pitchFamily="18" charset="0"/>
                          <a:cs typeface="Times New Roman" panose="02020603050405020304" pitchFamily="18" charset="0"/>
                        </a:rPr>
                        <a:t>protected</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3396695"/>
                  </a:ext>
                </a:extLst>
              </a:tr>
              <a:tr h="370840">
                <a:tc>
                  <a:txBody>
                    <a:bodyPr/>
                    <a:lstStyle/>
                    <a:p>
                      <a:r>
                        <a:rPr lang="en-US" sz="2000" dirty="0">
                          <a:latin typeface="Times New Roman" panose="02020603050405020304" pitchFamily="18" charset="0"/>
                          <a:cs typeface="Times New Roman" panose="02020603050405020304" pitchFamily="18" charset="0"/>
                        </a:rPr>
                        <a:t>friendly (default)</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66806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private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3686064"/>
                  </a:ext>
                </a:extLst>
              </a:tr>
            </a:tbl>
          </a:graphicData>
        </a:graphic>
      </p:graphicFrame>
    </p:spTree>
    <p:extLst>
      <p:ext uri="{BB962C8B-B14F-4D97-AF65-F5344CB8AC3E}">
        <p14:creationId xmlns:p14="http://schemas.microsoft.com/office/powerpoint/2010/main" val="537001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91A593-FEC2-4C1D-9737-CE32B6AF170A}"/>
              </a:ext>
            </a:extLst>
          </p:cNvPr>
          <p:cNvSpPr>
            <a:spLocks noGrp="1"/>
          </p:cNvSpPr>
          <p:nvPr>
            <p:ph idx="1"/>
          </p:nvPr>
        </p:nvSpPr>
        <p:spPr/>
        <p:txBody>
          <a:bodyPr/>
          <a:lstStyle/>
          <a:p>
            <a:r>
              <a:rPr lang="en-US" dirty="0"/>
              <a:t>The String class is commonly used for holding and manipulating strings of text in Java programs. </a:t>
            </a:r>
          </a:p>
          <a:p>
            <a:r>
              <a:rPr lang="en-US" dirty="0"/>
              <a:t>In java strings are class objects and implemented using two classes namely, String and </a:t>
            </a:r>
            <a:r>
              <a:rPr lang="en-US" dirty="0" err="1"/>
              <a:t>StringBuffer</a:t>
            </a:r>
            <a:r>
              <a:rPr lang="en-US" dirty="0"/>
              <a:t>.</a:t>
            </a:r>
          </a:p>
          <a:p>
            <a:r>
              <a:rPr lang="en-US" dirty="0"/>
              <a:t>In Java Programming language, strings are treated as objects. </a:t>
            </a:r>
          </a:p>
          <a:p>
            <a:r>
              <a:rPr lang="en-US" dirty="0"/>
              <a:t>The Java platform provides the string class to create and manipulate strings.</a:t>
            </a:r>
          </a:p>
          <a:p>
            <a:r>
              <a:rPr lang="en-US" dirty="0"/>
              <a:t>once a String object is created it cannot be altered. For mutable String, you can use </a:t>
            </a:r>
            <a:r>
              <a:rPr lang="en-US" dirty="0" err="1"/>
              <a:t>StringBuffer</a:t>
            </a:r>
            <a:r>
              <a:rPr lang="en-US" dirty="0"/>
              <a:t> and StringBuilder classes. </a:t>
            </a:r>
            <a:endParaRPr lang="en-IN" dirty="0"/>
          </a:p>
        </p:txBody>
      </p:sp>
    </p:spTree>
    <p:extLst>
      <p:ext uri="{BB962C8B-B14F-4D97-AF65-F5344CB8AC3E}">
        <p14:creationId xmlns:p14="http://schemas.microsoft.com/office/powerpoint/2010/main" val="3170663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3B81B5-34EF-4738-808F-53FB4B785492}"/>
              </a:ext>
            </a:extLst>
          </p:cNvPr>
          <p:cNvSpPr>
            <a:spLocks noGrp="1"/>
          </p:cNvSpPr>
          <p:nvPr>
            <p:ph idx="1"/>
          </p:nvPr>
        </p:nvSpPr>
        <p:spPr/>
        <p:txBody>
          <a:bodyPr/>
          <a:lstStyle/>
          <a:p>
            <a:pPr marL="0" indent="0">
              <a:buNone/>
            </a:pPr>
            <a:r>
              <a:rPr lang="en-US" dirty="0"/>
              <a:t>There are two ways two create String Object: </a:t>
            </a:r>
          </a:p>
          <a:p>
            <a:pPr marL="0" indent="0">
              <a:buNone/>
            </a:pPr>
            <a:r>
              <a:rPr lang="en-US" dirty="0"/>
              <a:t>1)By String literals: </a:t>
            </a:r>
          </a:p>
          <a:p>
            <a:pPr marL="0" indent="0">
              <a:buNone/>
            </a:pPr>
            <a:r>
              <a:rPr lang="en-US" dirty="0"/>
              <a:t>	Example:</a:t>
            </a:r>
          </a:p>
          <a:p>
            <a:pPr marL="0" indent="0">
              <a:buNone/>
            </a:pPr>
            <a:r>
              <a:rPr lang="en-US" dirty="0"/>
              <a:t> 	String s=“welcome”; </a:t>
            </a:r>
          </a:p>
          <a:p>
            <a:pPr marL="0" indent="0">
              <a:buNone/>
            </a:pPr>
            <a:r>
              <a:rPr lang="en-US" dirty="0"/>
              <a:t>2)By new keyword: </a:t>
            </a:r>
          </a:p>
          <a:p>
            <a:pPr marL="0" indent="0">
              <a:buNone/>
            </a:pPr>
            <a:r>
              <a:rPr lang="en-US" dirty="0"/>
              <a:t>	Example: </a:t>
            </a:r>
          </a:p>
          <a:p>
            <a:pPr marL="0" indent="0">
              <a:buNone/>
            </a:pPr>
            <a:r>
              <a:rPr lang="en-US" dirty="0"/>
              <a:t>	String s=new String(“Welcome”); </a:t>
            </a:r>
            <a:endParaRPr lang="en-IN" dirty="0"/>
          </a:p>
        </p:txBody>
      </p:sp>
    </p:spTree>
    <p:extLst>
      <p:ext uri="{BB962C8B-B14F-4D97-AF65-F5344CB8AC3E}">
        <p14:creationId xmlns:p14="http://schemas.microsoft.com/office/powerpoint/2010/main" val="592523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3A85C8-B6BE-41F9-9F5E-6E95B982F231}"/>
              </a:ext>
            </a:extLst>
          </p:cNvPr>
          <p:cNvSpPr>
            <a:spLocks noGrp="1"/>
          </p:cNvSpPr>
          <p:nvPr>
            <p:ph idx="1"/>
          </p:nvPr>
        </p:nvSpPr>
        <p:spPr>
          <a:xfrm>
            <a:off x="806245" y="668594"/>
            <a:ext cx="10547555" cy="5508369"/>
          </a:xfrm>
        </p:spPr>
        <p:txBody>
          <a:bodyPr>
            <a:normAutofit fontScale="92500" lnSpcReduction="10000"/>
          </a:bodyPr>
          <a:lstStyle/>
          <a:p>
            <a:pPr marL="0" indent="0">
              <a:buNone/>
            </a:pPr>
            <a:r>
              <a:rPr lang="en-IN" dirty="0"/>
              <a:t>public class </a:t>
            </a:r>
            <a:r>
              <a:rPr lang="en-IN" dirty="0" err="1"/>
              <a:t>stringexample</a:t>
            </a:r>
            <a:r>
              <a:rPr lang="en-IN" dirty="0"/>
              <a:t> </a:t>
            </a:r>
          </a:p>
          <a:p>
            <a:pPr marL="0" indent="0">
              <a:buNone/>
            </a:pPr>
            <a:r>
              <a:rPr lang="en-IN" dirty="0"/>
              <a:t>{ </a:t>
            </a:r>
          </a:p>
          <a:p>
            <a:pPr marL="0" indent="0">
              <a:buNone/>
            </a:pPr>
            <a:r>
              <a:rPr lang="en-IN" dirty="0"/>
              <a:t>	public static void main(string </a:t>
            </a:r>
            <a:r>
              <a:rPr lang="en-IN" dirty="0" err="1"/>
              <a:t>args</a:t>
            </a:r>
            <a:r>
              <a:rPr lang="en-IN" dirty="0"/>
              <a:t>[]) {</a:t>
            </a:r>
          </a:p>
          <a:p>
            <a:pPr marL="0" indent="0">
              <a:buNone/>
            </a:pPr>
            <a:r>
              <a:rPr lang="en-IN" dirty="0"/>
              <a:t>	String s1=“java”; </a:t>
            </a:r>
          </a:p>
          <a:p>
            <a:pPr marL="0" indent="0">
              <a:buNone/>
            </a:pPr>
            <a:r>
              <a:rPr lang="en-IN" dirty="0"/>
              <a:t>	char </a:t>
            </a:r>
            <a:r>
              <a:rPr lang="en-IN" dirty="0" err="1"/>
              <a:t>ch</a:t>
            </a:r>
            <a:r>
              <a:rPr lang="en-IN" dirty="0"/>
              <a:t>={‘s’,’t’,’r’,’</a:t>
            </a:r>
            <a:r>
              <a:rPr lang="en-IN" dirty="0" err="1"/>
              <a:t>i</a:t>
            </a:r>
            <a:r>
              <a:rPr lang="en-IN" dirty="0"/>
              <a:t>’,’</a:t>
            </a:r>
            <a:r>
              <a:rPr lang="en-IN" dirty="0" err="1"/>
              <a:t>h’,’g’,’s</a:t>
            </a:r>
            <a:r>
              <a:rPr lang="en-IN" dirty="0"/>
              <a:t>’}; </a:t>
            </a:r>
          </a:p>
          <a:p>
            <a:pPr marL="0" indent="0">
              <a:buNone/>
            </a:pPr>
            <a:r>
              <a:rPr lang="en-IN" dirty="0"/>
              <a:t>	String s2=new String(</a:t>
            </a:r>
            <a:r>
              <a:rPr lang="en-IN" dirty="0" err="1"/>
              <a:t>ch</a:t>
            </a:r>
            <a:r>
              <a:rPr lang="en-IN" dirty="0"/>
              <a:t>); </a:t>
            </a:r>
          </a:p>
          <a:p>
            <a:pPr marL="0" indent="0">
              <a:buNone/>
            </a:pPr>
            <a:r>
              <a:rPr lang="en-IN" dirty="0"/>
              <a:t>	String s3=new String(“example”); </a:t>
            </a:r>
          </a:p>
          <a:p>
            <a:pPr marL="0" indent="0">
              <a:buNone/>
            </a:pPr>
            <a:r>
              <a:rPr lang="en-IN" dirty="0"/>
              <a:t>	</a:t>
            </a:r>
            <a:r>
              <a:rPr lang="en-IN" dirty="0" err="1"/>
              <a:t>System.out.println</a:t>
            </a:r>
            <a:r>
              <a:rPr lang="en-IN" dirty="0"/>
              <a:t>(s1); </a:t>
            </a:r>
          </a:p>
          <a:p>
            <a:pPr marL="0" indent="0">
              <a:buNone/>
            </a:pPr>
            <a:r>
              <a:rPr lang="en-IN" dirty="0"/>
              <a:t>	</a:t>
            </a:r>
            <a:r>
              <a:rPr lang="en-IN" dirty="0" err="1"/>
              <a:t>System.out.println</a:t>
            </a:r>
            <a:r>
              <a:rPr lang="en-IN" dirty="0"/>
              <a:t>(s2); </a:t>
            </a:r>
          </a:p>
          <a:p>
            <a:pPr marL="0" indent="0">
              <a:buNone/>
            </a:pPr>
            <a:r>
              <a:rPr lang="en-IN" dirty="0"/>
              <a:t>	</a:t>
            </a:r>
            <a:r>
              <a:rPr lang="en-IN" dirty="0" err="1"/>
              <a:t>System.out.println</a:t>
            </a:r>
            <a:r>
              <a:rPr lang="en-IN" dirty="0"/>
              <a:t>(s3); </a:t>
            </a:r>
          </a:p>
          <a:p>
            <a:pPr marL="0" indent="0">
              <a:buNone/>
            </a:pPr>
            <a:r>
              <a:rPr lang="en-IN" dirty="0"/>
              <a:t>	}</a:t>
            </a:r>
          </a:p>
          <a:p>
            <a:pPr marL="0" indent="0">
              <a:buNone/>
            </a:pPr>
            <a:r>
              <a:rPr lang="en-IN" dirty="0"/>
              <a:t> } </a:t>
            </a:r>
          </a:p>
        </p:txBody>
      </p:sp>
    </p:spTree>
    <p:extLst>
      <p:ext uri="{BB962C8B-B14F-4D97-AF65-F5344CB8AC3E}">
        <p14:creationId xmlns:p14="http://schemas.microsoft.com/office/powerpoint/2010/main" val="3256245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FBFE-24E7-4C33-BB09-F482547705EA}"/>
              </a:ext>
            </a:extLst>
          </p:cNvPr>
          <p:cNvSpPr>
            <a:spLocks noGrp="1"/>
          </p:cNvSpPr>
          <p:nvPr>
            <p:ph type="title"/>
          </p:nvPr>
        </p:nvSpPr>
        <p:spPr/>
        <p:txBody>
          <a:bodyPr/>
          <a:lstStyle/>
          <a:p>
            <a:r>
              <a:rPr lang="en-US" dirty="0"/>
              <a:t>String methods</a:t>
            </a:r>
            <a:endParaRPr lang="en-IN" dirty="0"/>
          </a:p>
        </p:txBody>
      </p:sp>
      <p:sp>
        <p:nvSpPr>
          <p:cNvPr id="3" name="Content Placeholder 2">
            <a:extLst>
              <a:ext uri="{FF2B5EF4-FFF2-40B4-BE49-F238E27FC236}">
                <a16:creationId xmlns:a16="http://schemas.microsoft.com/office/drawing/2014/main" id="{DCAF8CAA-7683-4D4B-8A07-1A3B88988808}"/>
              </a:ext>
            </a:extLst>
          </p:cNvPr>
          <p:cNvSpPr>
            <a:spLocks noGrp="1"/>
          </p:cNvSpPr>
          <p:nvPr>
            <p:ph idx="1"/>
          </p:nvPr>
        </p:nvSpPr>
        <p:spPr/>
        <p:txBody>
          <a:bodyPr>
            <a:normAutofit fontScale="92500"/>
          </a:bodyPr>
          <a:lstStyle/>
          <a:p>
            <a:pPr marL="514350" indent="-514350">
              <a:buAutoNum type="arabicPeriod"/>
            </a:pPr>
            <a:r>
              <a:rPr lang="en-US" dirty="0"/>
              <a:t>length  - </a:t>
            </a:r>
            <a:r>
              <a:rPr lang="en-US" dirty="0" err="1"/>
              <a:t>str.length</a:t>
            </a:r>
            <a:r>
              <a:rPr lang="en-US" dirty="0"/>
              <a:t>();</a:t>
            </a:r>
          </a:p>
          <a:p>
            <a:pPr marL="514350" indent="-514350">
              <a:buAutoNum type="arabicPeriod"/>
            </a:pPr>
            <a:r>
              <a:rPr lang="en-US" dirty="0" err="1"/>
              <a:t>indexOf</a:t>
            </a:r>
            <a:r>
              <a:rPr lang="en-US" dirty="0"/>
              <a:t> – </a:t>
            </a:r>
            <a:r>
              <a:rPr lang="en-US" dirty="0" err="1"/>
              <a:t>indexOf</a:t>
            </a:r>
            <a:r>
              <a:rPr lang="en-US" dirty="0"/>
              <a:t>(str);</a:t>
            </a:r>
          </a:p>
          <a:p>
            <a:pPr marL="514350" indent="-514350">
              <a:buAutoNum type="arabicPeriod"/>
            </a:pPr>
            <a:r>
              <a:rPr lang="en-US" dirty="0" err="1"/>
              <a:t>charAt</a:t>
            </a:r>
            <a:r>
              <a:rPr lang="en-US" dirty="0"/>
              <a:t> – </a:t>
            </a:r>
            <a:r>
              <a:rPr lang="en-US" dirty="0" err="1"/>
              <a:t>str.charAt</a:t>
            </a:r>
            <a:r>
              <a:rPr lang="en-US" dirty="0"/>
              <a:t>(index);</a:t>
            </a:r>
          </a:p>
          <a:p>
            <a:pPr marL="514350" indent="-514350">
              <a:buAutoNum type="arabicPeriod"/>
            </a:pPr>
            <a:r>
              <a:rPr lang="en-US" dirty="0"/>
              <a:t>replace – </a:t>
            </a:r>
            <a:r>
              <a:rPr lang="en-US" dirty="0" err="1"/>
              <a:t>str.replace</a:t>
            </a:r>
            <a:r>
              <a:rPr lang="en-US" dirty="0"/>
              <a:t>(</a:t>
            </a:r>
            <a:r>
              <a:rPr lang="en-US" dirty="0" err="1"/>
              <a:t>old_string,new_string</a:t>
            </a:r>
            <a:r>
              <a:rPr lang="en-US" dirty="0"/>
              <a:t>);</a:t>
            </a:r>
          </a:p>
          <a:p>
            <a:pPr marL="514350" indent="-514350">
              <a:buAutoNum type="arabicPeriod"/>
            </a:pPr>
            <a:r>
              <a:rPr lang="en-US" dirty="0" err="1"/>
              <a:t>toLowerCase</a:t>
            </a:r>
            <a:r>
              <a:rPr lang="en-US" dirty="0"/>
              <a:t> – </a:t>
            </a:r>
            <a:r>
              <a:rPr lang="en-US" dirty="0" err="1"/>
              <a:t>str.toLowerCase</a:t>
            </a:r>
            <a:r>
              <a:rPr lang="en-US" dirty="0"/>
              <a:t>();</a:t>
            </a:r>
          </a:p>
          <a:p>
            <a:pPr marL="514350" indent="-514350">
              <a:buAutoNum type="arabicPeriod"/>
            </a:pPr>
            <a:r>
              <a:rPr lang="en-US" dirty="0" err="1"/>
              <a:t>toUpperCase</a:t>
            </a:r>
            <a:r>
              <a:rPr lang="en-US" dirty="0"/>
              <a:t> – </a:t>
            </a:r>
            <a:r>
              <a:rPr lang="en-US" dirty="0" err="1"/>
              <a:t>str.toUpperCase</a:t>
            </a:r>
            <a:r>
              <a:rPr lang="en-US" dirty="0"/>
              <a:t>();</a:t>
            </a:r>
          </a:p>
          <a:p>
            <a:pPr marL="514350" indent="-514350">
              <a:buAutoNum type="arabicPeriod"/>
            </a:pPr>
            <a:r>
              <a:rPr lang="en-US" dirty="0" err="1"/>
              <a:t>compareTo</a:t>
            </a:r>
            <a:r>
              <a:rPr lang="en-US" dirty="0"/>
              <a:t> – </a:t>
            </a:r>
            <a:r>
              <a:rPr lang="en-US" dirty="0" err="1"/>
              <a:t>str.compareTo</a:t>
            </a:r>
            <a:r>
              <a:rPr lang="en-US" dirty="0"/>
              <a:t>(str);</a:t>
            </a:r>
          </a:p>
          <a:p>
            <a:pPr marL="514350" indent="-514350">
              <a:buAutoNum type="arabicPeriod"/>
            </a:pPr>
            <a:r>
              <a:rPr lang="en-US" dirty="0"/>
              <a:t>and many more like </a:t>
            </a:r>
            <a:r>
              <a:rPr lang="en-US" dirty="0" err="1"/>
              <a:t>constains</a:t>
            </a:r>
            <a:r>
              <a:rPr lang="en-US" dirty="0"/>
              <a:t>(),split(),</a:t>
            </a:r>
            <a:r>
              <a:rPr lang="en-US" dirty="0" err="1"/>
              <a:t>startsWith</a:t>
            </a:r>
            <a:r>
              <a:rPr lang="en-US" dirty="0"/>
              <a:t>(),</a:t>
            </a:r>
            <a:r>
              <a:rPr lang="en-US" dirty="0" err="1"/>
              <a:t>endsWith</a:t>
            </a:r>
            <a:r>
              <a:rPr lang="en-US" dirty="0"/>
              <a:t>(),trim(),</a:t>
            </a:r>
          </a:p>
          <a:p>
            <a:pPr marL="0" indent="0">
              <a:buNone/>
            </a:pPr>
            <a:r>
              <a:rPr lang="en-US" dirty="0"/>
              <a:t>      equals(),</a:t>
            </a:r>
            <a:r>
              <a:rPr lang="en-US" dirty="0" err="1"/>
              <a:t>subString</a:t>
            </a:r>
            <a:r>
              <a:rPr lang="en-US" dirty="0"/>
              <a:t>()…</a:t>
            </a:r>
            <a:r>
              <a:rPr lang="en-US" dirty="0" err="1"/>
              <a:t>etc</a:t>
            </a:r>
            <a:endParaRPr lang="en-US" dirty="0"/>
          </a:p>
          <a:p>
            <a:endParaRPr lang="en-IN" dirty="0"/>
          </a:p>
        </p:txBody>
      </p:sp>
    </p:spTree>
    <p:extLst>
      <p:ext uri="{BB962C8B-B14F-4D97-AF65-F5344CB8AC3E}">
        <p14:creationId xmlns:p14="http://schemas.microsoft.com/office/powerpoint/2010/main" val="2548816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8BBD2-54B7-42F7-875F-9DAECE29B3E2}"/>
              </a:ext>
            </a:extLst>
          </p:cNvPr>
          <p:cNvSpPr>
            <a:spLocks noGrp="1"/>
          </p:cNvSpPr>
          <p:nvPr>
            <p:ph idx="1"/>
          </p:nvPr>
        </p:nvSpPr>
        <p:spPr>
          <a:xfrm>
            <a:off x="422787" y="304800"/>
            <a:ext cx="10931013" cy="6469625"/>
          </a:xfrm>
        </p:spPr>
        <p:txBody>
          <a:bodyPr>
            <a:normAutofit fontScale="77500" lnSpcReduction="20000"/>
          </a:bodyPr>
          <a:lstStyle/>
          <a:p>
            <a:pPr marL="0" indent="0">
              <a:buNone/>
            </a:pPr>
            <a:r>
              <a:rPr lang="en-IN" b="1" dirty="0">
                <a:latin typeface="Times New Roman" panose="02020603050405020304" pitchFamily="18" charset="0"/>
                <a:cs typeface="Times New Roman" panose="02020603050405020304" pitchFamily="18" charset="0"/>
              </a:rPr>
              <a:t>String concatenation:</a:t>
            </a:r>
          </a:p>
          <a:p>
            <a:pPr marL="0" indent="0">
              <a:buNone/>
            </a:pPr>
            <a:r>
              <a:rPr lang="en-IN" dirty="0">
                <a:latin typeface="Times New Roman" panose="02020603050405020304" pitchFamily="18" charset="0"/>
                <a:cs typeface="Times New Roman" panose="02020603050405020304" pitchFamily="18" charset="0"/>
              </a:rPr>
              <a:t>public class </a:t>
            </a:r>
            <a:r>
              <a:rPr lang="en-IN" dirty="0" err="1">
                <a:latin typeface="Times New Roman" panose="02020603050405020304" pitchFamily="18" charset="0"/>
                <a:cs typeface="Times New Roman" panose="02020603050405020304" pitchFamily="18" charset="0"/>
              </a:rPr>
              <a:t>stringexample</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String s = “Hello”; </a:t>
            </a:r>
          </a:p>
          <a:p>
            <a:pPr marL="0" indent="0">
              <a:buNone/>
            </a:pPr>
            <a:r>
              <a:rPr lang="en-IN" dirty="0">
                <a:latin typeface="Times New Roman" panose="02020603050405020304" pitchFamily="18" charset="0"/>
                <a:cs typeface="Times New Roman" panose="02020603050405020304" pitchFamily="18" charset="0"/>
              </a:rPr>
              <a:t>String str = “World”; </a:t>
            </a:r>
          </a:p>
          <a:p>
            <a:pPr marL="0" indent="0">
              <a:buNone/>
            </a:pPr>
            <a:r>
              <a:rPr lang="en-IN" dirty="0">
                <a:latin typeface="Times New Roman" panose="02020603050405020304" pitchFamily="18" charset="0"/>
                <a:cs typeface="Times New Roman" panose="02020603050405020304" pitchFamily="18" charset="0"/>
              </a:rPr>
              <a:t>String str1 = </a:t>
            </a:r>
            <a:r>
              <a:rPr lang="en-IN" dirty="0" err="1">
                <a:latin typeface="Times New Roman" panose="02020603050405020304" pitchFamily="18" charset="0"/>
                <a:cs typeface="Times New Roman" panose="02020603050405020304" pitchFamily="18" charset="0"/>
              </a:rPr>
              <a:t>s.concat</a:t>
            </a:r>
            <a:r>
              <a:rPr lang="en-IN" dirty="0">
                <a:latin typeface="Times New Roman" panose="02020603050405020304" pitchFamily="18" charset="0"/>
                <a:cs typeface="Times New Roman" panose="02020603050405020304" pitchFamily="18" charset="0"/>
              </a:rPr>
              <a:t>(str);</a:t>
            </a:r>
          </a:p>
          <a:p>
            <a:pPr marL="0" indent="0">
              <a:buNone/>
            </a:pPr>
            <a:r>
              <a:rPr lang="en-IN" dirty="0">
                <a:latin typeface="Times New Roman" panose="02020603050405020304" pitchFamily="18" charset="0"/>
                <a:cs typeface="Times New Roman" panose="02020603050405020304" pitchFamily="18" charset="0"/>
              </a:rPr>
              <a:t>String str2 = “Hello”.</a:t>
            </a:r>
            <a:r>
              <a:rPr lang="en-IN" dirty="0" err="1">
                <a:latin typeface="Times New Roman" panose="02020603050405020304" pitchFamily="18" charset="0"/>
                <a:cs typeface="Times New Roman" panose="02020603050405020304" pitchFamily="18" charset="0"/>
              </a:rPr>
              <a:t>concat</a:t>
            </a:r>
            <a:r>
              <a:rPr lang="en-IN" dirty="0">
                <a:latin typeface="Times New Roman" panose="02020603050405020304" pitchFamily="18" charset="0"/>
                <a:cs typeface="Times New Roman" panose="02020603050405020304" pitchFamily="18" charset="0"/>
              </a:rPr>
              <a:t>(“World”);</a:t>
            </a:r>
          </a:p>
          <a:p>
            <a:pPr marL="0" indent="0">
              <a:buNone/>
            </a:pPr>
            <a:r>
              <a:rPr lang="en-IN" dirty="0">
                <a:latin typeface="Times New Roman" panose="02020603050405020304" pitchFamily="18" charset="0"/>
                <a:cs typeface="Times New Roman" panose="02020603050405020304" pitchFamily="18" charset="0"/>
              </a:rPr>
              <a:t>String str3 = s + str; </a:t>
            </a:r>
          </a:p>
          <a:p>
            <a:pPr marL="0" indent="0">
              <a:buNone/>
            </a:pPr>
            <a:r>
              <a:rPr lang="en-IN" dirty="0">
                <a:latin typeface="Times New Roman" panose="02020603050405020304" pitchFamily="18" charset="0"/>
                <a:cs typeface="Times New Roman" panose="02020603050405020304" pitchFamily="18" charset="0"/>
              </a:rPr>
              <a:t>String str4 = “Hello” + ”World”; </a:t>
            </a:r>
          </a:p>
          <a:p>
            <a:pPr marL="0" indent="0">
              <a:buNone/>
            </a:pP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(str1); </a:t>
            </a:r>
          </a:p>
          <a:p>
            <a:pPr marL="0" indent="0">
              <a:buNone/>
            </a:pP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(str2); </a:t>
            </a:r>
          </a:p>
          <a:p>
            <a:pPr marL="0" indent="0">
              <a:buNone/>
            </a:pP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(str3);</a:t>
            </a:r>
          </a:p>
          <a:p>
            <a:pPr marL="0" indent="0">
              <a:buNone/>
            </a:pP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(str4);</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6520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8614"/>
            <a:ext cx="10960510" cy="6186985"/>
          </a:xfrm>
        </p:spPr>
        <p:txBody>
          <a:bodyPr vert="horz" lIns="91440" tIns="45720" rIns="91440" bIns="45720" rtlCol="0" anchor="t">
            <a:noAutofit/>
          </a:bodyPr>
          <a:lstStyle/>
          <a:p>
            <a:pPr marL="0" indent="0">
              <a:buNone/>
            </a:pPr>
            <a:r>
              <a:rPr lang="en-US" dirty="0">
                <a:latin typeface="Times New Roman" panose="02020603050405020304" pitchFamily="18" charset="0"/>
                <a:cs typeface="Times New Roman" panose="02020603050405020304" pitchFamily="18" charset="0"/>
              </a:rPr>
              <a:t>Why use inheritance in java?</a:t>
            </a:r>
          </a:p>
          <a:p>
            <a:r>
              <a:rPr lang="en-US" dirty="0">
                <a:latin typeface="Times New Roman" panose="02020603050405020304" pitchFamily="18" charset="0"/>
                <a:cs typeface="Times New Roman" panose="02020603050405020304" pitchFamily="18" charset="0"/>
              </a:rPr>
              <a:t>For Method Overriding (so runtime polymorphism can be achieved).</a:t>
            </a:r>
          </a:p>
          <a:p>
            <a:r>
              <a:rPr lang="en-US" dirty="0">
                <a:latin typeface="Times New Roman" panose="02020603050405020304" pitchFamily="18" charset="0"/>
                <a:cs typeface="Times New Roman" panose="02020603050405020304" pitchFamily="18" charset="0"/>
              </a:rPr>
              <a:t>For Code Reusability.</a:t>
            </a:r>
          </a:p>
          <a:p>
            <a:r>
              <a:rPr lang="en-US" dirty="0">
                <a:latin typeface="Times New Roman" panose="02020603050405020304" pitchFamily="18" charset="0"/>
                <a:cs typeface="Times New Roman" panose="02020603050405020304" pitchFamily="18" charset="0"/>
              </a:rPr>
              <a:t>The syntax of Java Inheritance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extends keyword</a:t>
            </a:r>
            <a:r>
              <a:rPr lang="en-US" dirty="0">
                <a:latin typeface="Times New Roman" panose="02020603050405020304" pitchFamily="18" charset="0"/>
                <a:cs typeface="Times New Roman" panose="02020603050405020304" pitchFamily="18" charset="0"/>
              </a:rPr>
              <a:t> indicates that you are making a new class that derives from an existing class. The meaning of "extends" is to increase the functionality.</a:t>
            </a:r>
          </a:p>
          <a:p>
            <a:pPr algn="just"/>
            <a:r>
              <a:rPr lang="en-US" dirty="0">
                <a:latin typeface="Times New Roman" panose="02020603050405020304" pitchFamily="18" charset="0"/>
                <a:cs typeface="Times New Roman" panose="02020603050405020304" pitchFamily="18" charset="0"/>
              </a:rPr>
              <a:t>In the terminology of Java, a class which is inherited is called a parent or superclass, and the new class is called child or subclass.</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89278" y="2606545"/>
            <a:ext cx="5006722" cy="1673556"/>
          </a:xfrm>
          <a:prstGeom prst="rect">
            <a:avLst/>
          </a:prstGeom>
        </p:spPr>
      </p:pic>
    </p:spTree>
    <p:extLst>
      <p:ext uri="{BB962C8B-B14F-4D97-AF65-F5344CB8AC3E}">
        <p14:creationId xmlns:p14="http://schemas.microsoft.com/office/powerpoint/2010/main" val="1898861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ECD2E-8226-4F33-8F19-943160C75622}"/>
              </a:ext>
            </a:extLst>
          </p:cNvPr>
          <p:cNvSpPr>
            <a:spLocks noGrp="1"/>
          </p:cNvSpPr>
          <p:nvPr>
            <p:ph idx="1"/>
          </p:nvPr>
        </p:nvSpPr>
        <p:spPr>
          <a:xfrm>
            <a:off x="521110" y="147484"/>
            <a:ext cx="10832690" cy="6029479"/>
          </a:xfrm>
        </p:spPr>
        <p:txBody>
          <a:bodyPr>
            <a:normAutofit fontScale="77500" lnSpcReduction="20000"/>
          </a:bodyPr>
          <a:lstStyle/>
          <a:p>
            <a:pPr marL="0" indent="0">
              <a:buNone/>
            </a:pPr>
            <a:r>
              <a:rPr lang="en-IN" dirty="0"/>
              <a:t>class </a:t>
            </a:r>
            <a:r>
              <a:rPr lang="en-IN" dirty="0" err="1"/>
              <a:t>stringexample</a:t>
            </a:r>
            <a:r>
              <a:rPr lang="en-IN" dirty="0"/>
              <a:t> </a:t>
            </a:r>
          </a:p>
          <a:p>
            <a:pPr marL="0" indent="0">
              <a:buNone/>
            </a:pPr>
            <a:r>
              <a:rPr lang="en-IN" dirty="0"/>
              <a:t>{ </a:t>
            </a:r>
          </a:p>
          <a:p>
            <a:pPr marL="0" indent="0">
              <a:buNone/>
            </a:pPr>
            <a:r>
              <a:rPr lang="en-IN" dirty="0"/>
              <a:t>String s = “Hell”; </a:t>
            </a:r>
          </a:p>
          <a:p>
            <a:pPr marL="0" indent="0">
              <a:buNone/>
            </a:pPr>
            <a:r>
              <a:rPr lang="en-IN" dirty="0"/>
              <a:t>String s1 = “Hello”; </a:t>
            </a:r>
          </a:p>
          <a:p>
            <a:pPr marL="0" indent="0">
              <a:buNone/>
            </a:pPr>
            <a:r>
              <a:rPr lang="en-IN" dirty="0"/>
              <a:t>String s2 = “Hello”; </a:t>
            </a:r>
          </a:p>
          <a:p>
            <a:pPr marL="0" indent="0">
              <a:buNone/>
            </a:pPr>
            <a:r>
              <a:rPr lang="en-IN" dirty="0"/>
              <a:t>String s3 = “Java”; </a:t>
            </a:r>
          </a:p>
          <a:p>
            <a:pPr marL="0" indent="0">
              <a:buNone/>
            </a:pPr>
            <a:r>
              <a:rPr lang="en-IN" dirty="0" err="1"/>
              <a:t>System.out.println</a:t>
            </a:r>
            <a:r>
              <a:rPr lang="en-IN" dirty="0"/>
              <a:t>(s1.equals(s2)); //true </a:t>
            </a:r>
          </a:p>
          <a:p>
            <a:pPr marL="0" indent="0">
              <a:buNone/>
            </a:pPr>
            <a:r>
              <a:rPr lang="en-IN" dirty="0" err="1"/>
              <a:t>System.out.println</a:t>
            </a:r>
            <a:r>
              <a:rPr lang="en-IN" dirty="0"/>
              <a:t>(</a:t>
            </a:r>
            <a:r>
              <a:rPr lang="en-IN" dirty="0" err="1"/>
              <a:t>s.equals</a:t>
            </a:r>
            <a:r>
              <a:rPr lang="en-IN" dirty="0"/>
              <a:t>(s1)); //false </a:t>
            </a:r>
          </a:p>
          <a:p>
            <a:pPr marL="0" indent="0">
              <a:buNone/>
            </a:pPr>
            <a:r>
              <a:rPr lang="en-IN" dirty="0"/>
              <a:t>String s4 = new String(“Java”) ;</a:t>
            </a:r>
          </a:p>
          <a:p>
            <a:pPr marL="0" indent="0">
              <a:buNone/>
            </a:pPr>
            <a:r>
              <a:rPr lang="en-IN" dirty="0" err="1"/>
              <a:t>System.out.println</a:t>
            </a:r>
            <a:r>
              <a:rPr lang="en-IN" dirty="0"/>
              <a:t>(s1==s2); //true </a:t>
            </a:r>
          </a:p>
          <a:p>
            <a:pPr marL="0" indent="0">
              <a:buNone/>
            </a:pPr>
            <a:r>
              <a:rPr lang="en-IN" dirty="0" err="1"/>
              <a:t>System.out.println</a:t>
            </a:r>
            <a:r>
              <a:rPr lang="en-IN" dirty="0"/>
              <a:t>(s3==s4); //false </a:t>
            </a:r>
          </a:p>
          <a:p>
            <a:pPr marL="0" indent="0">
              <a:buNone/>
            </a:pPr>
            <a:r>
              <a:rPr lang="en-IN" dirty="0" err="1"/>
              <a:t>System.out.println</a:t>
            </a:r>
            <a:r>
              <a:rPr lang="en-IN" dirty="0"/>
              <a:t>(</a:t>
            </a:r>
            <a:r>
              <a:rPr lang="en-IN" dirty="0" err="1"/>
              <a:t>s.compareTo</a:t>
            </a:r>
            <a:r>
              <a:rPr lang="en-IN" dirty="0"/>
              <a:t>(s2)); //returns-1 because ss</a:t>
            </a:r>
          </a:p>
          <a:p>
            <a:pPr marL="0" indent="0">
              <a:buNone/>
            </a:pPr>
            <a:r>
              <a:rPr lang="en-IN" dirty="0" err="1"/>
              <a:t>System.out.println</a:t>
            </a:r>
            <a:r>
              <a:rPr lang="en-IN" dirty="0"/>
              <a:t>(s1.compqre To(s2)); //returns 0</a:t>
            </a:r>
          </a:p>
          <a:p>
            <a:pPr marL="0" indent="0">
              <a:buNone/>
            </a:pPr>
            <a:r>
              <a:rPr lang="en-IN" dirty="0" err="1"/>
              <a:t>System.out.println</a:t>
            </a:r>
            <a:r>
              <a:rPr lang="en-IN" dirty="0"/>
              <a:t>(s2.compareTo(s)); //returns 1</a:t>
            </a:r>
          </a:p>
          <a:p>
            <a:pPr marL="0" indent="0">
              <a:buNone/>
            </a:pPr>
            <a:r>
              <a:rPr lang="en-IN" dirty="0"/>
              <a:t> }</a:t>
            </a:r>
          </a:p>
          <a:p>
            <a:pPr marL="0" indent="0">
              <a:buNone/>
            </a:pPr>
            <a:r>
              <a:rPr lang="en-IN" dirty="0"/>
              <a:t> }</a:t>
            </a:r>
          </a:p>
        </p:txBody>
      </p:sp>
    </p:spTree>
    <p:extLst>
      <p:ext uri="{BB962C8B-B14F-4D97-AF65-F5344CB8AC3E}">
        <p14:creationId xmlns:p14="http://schemas.microsoft.com/office/powerpoint/2010/main" val="2146113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8A6B3-5FCF-42FB-851F-F82D081EDEAC}"/>
              </a:ext>
            </a:extLst>
          </p:cNvPr>
          <p:cNvSpPr>
            <a:spLocks noGrp="1"/>
          </p:cNvSpPr>
          <p:nvPr>
            <p:ph idx="1"/>
          </p:nvPr>
        </p:nvSpPr>
        <p:spPr/>
        <p:txBody>
          <a:bodyPr>
            <a:normAutofit lnSpcReduction="10000"/>
          </a:bodyPr>
          <a:lstStyle/>
          <a:p>
            <a:r>
              <a:rPr lang="en-IN" dirty="0"/>
              <a:t>Example: </a:t>
            </a:r>
          </a:p>
          <a:p>
            <a:pPr marL="0" indent="0">
              <a:buNone/>
            </a:pPr>
            <a:r>
              <a:rPr lang="en-IN" dirty="0"/>
              <a:t>public class </a:t>
            </a:r>
            <a:r>
              <a:rPr lang="en-IN" dirty="0" err="1"/>
              <a:t>StringExample</a:t>
            </a:r>
            <a:r>
              <a:rPr lang="en-IN" dirty="0"/>
              <a:t> </a:t>
            </a:r>
          </a:p>
          <a:p>
            <a:pPr marL="0" indent="0">
              <a:buNone/>
            </a:pPr>
            <a:r>
              <a:rPr lang="en-IN" dirty="0"/>
              <a:t>{ </a:t>
            </a:r>
          </a:p>
          <a:p>
            <a:pPr marL="0" indent="0">
              <a:buNone/>
            </a:pPr>
            <a:r>
              <a:rPr lang="en-IN" dirty="0"/>
              <a:t>public static void main(String </a:t>
            </a:r>
            <a:r>
              <a:rPr lang="en-IN" dirty="0" err="1"/>
              <a:t>args</a:t>
            </a:r>
            <a:r>
              <a:rPr lang="en-IN" dirty="0"/>
              <a:t>[]) </a:t>
            </a:r>
          </a:p>
          <a:p>
            <a:pPr marL="0" indent="0">
              <a:buNone/>
            </a:pPr>
            <a:r>
              <a:rPr lang="en-IN" dirty="0"/>
              <a:t>{ String s = “Hello World”; </a:t>
            </a:r>
          </a:p>
          <a:p>
            <a:pPr marL="0" indent="0">
              <a:buNone/>
            </a:pPr>
            <a:r>
              <a:rPr lang="en-IN" dirty="0" err="1"/>
              <a:t>System.out.println</a:t>
            </a:r>
            <a:r>
              <a:rPr lang="en-IN" dirty="0"/>
              <a:t>(</a:t>
            </a:r>
            <a:r>
              <a:rPr lang="en-IN" dirty="0" err="1"/>
              <a:t>s.substring</a:t>
            </a:r>
            <a:r>
              <a:rPr lang="en-IN" dirty="0"/>
              <a:t>(6)); </a:t>
            </a:r>
          </a:p>
          <a:p>
            <a:pPr marL="0" indent="0">
              <a:buNone/>
            </a:pPr>
            <a:r>
              <a:rPr lang="en-IN" dirty="0" err="1"/>
              <a:t>System.out.println</a:t>
            </a:r>
            <a:r>
              <a:rPr lang="en-IN" dirty="0"/>
              <a:t>(</a:t>
            </a:r>
            <a:r>
              <a:rPr lang="en-IN" dirty="0" err="1"/>
              <a:t>s.substring</a:t>
            </a:r>
            <a:r>
              <a:rPr lang="en-IN" dirty="0"/>
              <a:t>(0,5)); </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602099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011CB5-A410-46BB-875A-981A31ED2288}"/>
              </a:ext>
            </a:extLst>
          </p:cNvPr>
          <p:cNvSpPr>
            <a:spLocks noGrp="1"/>
          </p:cNvSpPr>
          <p:nvPr>
            <p:ph idx="1"/>
          </p:nvPr>
        </p:nvSpPr>
        <p:spPr>
          <a:xfrm>
            <a:off x="838200" y="1825625"/>
            <a:ext cx="10911348" cy="4351338"/>
          </a:xfrm>
        </p:spPr>
        <p:txBody>
          <a:bodyPr>
            <a:normAutofit/>
          </a:bodyPr>
          <a:lstStyle/>
          <a:p>
            <a:pPr marL="0" indent="0">
              <a:buNone/>
            </a:pPr>
            <a:r>
              <a:rPr lang="en-IN" sz="2000" b="0" dirty="0">
                <a:effectLst/>
                <a:latin typeface="Times New Roman" panose="02020603050405020304" pitchFamily="18" charset="0"/>
                <a:cs typeface="Times New Roman" panose="02020603050405020304" pitchFamily="18" charset="0"/>
              </a:rPr>
              <a:t>public class </a:t>
            </a:r>
            <a:r>
              <a:rPr lang="en-IN" sz="2000" b="0" dirty="0" err="1">
                <a:effectLst/>
                <a:latin typeface="Times New Roman" panose="02020603050405020304" pitchFamily="18" charset="0"/>
                <a:cs typeface="Times New Roman" panose="02020603050405020304" pitchFamily="18" charset="0"/>
              </a:rPr>
              <a:t>lengthexample</a:t>
            </a:r>
            <a:r>
              <a:rPr lang="en-IN" sz="2000" b="0" dirty="0">
                <a:effectLst/>
                <a:latin typeface="Times New Roman" panose="02020603050405020304" pitchFamily="18" charset="0"/>
                <a:cs typeface="Times New Roman" panose="02020603050405020304" pitchFamily="18" charset="0"/>
              </a:rPr>
              <a:t>{</a:t>
            </a:r>
          </a:p>
          <a:p>
            <a:pPr marL="0" indent="0">
              <a:buNone/>
            </a:pPr>
            <a:r>
              <a:rPr lang="en-IN" sz="2000" b="0" dirty="0">
                <a:effectLst/>
                <a:latin typeface="Times New Roman" panose="02020603050405020304" pitchFamily="18" charset="0"/>
                <a:cs typeface="Times New Roman" panose="02020603050405020304" pitchFamily="18" charset="0"/>
              </a:rPr>
              <a:t>    public static void main(String </a:t>
            </a:r>
            <a:r>
              <a:rPr lang="en-IN" sz="2000" b="0" dirty="0" err="1">
                <a:effectLst/>
                <a:latin typeface="Times New Roman" panose="02020603050405020304" pitchFamily="18" charset="0"/>
                <a:cs typeface="Times New Roman" panose="02020603050405020304" pitchFamily="18" charset="0"/>
              </a:rPr>
              <a:t>args</a:t>
            </a:r>
            <a:r>
              <a:rPr lang="en-IN" sz="2000" b="0" dirty="0">
                <a:effectLst/>
                <a:latin typeface="Times New Roman" panose="02020603050405020304" pitchFamily="18" charset="0"/>
                <a:cs typeface="Times New Roman" panose="02020603050405020304" pitchFamily="18" charset="0"/>
              </a:rPr>
              <a:t>[])</a:t>
            </a:r>
          </a:p>
          <a:p>
            <a:pPr marL="0" indent="0">
              <a:buNone/>
            </a:pPr>
            <a:r>
              <a:rPr lang="en-IN" sz="2000" b="0" dirty="0">
                <a:effectLst/>
                <a:latin typeface="Times New Roman" panose="02020603050405020304" pitchFamily="18" charset="0"/>
                <a:cs typeface="Times New Roman" panose="02020603050405020304" pitchFamily="18" charset="0"/>
              </a:rPr>
              <a:t>    {</a:t>
            </a:r>
          </a:p>
          <a:p>
            <a:pPr marL="0" indent="0">
              <a:buNone/>
            </a:pPr>
            <a:r>
              <a:rPr lang="en-IN" sz="2000" b="0" dirty="0">
                <a:effectLst/>
                <a:latin typeface="Times New Roman" panose="02020603050405020304" pitchFamily="18" charset="0"/>
                <a:cs typeface="Times New Roman" panose="02020603050405020304" pitchFamily="18" charset="0"/>
              </a:rPr>
              <a:t>    String s1 = "Hello World";</a:t>
            </a:r>
          </a:p>
          <a:p>
            <a:pPr marL="0" indent="0">
              <a:buNone/>
            </a:pPr>
            <a:r>
              <a:rPr lang="en-IN" sz="2000" b="0" dirty="0">
                <a:effectLst/>
                <a:latin typeface="Times New Roman" panose="02020603050405020304" pitchFamily="18" charset="0"/>
                <a:cs typeface="Times New Roman" panose="02020603050405020304" pitchFamily="18" charset="0"/>
              </a:rPr>
              <a:t>    </a:t>
            </a:r>
            <a:r>
              <a:rPr lang="en-IN" sz="2000" b="0" dirty="0" err="1">
                <a:effectLst/>
                <a:latin typeface="Times New Roman" panose="02020603050405020304" pitchFamily="18" charset="0"/>
                <a:cs typeface="Times New Roman" panose="02020603050405020304" pitchFamily="18" charset="0"/>
              </a:rPr>
              <a:t>System.out.println</a:t>
            </a:r>
            <a:r>
              <a:rPr lang="en-IN" sz="2000" b="0" dirty="0">
                <a:effectLst/>
                <a:latin typeface="Times New Roman" panose="02020603050405020304" pitchFamily="18" charset="0"/>
                <a:cs typeface="Times New Roman" panose="02020603050405020304" pitchFamily="18" charset="0"/>
              </a:rPr>
              <a:t>("String length is:"+s1.length());</a:t>
            </a:r>
          </a:p>
          <a:p>
            <a:pPr marL="0" indent="0">
              <a:buNone/>
            </a:pPr>
            <a:r>
              <a:rPr lang="en-IN" sz="2000" b="0" dirty="0">
                <a:effectLst/>
                <a:latin typeface="Times New Roman" panose="02020603050405020304" pitchFamily="18" charset="0"/>
                <a:cs typeface="Times New Roman" panose="02020603050405020304" pitchFamily="18" charset="0"/>
              </a:rPr>
              <a:t>   }</a:t>
            </a:r>
          </a:p>
          <a:p>
            <a:pPr marL="0" indent="0">
              <a:buNone/>
            </a:pPr>
            <a:r>
              <a:rPr lang="en-IN" sz="2000" b="0" dirty="0">
                <a:effectLst/>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1548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5B2A4-562A-45AF-9B43-307F96390E19}"/>
              </a:ext>
            </a:extLst>
          </p:cNvPr>
          <p:cNvSpPr>
            <a:spLocks noGrp="1"/>
          </p:cNvSpPr>
          <p:nvPr>
            <p:ph type="title"/>
          </p:nvPr>
        </p:nvSpPr>
        <p:spPr/>
        <p:txBody>
          <a:bodyPr/>
          <a:lstStyle/>
          <a:p>
            <a:r>
              <a:rPr lang="en-US" dirty="0" err="1"/>
              <a:t>StringBuffer</a:t>
            </a:r>
            <a:r>
              <a:rPr lang="en-US" dirty="0"/>
              <a:t> methods</a:t>
            </a:r>
            <a:endParaRPr lang="en-IN" dirty="0"/>
          </a:p>
        </p:txBody>
      </p:sp>
      <p:sp>
        <p:nvSpPr>
          <p:cNvPr id="3" name="Content Placeholder 2">
            <a:extLst>
              <a:ext uri="{FF2B5EF4-FFF2-40B4-BE49-F238E27FC236}">
                <a16:creationId xmlns:a16="http://schemas.microsoft.com/office/drawing/2014/main" id="{1435D1B3-821C-4B69-AEA5-1C348608D930}"/>
              </a:ext>
            </a:extLst>
          </p:cNvPr>
          <p:cNvSpPr>
            <a:spLocks noGrp="1"/>
          </p:cNvSpPr>
          <p:nvPr>
            <p:ph idx="1"/>
          </p:nvPr>
        </p:nvSpPr>
        <p:spPr/>
        <p:txBody>
          <a:bodyPr>
            <a:normAutofit fontScale="62500" lnSpcReduction="20000"/>
          </a:bodyPr>
          <a:lstStyle/>
          <a:p>
            <a:pPr marL="0" indent="0">
              <a:buNone/>
            </a:pPr>
            <a:r>
              <a:rPr lang="en-US" dirty="0"/>
              <a:t>1. append(string) – </a:t>
            </a:r>
            <a:r>
              <a:rPr lang="en-US" dirty="0" err="1"/>
              <a:t>str.append</a:t>
            </a:r>
            <a:r>
              <a:rPr lang="en-US" dirty="0"/>
              <a:t>(“java”);</a:t>
            </a:r>
          </a:p>
          <a:p>
            <a:pPr marL="0" indent="0">
              <a:buNone/>
            </a:pPr>
            <a:r>
              <a:rPr lang="en-US" dirty="0"/>
              <a:t>2. insert(</a:t>
            </a:r>
            <a:r>
              <a:rPr lang="en-US" dirty="0" err="1"/>
              <a:t>index,string</a:t>
            </a:r>
            <a:r>
              <a:rPr lang="en-US" dirty="0"/>
              <a:t>) – </a:t>
            </a:r>
            <a:r>
              <a:rPr lang="en-US" dirty="0" err="1"/>
              <a:t>str.insert</a:t>
            </a:r>
            <a:r>
              <a:rPr lang="en-US" dirty="0"/>
              <a:t>(2,”HI”);</a:t>
            </a:r>
          </a:p>
          <a:p>
            <a:pPr marL="0" indent="0">
              <a:buNone/>
            </a:pPr>
            <a:r>
              <a:rPr lang="en-US" dirty="0"/>
              <a:t>3. delete(</a:t>
            </a:r>
            <a:r>
              <a:rPr lang="en-US" dirty="0" err="1"/>
              <a:t>start_index,end_index</a:t>
            </a:r>
            <a:r>
              <a:rPr lang="en-US" dirty="0"/>
              <a:t>) – </a:t>
            </a:r>
            <a:r>
              <a:rPr lang="en-US" dirty="0" err="1"/>
              <a:t>str.delete</a:t>
            </a:r>
            <a:r>
              <a:rPr lang="en-US" dirty="0"/>
              <a:t>(2,4);</a:t>
            </a:r>
          </a:p>
          <a:p>
            <a:pPr marL="0" indent="0">
              <a:buNone/>
            </a:pPr>
            <a:r>
              <a:rPr lang="en-US" dirty="0"/>
              <a:t>4. reverse () – </a:t>
            </a:r>
            <a:r>
              <a:rPr lang="en-US" dirty="0" err="1"/>
              <a:t>str.reverse</a:t>
            </a:r>
            <a:r>
              <a:rPr lang="en-US" dirty="0"/>
              <a:t>();</a:t>
            </a:r>
          </a:p>
          <a:p>
            <a:pPr marL="0" indent="0">
              <a:buNone/>
            </a:pPr>
            <a:r>
              <a:rPr lang="en-US" dirty="0"/>
              <a:t>5. replace(</a:t>
            </a:r>
            <a:r>
              <a:rPr lang="en-US" dirty="0" err="1"/>
              <a:t>start_index,end_index,string</a:t>
            </a:r>
            <a:r>
              <a:rPr lang="en-US" dirty="0"/>
              <a:t>) </a:t>
            </a:r>
          </a:p>
          <a:p>
            <a:pPr marL="0" indent="0">
              <a:buNone/>
            </a:pPr>
            <a:r>
              <a:rPr lang="en-US" dirty="0"/>
              <a:t>     -</a:t>
            </a:r>
            <a:r>
              <a:rPr lang="en-US" dirty="0" err="1"/>
              <a:t>str.replace</a:t>
            </a:r>
            <a:r>
              <a:rPr lang="en-US" dirty="0"/>
              <a:t>(0 ,2 , “HI”);</a:t>
            </a:r>
          </a:p>
          <a:p>
            <a:pPr marL="0" indent="0">
              <a:buNone/>
            </a:pPr>
            <a:r>
              <a:rPr lang="en-US" dirty="0"/>
              <a:t>6. length() – </a:t>
            </a:r>
            <a:r>
              <a:rPr lang="en-US" dirty="0" err="1"/>
              <a:t>str.length</a:t>
            </a:r>
            <a:r>
              <a:rPr lang="en-US" dirty="0"/>
              <a:t>();</a:t>
            </a:r>
          </a:p>
          <a:p>
            <a:pPr marL="0" indent="0">
              <a:buNone/>
            </a:pPr>
            <a:r>
              <a:rPr lang="en-US" dirty="0"/>
              <a:t>7. </a:t>
            </a:r>
            <a:r>
              <a:rPr lang="en-US" dirty="0" err="1"/>
              <a:t>subString</a:t>
            </a:r>
            <a:r>
              <a:rPr lang="en-US" dirty="0"/>
              <a:t>(index) – </a:t>
            </a:r>
            <a:r>
              <a:rPr lang="en-US" dirty="0" err="1"/>
              <a:t>str.subString</a:t>
            </a:r>
            <a:r>
              <a:rPr lang="en-US" dirty="0"/>
              <a:t>(3);</a:t>
            </a:r>
          </a:p>
          <a:p>
            <a:pPr marL="0" indent="0">
              <a:buNone/>
            </a:pPr>
            <a:r>
              <a:rPr lang="en-US" dirty="0"/>
              <a:t>8. </a:t>
            </a:r>
            <a:r>
              <a:rPr lang="en-US" dirty="0" err="1"/>
              <a:t>indexOf</a:t>
            </a:r>
            <a:r>
              <a:rPr lang="en-US" dirty="0"/>
              <a:t>(string) – </a:t>
            </a:r>
            <a:r>
              <a:rPr lang="en-US" dirty="0" err="1"/>
              <a:t>str.indexOf</a:t>
            </a:r>
            <a:r>
              <a:rPr lang="en-US" dirty="0"/>
              <a:t>(“text”) ;</a:t>
            </a:r>
          </a:p>
          <a:p>
            <a:pPr marL="0" indent="0">
              <a:buNone/>
            </a:pPr>
            <a:r>
              <a:rPr lang="en-US" dirty="0"/>
              <a:t>9. </a:t>
            </a:r>
            <a:r>
              <a:rPr lang="en-US" dirty="0" err="1"/>
              <a:t>charAt</a:t>
            </a:r>
            <a:r>
              <a:rPr lang="en-US" dirty="0"/>
              <a:t>(index) – str. </a:t>
            </a:r>
            <a:r>
              <a:rPr lang="en-US" dirty="0" err="1"/>
              <a:t>charAt</a:t>
            </a:r>
            <a:r>
              <a:rPr lang="en-US" dirty="0"/>
              <a:t>(4);</a:t>
            </a:r>
          </a:p>
          <a:p>
            <a:pPr marL="0" indent="0">
              <a:buNone/>
            </a:pPr>
            <a:r>
              <a:rPr lang="en-US" dirty="0"/>
              <a:t>10. </a:t>
            </a:r>
            <a:r>
              <a:rPr lang="en-US" dirty="0" err="1"/>
              <a:t>subSequence</a:t>
            </a:r>
            <a:r>
              <a:rPr lang="en-US" dirty="0"/>
              <a:t>(</a:t>
            </a:r>
            <a:r>
              <a:rPr lang="en-US" dirty="0" err="1"/>
              <a:t>start_index,end_index</a:t>
            </a:r>
            <a:r>
              <a:rPr lang="en-US" dirty="0"/>
              <a:t>)</a:t>
            </a:r>
          </a:p>
          <a:p>
            <a:pPr marL="0" indent="0">
              <a:buNone/>
            </a:pPr>
            <a:r>
              <a:rPr lang="en-US" dirty="0"/>
              <a:t>     - </a:t>
            </a:r>
            <a:r>
              <a:rPr lang="en-US" dirty="0" err="1"/>
              <a:t>str.subSequence</a:t>
            </a:r>
            <a:r>
              <a:rPr lang="en-US" dirty="0"/>
              <a:t>(2, 5);</a:t>
            </a:r>
          </a:p>
          <a:p>
            <a:pPr marL="0" indent="0">
              <a:buNone/>
            </a:pPr>
            <a:r>
              <a:rPr lang="en-US" dirty="0"/>
              <a:t> and many more…..</a:t>
            </a:r>
          </a:p>
          <a:p>
            <a:endParaRPr lang="en-IN" dirty="0"/>
          </a:p>
        </p:txBody>
      </p:sp>
    </p:spTree>
    <p:extLst>
      <p:ext uri="{BB962C8B-B14F-4D97-AF65-F5344CB8AC3E}">
        <p14:creationId xmlns:p14="http://schemas.microsoft.com/office/powerpoint/2010/main" val="556235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BE864E0-AB7D-4793-B056-F59C1203E5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3058" y="465489"/>
            <a:ext cx="8593394" cy="5711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5210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B56FA5-34FE-4E2E-AE76-222C7460A215}"/>
              </a:ext>
            </a:extLst>
          </p:cNvPr>
          <p:cNvSpPr>
            <a:spLocks noGrp="1"/>
          </p:cNvSpPr>
          <p:nvPr>
            <p:ph idx="1"/>
          </p:nvPr>
        </p:nvSpPr>
        <p:spPr/>
        <p:txBody>
          <a:bodyPr>
            <a:normAutofit/>
          </a:bodyPr>
          <a:lstStyle/>
          <a:p>
            <a:pPr marL="0" indent="0" algn="ctr">
              <a:buNone/>
            </a:pPr>
            <a:r>
              <a:rPr lang="en-US" sz="4800" dirty="0">
                <a:latin typeface="Times New Roman" panose="02020603050405020304" pitchFamily="18" charset="0"/>
                <a:cs typeface="Times New Roman" panose="02020603050405020304" pitchFamily="18" charset="0"/>
              </a:rPr>
              <a:t>Package in Java</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5518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C6297F-C11F-460E-B60B-EB42BDEE6D7D}"/>
              </a:ext>
            </a:extLst>
          </p:cNvPr>
          <p:cNvSpPr>
            <a:spLocks noGrp="1"/>
          </p:cNvSpPr>
          <p:nvPr>
            <p:ph idx="1"/>
          </p:nvPr>
        </p:nvSpPr>
        <p:spPr>
          <a:xfrm>
            <a:off x="639097" y="127819"/>
            <a:ext cx="10714703" cy="6049144"/>
          </a:xfrm>
        </p:spPr>
        <p:txBody>
          <a:bodyPr>
            <a:normAutofit/>
          </a:bodyPr>
          <a:lstStyle/>
          <a:p>
            <a:r>
              <a:rPr lang="en-US" sz="2000" dirty="0">
                <a:latin typeface="Times New Roman" panose="02020603050405020304" pitchFamily="18" charset="0"/>
                <a:cs typeface="Times New Roman" panose="02020603050405020304" pitchFamily="18" charset="0"/>
              </a:rPr>
              <a:t>Package is nothing more than the way we organize files into different directories according to their functionality, usability as well as category they should belongs to. </a:t>
            </a:r>
          </a:p>
          <a:p>
            <a:r>
              <a:rPr lang="en-US" sz="2000" dirty="0">
                <a:latin typeface="Times New Roman" panose="02020603050405020304" pitchFamily="18" charset="0"/>
                <a:cs typeface="Times New Roman" panose="02020603050405020304" pitchFamily="18" charset="0"/>
              </a:rPr>
              <a:t>Packaging also helps us to avoid class name collision when we use the same class name as that of others. Packages act as containers for classes </a:t>
            </a:r>
          </a:p>
          <a:p>
            <a:pPr marL="0" indent="0">
              <a:lnSpc>
                <a:spcPct val="100000"/>
              </a:lnSpc>
              <a:buNone/>
            </a:pPr>
            <a:r>
              <a:rPr lang="en-IN" sz="2000" dirty="0">
                <a:latin typeface="Times New Roman" panose="02020603050405020304" pitchFamily="18" charset="0"/>
                <a:cs typeface="Times New Roman" panose="02020603050405020304" pitchFamily="18" charset="0"/>
              </a:rPr>
              <a:t>Syntax:- package </a:t>
            </a:r>
            <a:r>
              <a:rPr lang="en-IN" sz="2000" dirty="0" err="1">
                <a:latin typeface="Times New Roman" panose="02020603050405020304" pitchFamily="18" charset="0"/>
                <a:cs typeface="Times New Roman" panose="02020603050405020304" pitchFamily="18" charset="0"/>
              </a:rPr>
              <a:t>pakage_name</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a:latin typeface="Times New Roman" panose="02020603050405020304" pitchFamily="18" charset="0"/>
                <a:cs typeface="Times New Roman" panose="02020603050405020304" pitchFamily="18" charset="0"/>
              </a:rPr>
              <a:t> For e.g.</a:t>
            </a:r>
          </a:p>
          <a:p>
            <a:pPr marL="0" indent="0">
              <a:lnSpc>
                <a:spcPct val="100000"/>
              </a:lnSpc>
              <a:buNone/>
            </a:pPr>
            <a:r>
              <a:rPr lang="en-IN" sz="2000" dirty="0">
                <a:latin typeface="Times New Roman" panose="02020603050405020304" pitchFamily="18" charset="0"/>
                <a:cs typeface="Times New Roman" panose="02020603050405020304" pitchFamily="18" charset="0"/>
              </a:rPr>
              <a:t> package A; </a:t>
            </a:r>
          </a:p>
          <a:p>
            <a:pPr marL="0" indent="0">
              <a:lnSpc>
                <a:spcPct val="100000"/>
              </a:lnSpc>
              <a:buNone/>
            </a:pPr>
            <a:r>
              <a:rPr lang="en-IN" sz="2000" dirty="0">
                <a:latin typeface="Times New Roman" panose="02020603050405020304" pitchFamily="18" charset="0"/>
                <a:cs typeface="Times New Roman" panose="02020603050405020304" pitchFamily="18" charset="0"/>
              </a:rPr>
              <a:t>class ABC </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a:latin typeface="Times New Roman" panose="02020603050405020304" pitchFamily="18" charset="0"/>
                <a:cs typeface="Times New Roman" panose="02020603050405020304" pitchFamily="18" charset="0"/>
              </a:rPr>
              <a:t> ___________</a:t>
            </a:r>
          </a:p>
          <a:p>
            <a:pPr marL="0" indent="0">
              <a:lnSpc>
                <a:spcPct val="100000"/>
              </a:lnSpc>
              <a:buNone/>
            </a:pPr>
            <a:r>
              <a:rPr lang="en-IN" sz="2000" dirty="0">
                <a:latin typeface="Times New Roman" panose="02020603050405020304" pitchFamily="18" charset="0"/>
                <a:cs typeface="Times New Roman" panose="02020603050405020304" pitchFamily="18" charset="0"/>
              </a:rPr>
              <a:t> ___________</a:t>
            </a:r>
          </a:p>
          <a:p>
            <a:pPr marL="0" indent="0">
              <a:lnSpc>
                <a:spcPct val="100000"/>
              </a:lnSpc>
              <a:buNone/>
            </a:pPr>
            <a:r>
              <a:rPr lang="en-IN" sz="2000" dirty="0">
                <a:latin typeface="Times New Roman" panose="02020603050405020304" pitchFamily="18" charset="0"/>
                <a:cs typeface="Times New Roman" panose="02020603050405020304" pitchFamily="18" charset="0"/>
              </a:rPr>
              <a:t> ___________ </a:t>
            </a:r>
          </a:p>
          <a:p>
            <a:pPr marL="0" indent="0">
              <a:lnSpc>
                <a:spcPct val="100000"/>
              </a:lnSpc>
              <a:buNone/>
            </a:pPr>
            <a:r>
              <a:rPr lang="en-IN" sz="2000" dirty="0">
                <a:latin typeface="Times New Roman" panose="02020603050405020304" pitchFamily="18" charset="0"/>
                <a:cs typeface="Times New Roman" panose="02020603050405020304" pitchFamily="18" charset="0"/>
              </a:rPr>
              <a:t>___________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26480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CF320-2624-465C-B785-CAD44AE6DA2C}"/>
              </a:ext>
            </a:extLst>
          </p:cNvPr>
          <p:cNvSpPr>
            <a:spLocks noGrp="1"/>
          </p:cNvSpPr>
          <p:nvPr>
            <p:ph idx="1"/>
          </p:nvPr>
        </p:nvSpPr>
        <p:spPr>
          <a:xfrm>
            <a:off x="924232" y="95146"/>
            <a:ext cx="10350910" cy="639414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Advantages:</a:t>
            </a:r>
          </a:p>
          <a:p>
            <a:pPr algn="just"/>
            <a:r>
              <a:rPr lang="en-US" sz="2000" dirty="0">
                <a:latin typeface="Times New Roman" panose="02020603050405020304" pitchFamily="18" charset="0"/>
                <a:cs typeface="Times New Roman" panose="02020603050405020304" pitchFamily="18" charset="0"/>
              </a:rPr>
              <a:t>Java package is used to categorize the classes and interfaces so that they can be easily maintained. </a:t>
            </a:r>
          </a:p>
          <a:p>
            <a:pPr algn="just"/>
            <a:r>
              <a:rPr lang="en-US" sz="2000" dirty="0">
                <a:latin typeface="Times New Roman" panose="02020603050405020304" pitchFamily="18" charset="0"/>
                <a:cs typeface="Times New Roman" panose="02020603050405020304" pitchFamily="18" charset="0"/>
              </a:rPr>
              <a:t>Java package provides access protection. </a:t>
            </a:r>
          </a:p>
          <a:p>
            <a:pPr algn="just"/>
            <a:r>
              <a:rPr lang="en-US" sz="2000" dirty="0">
                <a:latin typeface="Times New Roman" panose="02020603050405020304" pitchFamily="18" charset="0"/>
                <a:cs typeface="Times New Roman" panose="02020603050405020304" pitchFamily="18" charset="0"/>
              </a:rPr>
              <a:t>Java package removes naming collision. </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581039E-E7F8-4386-8CCC-27EE487A60AF}"/>
              </a:ext>
            </a:extLst>
          </p:cNvPr>
          <p:cNvPicPr>
            <a:picLocks noChangeAspect="1"/>
          </p:cNvPicPr>
          <p:nvPr/>
        </p:nvPicPr>
        <p:blipFill>
          <a:blip r:embed="rId2"/>
          <a:stretch>
            <a:fillRect/>
          </a:stretch>
        </p:blipFill>
        <p:spPr>
          <a:xfrm>
            <a:off x="1838632" y="1915015"/>
            <a:ext cx="9028778" cy="4649399"/>
          </a:xfrm>
          <a:prstGeom prst="rect">
            <a:avLst/>
          </a:prstGeom>
        </p:spPr>
      </p:pic>
    </p:spTree>
    <p:extLst>
      <p:ext uri="{BB962C8B-B14F-4D97-AF65-F5344CB8AC3E}">
        <p14:creationId xmlns:p14="http://schemas.microsoft.com/office/powerpoint/2010/main" val="1009128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8256B-85A4-456D-9936-7B6F23823B34}"/>
              </a:ext>
            </a:extLst>
          </p:cNvPr>
          <p:cNvSpPr>
            <a:spLocks noGrp="1"/>
          </p:cNvSpPr>
          <p:nvPr>
            <p:ph type="title"/>
          </p:nvPr>
        </p:nvSpPr>
        <p:spPr>
          <a:xfrm>
            <a:off x="855406" y="365125"/>
            <a:ext cx="10068233" cy="1257197"/>
          </a:xfrm>
        </p:spPr>
        <p:txBody>
          <a:bodyPr>
            <a:noAutofit/>
          </a:bodyPr>
          <a:lstStyle/>
          <a:p>
            <a:r>
              <a:rPr lang="en-US" sz="2000" dirty="0">
                <a:latin typeface="Times New Roman" panose="02020603050405020304" pitchFamily="18" charset="0"/>
                <a:cs typeface="Times New Roman" panose="02020603050405020304" pitchFamily="18" charset="0"/>
              </a:rPr>
              <a:t>Classes stored in package can be accessed in two ways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import </a:t>
            </a:r>
            <a:r>
              <a:rPr lang="en-US" sz="2000" dirty="0" err="1">
                <a:latin typeface="Times New Roman" panose="02020603050405020304" pitchFamily="18" charset="0"/>
                <a:cs typeface="Times New Roman" panose="02020603050405020304" pitchFamily="18" charset="0"/>
              </a:rPr>
              <a:t>java.awt.font</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import </a:t>
            </a:r>
            <a:r>
              <a:rPr lang="en-US" sz="2000" dirty="0" err="1">
                <a:latin typeface="Times New Roman" panose="02020603050405020304" pitchFamily="18" charset="0"/>
                <a:cs typeface="Times New Roman" panose="02020603050405020304" pitchFamily="18" charset="0"/>
              </a:rPr>
              <a:t>java.awt</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9AB878B-32F0-458A-AC14-80CBA5811BD2}"/>
              </a:ext>
            </a:extLst>
          </p:cNvPr>
          <p:cNvPicPr>
            <a:picLocks noGrp="1" noChangeAspect="1"/>
          </p:cNvPicPr>
          <p:nvPr>
            <p:ph idx="1"/>
          </p:nvPr>
        </p:nvPicPr>
        <p:blipFill>
          <a:blip r:embed="rId2"/>
          <a:stretch>
            <a:fillRect/>
          </a:stretch>
        </p:blipFill>
        <p:spPr>
          <a:xfrm>
            <a:off x="2307968" y="1825624"/>
            <a:ext cx="9181219" cy="5273265"/>
          </a:xfrm>
        </p:spPr>
      </p:pic>
    </p:spTree>
    <p:extLst>
      <p:ext uri="{BB962C8B-B14F-4D97-AF65-F5344CB8AC3E}">
        <p14:creationId xmlns:p14="http://schemas.microsoft.com/office/powerpoint/2010/main" val="3893091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B6CB6A-C268-4498-A31D-566A67F3C406}"/>
              </a:ext>
            </a:extLst>
          </p:cNvPr>
          <p:cNvSpPr>
            <a:spLocks noGrp="1"/>
          </p:cNvSpPr>
          <p:nvPr>
            <p:ph idx="1"/>
          </p:nvPr>
        </p:nvSpPr>
        <p:spPr>
          <a:xfrm>
            <a:off x="511277" y="412955"/>
            <a:ext cx="10842523" cy="5764008"/>
          </a:xfrm>
        </p:spPr>
        <p:txBody>
          <a:bodyPr/>
          <a:lstStyle/>
          <a:p>
            <a:pPr marL="0" indent="0">
              <a:buNone/>
            </a:pPr>
            <a:r>
              <a:rPr lang="en-US" dirty="0">
                <a:latin typeface="Times New Roman" panose="02020603050405020304" pitchFamily="18" charset="0"/>
                <a:cs typeface="Times New Roman" panose="02020603050405020304" pitchFamily="18" charset="0"/>
              </a:rPr>
              <a:t>Creating Package: </a:t>
            </a:r>
          </a:p>
          <a:p>
            <a:r>
              <a:rPr lang="en-US" dirty="0">
                <a:latin typeface="Times New Roman" panose="02020603050405020304" pitchFamily="18" charset="0"/>
                <a:cs typeface="Times New Roman" panose="02020603050405020304" pitchFamily="18" charset="0"/>
              </a:rPr>
              <a:t>Declare a package at beginning of a file using </a:t>
            </a:r>
          </a:p>
          <a:p>
            <a:pPr marL="0" indent="0">
              <a:buNone/>
            </a:pPr>
            <a:r>
              <a:rPr lang="en-US" dirty="0">
                <a:latin typeface="Times New Roman" panose="02020603050405020304" pitchFamily="18" charset="0"/>
                <a:cs typeface="Times New Roman" panose="02020603050405020304" pitchFamily="18" charset="0"/>
              </a:rPr>
              <a:t>	syntax: - package </a:t>
            </a:r>
            <a:r>
              <a:rPr lang="en-US" dirty="0" err="1">
                <a:latin typeface="Times New Roman" panose="02020603050405020304" pitchFamily="18" charset="0"/>
                <a:cs typeface="Times New Roman" panose="02020603050405020304" pitchFamily="18" charset="0"/>
              </a:rPr>
              <a:t>package_name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Define the class that is to be put inside the package and declare it as public. </a:t>
            </a:r>
          </a:p>
          <a:p>
            <a:r>
              <a:rPr lang="en-US" dirty="0">
                <a:latin typeface="Times New Roman" panose="02020603050405020304" pitchFamily="18" charset="0"/>
                <a:cs typeface="Times New Roman" panose="02020603050405020304" pitchFamily="18" charset="0"/>
              </a:rPr>
              <a:t>Create subdirectory under the directory where the main source files are stored. </a:t>
            </a:r>
          </a:p>
          <a:p>
            <a:r>
              <a:rPr lang="en-US" dirty="0">
                <a:latin typeface="Times New Roman" panose="02020603050405020304" pitchFamily="18" charset="0"/>
                <a:cs typeface="Times New Roman" panose="02020603050405020304" pitchFamily="18" charset="0"/>
              </a:rPr>
              <a:t>Store the listing as classname.java files in the subdirectory created.</a:t>
            </a:r>
          </a:p>
          <a:p>
            <a:r>
              <a:rPr lang="en-US" dirty="0">
                <a:latin typeface="Times New Roman" panose="02020603050405020304" pitchFamily="18" charset="0"/>
                <a:cs typeface="Times New Roman" panose="02020603050405020304" pitchFamily="18" charset="0"/>
              </a:rPr>
              <a:t>Compile the file, this creates .class file in the subdirectory.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04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A48E-FB6F-4A69-8399-B379B217CF75}"/>
              </a:ext>
            </a:extLst>
          </p:cNvPr>
          <p:cNvSpPr>
            <a:spLocks noGrp="1"/>
          </p:cNvSpPr>
          <p:nvPr>
            <p:ph type="title"/>
          </p:nvPr>
        </p:nvSpPr>
        <p:spPr>
          <a:xfrm>
            <a:off x="838200" y="0"/>
            <a:ext cx="10515600" cy="736088"/>
          </a:xfrm>
        </p:spPr>
        <p:txBody>
          <a:bodyPr>
            <a:normAutofit/>
          </a:bodyPr>
          <a:lstStyle/>
          <a:p>
            <a:r>
              <a:rPr lang="en-US" sz="2800" dirty="0">
                <a:latin typeface="Times New Roman" panose="02020603050405020304" pitchFamily="18" charset="0"/>
                <a:cs typeface="Times New Roman" panose="02020603050405020304" pitchFamily="18" charset="0"/>
              </a:rPr>
              <a:t>Single Inheritance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F38DB0-73B9-4679-AC7F-746FDCBC4243}"/>
              </a:ext>
            </a:extLst>
          </p:cNvPr>
          <p:cNvSpPr>
            <a:spLocks noGrp="1"/>
          </p:cNvSpPr>
          <p:nvPr>
            <p:ph idx="1"/>
          </p:nvPr>
        </p:nvSpPr>
        <p:spPr>
          <a:xfrm>
            <a:off x="698090" y="736088"/>
            <a:ext cx="10655710" cy="5910518"/>
          </a:xfrm>
        </p:spPr>
        <p:txBody>
          <a:bodyPr>
            <a:noAutofit/>
          </a:bodyPr>
          <a:lstStyle/>
          <a:p>
            <a:pPr algn="just"/>
            <a:r>
              <a:rPr lang="en-US" sz="1800" dirty="0">
                <a:latin typeface="Times New Roman" panose="02020603050405020304" pitchFamily="18" charset="0"/>
                <a:cs typeface="Times New Roman" panose="02020603050405020304" pitchFamily="18" charset="0"/>
              </a:rPr>
              <a:t>When a subclass is derived simply from its parent’s class then this mechanism is known as single inheritance. </a:t>
            </a:r>
          </a:p>
          <a:p>
            <a:pPr algn="just"/>
            <a:r>
              <a:rPr lang="en-US" sz="1800" dirty="0">
                <a:latin typeface="Times New Roman" panose="02020603050405020304" pitchFamily="18" charset="0"/>
                <a:cs typeface="Times New Roman" panose="02020603050405020304" pitchFamily="18" charset="0"/>
              </a:rPr>
              <a:t>In this type there is only one child class and one parent class.</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class Employee</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float salary=40000;  </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class Main extends Employee</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float bonus=10000,total;  </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public static void main(String </a:t>
            </a:r>
            <a:r>
              <a:rPr lang="en-IN" sz="1800" b="0" dirty="0" err="1">
                <a:effectLst/>
                <a:latin typeface="Times New Roman" panose="02020603050405020304" pitchFamily="18" charset="0"/>
                <a:cs typeface="Times New Roman" panose="02020603050405020304" pitchFamily="18" charset="0"/>
              </a:rPr>
              <a:t>args</a:t>
            </a:r>
            <a:r>
              <a:rPr lang="en-IN" sz="1800" b="0" dirty="0">
                <a:effectLst/>
                <a:latin typeface="Times New Roman" panose="02020603050405020304" pitchFamily="18" charset="0"/>
                <a:cs typeface="Times New Roman" panose="02020603050405020304" pitchFamily="18" charset="0"/>
              </a:rPr>
              <a:t>[])</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  </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Main p=new Main();  </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a:t>
            </a:r>
            <a:r>
              <a:rPr lang="en-IN" sz="1800" b="0" dirty="0" err="1">
                <a:effectLst/>
                <a:latin typeface="Times New Roman" panose="02020603050405020304" pitchFamily="18" charset="0"/>
                <a:cs typeface="Times New Roman" panose="02020603050405020304" pitchFamily="18" charset="0"/>
              </a:rPr>
              <a:t>System.out.println</a:t>
            </a:r>
            <a:r>
              <a:rPr lang="en-IN" sz="1800" b="0" dirty="0">
                <a:effectLst/>
                <a:latin typeface="Times New Roman" panose="02020603050405020304" pitchFamily="18" charset="0"/>
                <a:cs typeface="Times New Roman" panose="02020603050405020304" pitchFamily="18" charset="0"/>
              </a:rPr>
              <a:t>("Programmer salary is:"+</a:t>
            </a:r>
            <a:r>
              <a:rPr lang="en-IN" sz="1800" b="0" dirty="0" err="1">
                <a:effectLst/>
                <a:latin typeface="Times New Roman" panose="02020603050405020304" pitchFamily="18" charset="0"/>
                <a:cs typeface="Times New Roman" panose="02020603050405020304" pitchFamily="18" charset="0"/>
              </a:rPr>
              <a:t>p.salary</a:t>
            </a:r>
            <a:r>
              <a:rPr lang="en-IN" sz="1800" b="0" dirty="0">
                <a:effectLst/>
                <a:latin typeface="Times New Roman" panose="02020603050405020304" pitchFamily="18" charset="0"/>
                <a:cs typeface="Times New Roman" panose="02020603050405020304" pitchFamily="18" charset="0"/>
              </a:rPr>
              <a:t>);  </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a:t>
            </a:r>
            <a:r>
              <a:rPr lang="en-IN" sz="1800" b="0" dirty="0" err="1">
                <a:effectLst/>
                <a:latin typeface="Times New Roman" panose="02020603050405020304" pitchFamily="18" charset="0"/>
                <a:cs typeface="Times New Roman" panose="02020603050405020304" pitchFamily="18" charset="0"/>
              </a:rPr>
              <a:t>System.out.println</a:t>
            </a:r>
            <a:r>
              <a:rPr lang="en-IN" sz="1800" b="0" dirty="0">
                <a:effectLst/>
                <a:latin typeface="Times New Roman" panose="02020603050405020304" pitchFamily="18" charset="0"/>
                <a:cs typeface="Times New Roman" panose="02020603050405020304" pitchFamily="18" charset="0"/>
              </a:rPr>
              <a:t>("Bonus of Programmer is:"+</a:t>
            </a:r>
            <a:r>
              <a:rPr lang="en-IN" sz="1800" b="0" dirty="0" err="1">
                <a:effectLst/>
                <a:latin typeface="Times New Roman" panose="02020603050405020304" pitchFamily="18" charset="0"/>
                <a:cs typeface="Times New Roman" panose="02020603050405020304" pitchFamily="18" charset="0"/>
              </a:rPr>
              <a:t>p.bonus</a:t>
            </a:r>
            <a:r>
              <a:rPr lang="en-IN" sz="1800" b="0" dirty="0">
                <a:effectLst/>
                <a:latin typeface="Times New Roman" panose="02020603050405020304" pitchFamily="18" charset="0"/>
                <a:cs typeface="Times New Roman" panose="02020603050405020304" pitchFamily="18" charset="0"/>
              </a:rPr>
              <a:t>); </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a:t>
            </a:r>
            <a:r>
              <a:rPr lang="en-IN" sz="1800" b="0" dirty="0" err="1">
                <a:effectLst/>
                <a:latin typeface="Times New Roman" panose="02020603050405020304" pitchFamily="18" charset="0"/>
                <a:cs typeface="Times New Roman" panose="02020603050405020304" pitchFamily="18" charset="0"/>
              </a:rPr>
              <a:t>p.total</a:t>
            </a:r>
            <a:r>
              <a:rPr lang="en-IN" sz="1800" b="0" dirty="0">
                <a:effectLst/>
                <a:latin typeface="Times New Roman" panose="02020603050405020304" pitchFamily="18" charset="0"/>
                <a:cs typeface="Times New Roman" panose="02020603050405020304" pitchFamily="18" charset="0"/>
              </a:rPr>
              <a:t>=</a:t>
            </a:r>
            <a:r>
              <a:rPr lang="en-IN" sz="1800" b="0" dirty="0" err="1">
                <a:effectLst/>
                <a:latin typeface="Times New Roman" panose="02020603050405020304" pitchFamily="18" charset="0"/>
                <a:cs typeface="Times New Roman" panose="02020603050405020304" pitchFamily="18" charset="0"/>
              </a:rPr>
              <a:t>p.salary</a:t>
            </a:r>
            <a:r>
              <a:rPr lang="en-IN" sz="1800" b="0" dirty="0">
                <a:effectLst/>
                <a:latin typeface="Times New Roman" panose="02020603050405020304" pitchFamily="18" charset="0"/>
                <a:cs typeface="Times New Roman" panose="02020603050405020304" pitchFamily="18" charset="0"/>
              </a:rPr>
              <a:t> + </a:t>
            </a:r>
            <a:r>
              <a:rPr lang="en-IN" sz="1800" b="0" dirty="0" err="1">
                <a:effectLst/>
                <a:latin typeface="Times New Roman" panose="02020603050405020304" pitchFamily="18" charset="0"/>
                <a:cs typeface="Times New Roman" panose="02020603050405020304" pitchFamily="18" charset="0"/>
              </a:rPr>
              <a:t>p.bonus</a:t>
            </a:r>
            <a:r>
              <a:rPr lang="en-IN" sz="1800" b="0" dirty="0">
                <a:effectLst/>
                <a:latin typeface="Times New Roman" panose="02020603050405020304" pitchFamily="18" charset="0"/>
                <a:cs typeface="Times New Roman" panose="02020603050405020304" pitchFamily="18" charset="0"/>
              </a:rPr>
              <a:t>;</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a:t>
            </a:r>
            <a:r>
              <a:rPr lang="en-IN" sz="1800" b="0" dirty="0" err="1">
                <a:effectLst/>
                <a:latin typeface="Times New Roman" panose="02020603050405020304" pitchFamily="18" charset="0"/>
                <a:cs typeface="Times New Roman" panose="02020603050405020304" pitchFamily="18" charset="0"/>
              </a:rPr>
              <a:t>System.out.println</a:t>
            </a:r>
            <a:r>
              <a:rPr lang="en-IN" sz="1800" b="0" dirty="0">
                <a:effectLst/>
                <a:latin typeface="Times New Roman" panose="02020603050405020304" pitchFamily="18" charset="0"/>
                <a:cs typeface="Times New Roman" panose="02020603050405020304" pitchFamily="18" charset="0"/>
              </a:rPr>
              <a:t>(“Total Salary of Programmer is:"+</a:t>
            </a:r>
            <a:r>
              <a:rPr lang="en-IN" sz="1800" b="0" dirty="0" err="1">
                <a:effectLst/>
                <a:latin typeface="Times New Roman" panose="02020603050405020304" pitchFamily="18" charset="0"/>
                <a:cs typeface="Times New Roman" panose="02020603050405020304" pitchFamily="18" charset="0"/>
              </a:rPr>
              <a:t>p.total</a:t>
            </a:r>
            <a:r>
              <a:rPr lang="en-IN" sz="1800" b="0" dirty="0">
                <a:effectLst/>
                <a:latin typeface="Times New Roman" panose="02020603050405020304" pitchFamily="18" charset="0"/>
                <a:cs typeface="Times New Roman" panose="02020603050405020304" pitchFamily="18" charset="0"/>
              </a:rPr>
              <a:t>);</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  </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a:t>
            </a:r>
          </a:p>
          <a:p>
            <a:pPr marL="0" indent="0">
              <a:buNone/>
            </a:pPr>
            <a:br>
              <a:rPr lang="en-IN" sz="1800" b="0" dirty="0">
                <a:effectLst/>
                <a:latin typeface="Times New Roman" panose="02020603050405020304" pitchFamily="18" charset="0"/>
                <a:cs typeface="Times New Roman" panose="02020603050405020304" pitchFamily="18" charset="0"/>
              </a:rPr>
            </a:br>
            <a:endParaRPr lang="en-IN" sz="1800" b="0" dirty="0">
              <a:effectLst/>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E3AD5CC-FF49-4ED1-9958-39A0CD277822}"/>
              </a:ext>
            </a:extLst>
          </p:cNvPr>
          <p:cNvSpPr txBox="1"/>
          <p:nvPr/>
        </p:nvSpPr>
        <p:spPr>
          <a:xfrm>
            <a:off x="7610168" y="4807974"/>
            <a:ext cx="4011562"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Programmer salary is:40000.0</a:t>
            </a:r>
          </a:p>
          <a:p>
            <a:r>
              <a:rPr lang="en-US" dirty="0">
                <a:latin typeface="Times New Roman" panose="02020603050405020304" pitchFamily="18" charset="0"/>
                <a:cs typeface="Times New Roman" panose="02020603050405020304" pitchFamily="18" charset="0"/>
              </a:rPr>
              <a:t>Bonus of Programmer is:10000.0</a:t>
            </a:r>
          </a:p>
          <a:p>
            <a:r>
              <a:rPr lang="en-US" dirty="0">
                <a:latin typeface="Times New Roman" panose="02020603050405020304" pitchFamily="18" charset="0"/>
                <a:cs typeface="Times New Roman" panose="02020603050405020304" pitchFamily="18" charset="0"/>
              </a:rPr>
              <a:t>Total Salary of Programmer is:50000.0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481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D5F5-49E2-4053-B79E-6910CD1F63B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How to access package from another package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C3AED6-90C1-4B23-8770-4E490CFD6E1A}"/>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There are three ways to access the package from outside the package. </a:t>
            </a:r>
          </a:p>
          <a:p>
            <a:r>
              <a:rPr lang="en-US" sz="2400" dirty="0">
                <a:latin typeface="Times New Roman" panose="02020603050405020304" pitchFamily="18" charset="0"/>
                <a:cs typeface="Times New Roman" panose="02020603050405020304" pitchFamily="18" charset="0"/>
              </a:rPr>
              <a:t>import package.*; </a:t>
            </a:r>
          </a:p>
          <a:p>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package.classname</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fully qualified name.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783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692D7-68F7-4BAA-A4B8-B2FF3BBB3FD4}"/>
              </a:ext>
            </a:extLst>
          </p:cNvPr>
          <p:cNvSpPr>
            <a:spLocks noGrp="1"/>
          </p:cNvSpPr>
          <p:nvPr>
            <p:ph idx="1"/>
          </p:nvPr>
        </p:nvSpPr>
        <p:spPr>
          <a:xfrm>
            <a:off x="570271" y="196645"/>
            <a:ext cx="10783529" cy="6479458"/>
          </a:xfrm>
        </p:spPr>
        <p:txBody>
          <a:bodyPr>
            <a:noAutofit/>
          </a:bodyPr>
          <a:lstStyle/>
          <a:p>
            <a:pPr>
              <a:spcBef>
                <a:spcPts val="0"/>
              </a:spcBef>
            </a:pPr>
            <a:r>
              <a:rPr lang="en-IN" sz="2400" dirty="0">
                <a:latin typeface="Times New Roman" panose="02020603050405020304" pitchFamily="18" charset="0"/>
                <a:cs typeface="Times New Roman" panose="02020603050405020304" pitchFamily="18" charset="0"/>
              </a:rPr>
              <a:t>Example of package that import the packagename.* </a:t>
            </a:r>
          </a:p>
          <a:p>
            <a:pPr marL="0" indent="0">
              <a:spcBef>
                <a:spcPts val="0"/>
              </a:spcBef>
              <a:buNone/>
            </a:pPr>
            <a:r>
              <a:rPr lang="en-IN" sz="2400" dirty="0">
                <a:latin typeface="Times New Roman" panose="02020603050405020304" pitchFamily="18" charset="0"/>
                <a:cs typeface="Times New Roman" panose="02020603050405020304" pitchFamily="18" charset="0"/>
              </a:rPr>
              <a:t>//save by A.java </a:t>
            </a:r>
          </a:p>
          <a:p>
            <a:pPr marL="0" indent="0">
              <a:spcBef>
                <a:spcPts val="0"/>
              </a:spcBef>
              <a:buNone/>
            </a:pPr>
            <a:r>
              <a:rPr lang="en-IN" sz="2400" dirty="0">
                <a:latin typeface="Times New Roman" panose="02020603050405020304" pitchFamily="18" charset="0"/>
                <a:cs typeface="Times New Roman" panose="02020603050405020304" pitchFamily="18" charset="0"/>
              </a:rPr>
              <a:t>package pack; </a:t>
            </a:r>
          </a:p>
          <a:p>
            <a:pPr marL="0" indent="0">
              <a:spcBef>
                <a:spcPts val="0"/>
              </a:spcBef>
              <a:buNone/>
            </a:pPr>
            <a:r>
              <a:rPr lang="en-IN" sz="2400" dirty="0">
                <a:latin typeface="Times New Roman" panose="02020603050405020304" pitchFamily="18" charset="0"/>
                <a:cs typeface="Times New Roman" panose="02020603050405020304" pitchFamily="18" charset="0"/>
              </a:rPr>
              <a:t>public class A{ </a:t>
            </a:r>
          </a:p>
          <a:p>
            <a:pPr marL="0" indent="0">
              <a:spcBef>
                <a:spcPts val="0"/>
              </a:spcBef>
              <a:buNone/>
            </a:pPr>
            <a:r>
              <a:rPr lang="en-IN" sz="2400" dirty="0">
                <a:latin typeface="Times New Roman" panose="02020603050405020304" pitchFamily="18" charset="0"/>
                <a:cs typeface="Times New Roman" panose="02020603050405020304" pitchFamily="18" charset="0"/>
              </a:rPr>
              <a:t>	public void </a:t>
            </a:r>
            <a:r>
              <a:rPr lang="en-IN" sz="2400" dirty="0" err="1">
                <a:latin typeface="Times New Roman" panose="02020603050405020304" pitchFamily="18" charset="0"/>
                <a:cs typeface="Times New Roman" panose="02020603050405020304" pitchFamily="18" charset="0"/>
              </a:rPr>
              <a:t>msg</a:t>
            </a:r>
            <a:r>
              <a:rPr lang="en-IN" sz="2400" dirty="0">
                <a:latin typeface="Times New Roman" panose="02020603050405020304" pitchFamily="18" charset="0"/>
                <a:cs typeface="Times New Roman" panose="02020603050405020304" pitchFamily="18" charset="0"/>
              </a:rPr>
              <a:t>()</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("Hello");</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endParaRPr lang="en-IN" sz="2400" dirty="0">
              <a:latin typeface="Times New Roman" panose="02020603050405020304" pitchFamily="18" charset="0"/>
              <a:cs typeface="Times New Roman" panose="02020603050405020304" pitchFamily="18" charset="0"/>
            </a:endParaRPr>
          </a:p>
          <a:p>
            <a:pPr marL="0" indent="0">
              <a:spcBef>
                <a:spcPts val="0"/>
              </a:spcBef>
              <a:buNone/>
            </a:pPr>
            <a:r>
              <a:rPr lang="en-IN" sz="2400" dirty="0">
                <a:latin typeface="Times New Roman" panose="02020603050405020304" pitchFamily="18" charset="0"/>
                <a:cs typeface="Times New Roman" panose="02020603050405020304" pitchFamily="18" charset="0"/>
              </a:rPr>
              <a:t>//save by B.java </a:t>
            </a:r>
          </a:p>
          <a:p>
            <a:pPr marL="0" indent="0">
              <a:spcBef>
                <a:spcPts val="0"/>
              </a:spcBef>
              <a:buNone/>
            </a:pPr>
            <a:r>
              <a:rPr lang="en-IN" sz="2400" dirty="0">
                <a:latin typeface="Times New Roman" panose="02020603050405020304" pitchFamily="18" charset="0"/>
                <a:cs typeface="Times New Roman" panose="02020603050405020304" pitchFamily="18" charset="0"/>
              </a:rPr>
              <a:t>package </a:t>
            </a:r>
            <a:r>
              <a:rPr lang="en-IN" sz="2400" dirty="0" err="1">
                <a:latin typeface="Times New Roman" panose="02020603050405020304" pitchFamily="18" charset="0"/>
                <a:cs typeface="Times New Roman" panose="02020603050405020304" pitchFamily="18" charset="0"/>
              </a:rPr>
              <a:t>mypack</a:t>
            </a:r>
            <a:r>
              <a:rPr lang="en-IN" sz="2400" dirty="0">
                <a:latin typeface="Times New Roman" panose="02020603050405020304" pitchFamily="18" charset="0"/>
                <a:cs typeface="Times New Roman" panose="02020603050405020304" pitchFamily="18" charset="0"/>
              </a:rPr>
              <a:t>;</a:t>
            </a:r>
          </a:p>
          <a:p>
            <a:pPr marL="0" indent="0">
              <a:spcBef>
                <a:spcPts val="0"/>
              </a:spcBef>
              <a:buNone/>
            </a:pPr>
            <a:r>
              <a:rPr lang="en-IN" sz="2400" dirty="0">
                <a:latin typeface="Times New Roman" panose="02020603050405020304" pitchFamily="18" charset="0"/>
                <a:cs typeface="Times New Roman" panose="02020603050405020304" pitchFamily="18" charset="0"/>
              </a:rPr>
              <a:t> import pack.*; </a:t>
            </a:r>
          </a:p>
          <a:p>
            <a:pPr marL="0" indent="0">
              <a:spcBef>
                <a:spcPts val="0"/>
              </a:spcBef>
              <a:buNone/>
            </a:pPr>
            <a:r>
              <a:rPr lang="en-IN" sz="2400" dirty="0">
                <a:latin typeface="Times New Roman" panose="02020603050405020304" pitchFamily="18" charset="0"/>
                <a:cs typeface="Times New Roman" panose="02020603050405020304" pitchFamily="18" charset="0"/>
              </a:rPr>
              <a:t>class B</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public static void main(String </a:t>
            </a:r>
            <a:r>
              <a:rPr lang="en-IN" sz="2400" dirty="0" err="1">
                <a:latin typeface="Times New Roman" panose="02020603050405020304" pitchFamily="18" charset="0"/>
                <a:cs typeface="Times New Roman" panose="02020603050405020304" pitchFamily="18" charset="0"/>
              </a:rPr>
              <a:t>args</a:t>
            </a:r>
            <a:r>
              <a:rPr lang="en-IN" sz="2400" dirty="0">
                <a:latin typeface="Times New Roman" panose="02020603050405020304" pitchFamily="18" charset="0"/>
                <a:cs typeface="Times New Roman" panose="02020603050405020304" pitchFamily="18" charset="0"/>
              </a:rPr>
              <a:t>[]){</a:t>
            </a:r>
          </a:p>
          <a:p>
            <a:pPr marL="0" indent="0">
              <a:spcBef>
                <a:spcPts val="0"/>
              </a:spcBef>
              <a:buNone/>
            </a:pPr>
            <a:r>
              <a:rPr lang="en-IN" sz="2400" dirty="0">
                <a:latin typeface="Times New Roman" panose="02020603050405020304" pitchFamily="18" charset="0"/>
                <a:cs typeface="Times New Roman" panose="02020603050405020304" pitchFamily="18" charset="0"/>
              </a:rPr>
              <a:t> 	A </a:t>
            </a:r>
            <a:r>
              <a:rPr lang="en-IN" sz="2400" dirty="0" err="1">
                <a:latin typeface="Times New Roman" panose="02020603050405020304" pitchFamily="18" charset="0"/>
                <a:cs typeface="Times New Roman" panose="02020603050405020304" pitchFamily="18" charset="0"/>
              </a:rPr>
              <a:t>obj</a:t>
            </a:r>
            <a:r>
              <a:rPr lang="en-IN" sz="2400" dirty="0">
                <a:latin typeface="Times New Roman" panose="02020603050405020304" pitchFamily="18" charset="0"/>
                <a:cs typeface="Times New Roman" panose="02020603050405020304" pitchFamily="18" charset="0"/>
              </a:rPr>
              <a:t> = new A(); </a:t>
            </a:r>
          </a:p>
          <a:p>
            <a:pPr marL="0" indent="0">
              <a:spcBef>
                <a:spcPts val="0"/>
              </a:spcBef>
              <a:buNone/>
            </a:pPr>
            <a:r>
              <a:rPr lang="en-IN" sz="2400" dirty="0">
                <a:latin typeface="Times New Roman" panose="02020603050405020304" pitchFamily="18" charset="0"/>
                <a:cs typeface="Times New Roman" panose="02020603050405020304" pitchFamily="18" charset="0"/>
              </a:rPr>
              <a:t>	obj.msg(); </a:t>
            </a:r>
          </a:p>
          <a:p>
            <a:pPr marL="0" indent="0">
              <a:spcBef>
                <a:spcPts val="0"/>
              </a:spcBef>
              <a:buNone/>
            </a:pPr>
            <a:r>
              <a:rPr lang="en-IN" sz="2400" dirty="0">
                <a:latin typeface="Times New Roman" panose="02020603050405020304" pitchFamily="18" charset="0"/>
                <a:cs typeface="Times New Roman" panose="02020603050405020304" pitchFamily="18" charset="0"/>
              </a:rPr>
              <a:t>	} </a:t>
            </a:r>
          </a:p>
          <a:p>
            <a:pPr marL="0" indent="0">
              <a:spcBef>
                <a:spcPts val="0"/>
              </a:spcBef>
              <a:buNone/>
            </a:pP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731515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35BA-F749-43A1-9AEE-6A8D7BDCB5F4}"/>
              </a:ext>
            </a:extLst>
          </p:cNvPr>
          <p:cNvSpPr>
            <a:spLocks noGrp="1"/>
          </p:cNvSpPr>
          <p:nvPr>
            <p:ph type="title"/>
          </p:nvPr>
        </p:nvSpPr>
        <p:spPr/>
        <p:txBody>
          <a:bodyPr/>
          <a:lstStyle/>
          <a:p>
            <a:r>
              <a:rPr lang="en-US"/>
              <a:t>String,StringBuffer</a:t>
            </a:r>
            <a:endParaRPr lang="en-IN"/>
          </a:p>
        </p:txBody>
      </p:sp>
      <p:sp>
        <p:nvSpPr>
          <p:cNvPr id="3" name="Content Placeholder 2">
            <a:extLst>
              <a:ext uri="{FF2B5EF4-FFF2-40B4-BE49-F238E27FC236}">
                <a16:creationId xmlns:a16="http://schemas.microsoft.com/office/drawing/2014/main" id="{D28AF27F-9D69-43D7-ACB6-6847689CB73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5055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73DE12-BDDD-4456-B8AC-F64D64F1F5D7}"/>
              </a:ext>
            </a:extLst>
          </p:cNvPr>
          <p:cNvPicPr>
            <a:picLocks noGrp="1" noChangeAspect="1"/>
          </p:cNvPicPr>
          <p:nvPr>
            <p:ph idx="1"/>
          </p:nvPr>
        </p:nvPicPr>
        <p:blipFill>
          <a:blip r:embed="rId2"/>
          <a:stretch>
            <a:fillRect/>
          </a:stretch>
        </p:blipFill>
        <p:spPr>
          <a:xfrm>
            <a:off x="1956620" y="1284069"/>
            <a:ext cx="7639664" cy="4892894"/>
          </a:xfrm>
        </p:spPr>
      </p:pic>
    </p:spTree>
    <p:extLst>
      <p:ext uri="{BB962C8B-B14F-4D97-AF65-F5344CB8AC3E}">
        <p14:creationId xmlns:p14="http://schemas.microsoft.com/office/powerpoint/2010/main" val="238697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2263"/>
            <a:ext cx="10515600" cy="5644700"/>
          </a:xfrm>
        </p:spPr>
        <p:txBody>
          <a:bodyPr/>
          <a:lstStyle/>
          <a:p>
            <a:pPr marL="0" indent="0">
              <a:buNone/>
            </a:pPr>
            <a:r>
              <a:rPr lang="en-US" dirty="0">
                <a:latin typeface="Times New Roman" panose="02020603050405020304" pitchFamily="18" charset="0"/>
                <a:cs typeface="Times New Roman" panose="02020603050405020304" pitchFamily="18" charset="0"/>
              </a:rPr>
              <a:t>Multilevel Inheritance</a:t>
            </a:r>
          </a:p>
          <a:p>
            <a:pPr algn="just"/>
            <a:r>
              <a:rPr lang="en-US" dirty="0">
                <a:latin typeface="Times New Roman" panose="02020603050405020304" pitchFamily="18" charset="0"/>
                <a:cs typeface="Times New Roman" panose="02020603050405020304" pitchFamily="18" charset="0"/>
              </a:rPr>
              <a:t>When there is a chain of inheritance, it is known as </a:t>
            </a:r>
            <a:r>
              <a:rPr lang="en-US" i="1" dirty="0">
                <a:latin typeface="Times New Roman" panose="02020603050405020304" pitchFamily="18" charset="0"/>
                <a:cs typeface="Times New Roman" panose="02020603050405020304" pitchFamily="18" charset="0"/>
              </a:rPr>
              <a:t>multilevel inheritance</a:t>
            </a:r>
            <a:r>
              <a:rPr lang="en-US" dirty="0">
                <a:latin typeface="Times New Roman" panose="02020603050405020304" pitchFamily="18" charset="0"/>
                <a:cs typeface="Times New Roman" panose="02020603050405020304" pitchFamily="18" charset="0"/>
              </a:rPr>
              <a:t>. As you can see in the example given below, </a:t>
            </a:r>
            <a:r>
              <a:rPr lang="en-US" dirty="0" err="1">
                <a:latin typeface="Times New Roman" panose="02020603050405020304" pitchFamily="18" charset="0"/>
                <a:cs typeface="Times New Roman" panose="02020603050405020304" pitchFamily="18" charset="0"/>
              </a:rPr>
              <a:t>BabyDog</a:t>
            </a:r>
            <a:r>
              <a:rPr lang="en-US" dirty="0">
                <a:latin typeface="Times New Roman" panose="02020603050405020304" pitchFamily="18" charset="0"/>
                <a:cs typeface="Times New Roman" panose="02020603050405020304" pitchFamily="18" charset="0"/>
              </a:rPr>
              <a:t> class inherits the Dog class which again inherits the Animal class, so there is a multilevel inheritance.</a:t>
            </a:r>
          </a:p>
          <a:p>
            <a:pPr algn="just"/>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68233" y="2771633"/>
            <a:ext cx="4986907" cy="3962400"/>
          </a:xfrm>
          <a:prstGeom prst="rect">
            <a:avLst/>
          </a:prstGeom>
        </p:spPr>
      </p:pic>
      <p:pic>
        <p:nvPicPr>
          <p:cNvPr id="5" name="Picture 4"/>
          <p:cNvPicPr>
            <a:picLocks noChangeAspect="1"/>
          </p:cNvPicPr>
          <p:nvPr/>
        </p:nvPicPr>
        <p:blipFill>
          <a:blip r:embed="rId3"/>
          <a:stretch>
            <a:fillRect/>
          </a:stretch>
        </p:blipFill>
        <p:spPr>
          <a:xfrm>
            <a:off x="7417629" y="2645000"/>
            <a:ext cx="3186373" cy="2623036"/>
          </a:xfrm>
          <a:prstGeom prst="rect">
            <a:avLst/>
          </a:prstGeom>
        </p:spPr>
      </p:pic>
    </p:spTree>
    <p:extLst>
      <p:ext uri="{BB962C8B-B14F-4D97-AF65-F5344CB8AC3E}">
        <p14:creationId xmlns:p14="http://schemas.microsoft.com/office/powerpoint/2010/main" val="211069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5835769"/>
          </a:xfrm>
        </p:spPr>
        <p:txBody>
          <a:bodyPr/>
          <a:lstStyle/>
          <a:p>
            <a:pPr marL="0" indent="0">
              <a:buNone/>
            </a:pPr>
            <a:r>
              <a:rPr lang="en-US" dirty="0">
                <a:latin typeface="Times New Roman" panose="02020603050405020304" pitchFamily="18" charset="0"/>
                <a:cs typeface="Times New Roman" panose="02020603050405020304" pitchFamily="18" charset="0"/>
              </a:rPr>
              <a:t> Hierarchical Inheritance</a:t>
            </a:r>
          </a:p>
          <a:p>
            <a:pPr algn="just"/>
            <a:r>
              <a:rPr lang="en-US" dirty="0">
                <a:latin typeface="Times New Roman" panose="02020603050405020304" pitchFamily="18" charset="0"/>
                <a:cs typeface="Times New Roman" panose="02020603050405020304" pitchFamily="18" charset="0"/>
              </a:rPr>
              <a:t>When two or more classes inherits a single class, it is known as </a:t>
            </a:r>
            <a:r>
              <a:rPr lang="en-US" i="1" dirty="0">
                <a:latin typeface="Times New Roman" panose="02020603050405020304" pitchFamily="18" charset="0"/>
                <a:cs typeface="Times New Roman" panose="02020603050405020304" pitchFamily="18" charset="0"/>
              </a:rPr>
              <a:t>hierarchical inheritance</a:t>
            </a:r>
            <a:r>
              <a:rPr lang="en-US" dirty="0">
                <a:latin typeface="Times New Roman" panose="02020603050405020304" pitchFamily="18" charset="0"/>
                <a:cs typeface="Times New Roman" panose="02020603050405020304" pitchFamily="18" charset="0"/>
              </a:rPr>
              <a:t>. In the example given below, Dog and Cat classes inherits the Animal class, so there is hierarchical inheritance.</a:t>
            </a:r>
          </a:p>
          <a:p>
            <a:pPr algn="just"/>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17042" y="2176463"/>
            <a:ext cx="5151746" cy="4436814"/>
          </a:xfrm>
          <a:prstGeom prst="rect">
            <a:avLst/>
          </a:prstGeom>
        </p:spPr>
      </p:pic>
      <p:pic>
        <p:nvPicPr>
          <p:cNvPr id="6" name="Picture 5"/>
          <p:cNvPicPr>
            <a:picLocks noChangeAspect="1"/>
          </p:cNvPicPr>
          <p:nvPr/>
        </p:nvPicPr>
        <p:blipFill>
          <a:blip r:embed="rId3"/>
          <a:stretch>
            <a:fillRect/>
          </a:stretch>
        </p:blipFill>
        <p:spPr>
          <a:xfrm>
            <a:off x="6903208" y="2176462"/>
            <a:ext cx="3291670" cy="2868455"/>
          </a:xfrm>
          <a:prstGeom prst="rect">
            <a:avLst/>
          </a:prstGeom>
        </p:spPr>
      </p:pic>
    </p:spTree>
    <p:extLst>
      <p:ext uri="{BB962C8B-B14F-4D97-AF65-F5344CB8AC3E}">
        <p14:creationId xmlns:p14="http://schemas.microsoft.com/office/powerpoint/2010/main" val="233155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B53068-DA17-4D1A-87E2-B9ADD892A4F7}"/>
              </a:ext>
            </a:extLst>
          </p:cNvPr>
          <p:cNvPicPr>
            <a:picLocks noGrp="1" noChangeAspect="1"/>
          </p:cNvPicPr>
          <p:nvPr>
            <p:ph idx="1"/>
          </p:nvPr>
        </p:nvPicPr>
        <p:blipFill>
          <a:blip r:embed="rId2"/>
          <a:stretch>
            <a:fillRect/>
          </a:stretch>
        </p:blipFill>
        <p:spPr>
          <a:xfrm>
            <a:off x="2536982" y="1825625"/>
            <a:ext cx="7118035" cy="4351338"/>
          </a:xfrm>
        </p:spPr>
      </p:pic>
    </p:spTree>
    <p:extLst>
      <p:ext uri="{BB962C8B-B14F-4D97-AF65-F5344CB8AC3E}">
        <p14:creationId xmlns:p14="http://schemas.microsoft.com/office/powerpoint/2010/main" val="1740348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BC10C5-BCFC-4268-B9CD-0D51AAC64F4E}"/>
              </a:ext>
            </a:extLst>
          </p:cNvPr>
          <p:cNvSpPr>
            <a:spLocks noGrp="1"/>
          </p:cNvSpPr>
          <p:nvPr>
            <p:ph idx="1"/>
          </p:nvPr>
        </p:nvSpPr>
        <p:spPr>
          <a:xfrm>
            <a:off x="462116" y="934065"/>
            <a:ext cx="10891684" cy="5242898"/>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Final Keyword</a:t>
            </a:r>
          </a:p>
          <a:p>
            <a:pPr algn="just"/>
            <a:r>
              <a:rPr lang="en-US" sz="2000" dirty="0">
                <a:latin typeface="Times New Roman" panose="02020603050405020304" pitchFamily="18" charset="0"/>
                <a:cs typeface="Times New Roman" panose="02020603050405020304" pitchFamily="18" charset="0"/>
              </a:rPr>
              <a:t>Final variable: The value of a final variable cannot be changed. </a:t>
            </a:r>
          </a:p>
          <a:p>
            <a:pPr algn="just"/>
            <a:r>
              <a:rPr lang="en-US" sz="2000" dirty="0">
                <a:latin typeface="Times New Roman" panose="02020603050405020304" pitchFamily="18" charset="0"/>
                <a:cs typeface="Times New Roman" panose="02020603050405020304" pitchFamily="18" charset="0"/>
              </a:rPr>
              <a:t>Example of declaring final variable: final int SIZE = 150; </a:t>
            </a:r>
          </a:p>
          <a:p>
            <a:pPr algn="just"/>
            <a:r>
              <a:rPr lang="en-US" sz="2000" dirty="0">
                <a:latin typeface="Times New Roman" panose="02020603050405020304" pitchFamily="18" charset="0"/>
                <a:cs typeface="Times New Roman" panose="02020603050405020304" pitchFamily="18" charset="0"/>
              </a:rPr>
              <a:t>When a variable is declared with final keyword, its value can’t be modified, essentially, a constant. This also means that you must initialize a final variable. </a:t>
            </a:r>
          </a:p>
          <a:p>
            <a:pPr algn="just"/>
            <a:r>
              <a:rPr lang="en-US" sz="2000" dirty="0">
                <a:latin typeface="Times New Roman" panose="02020603050405020304" pitchFamily="18" charset="0"/>
                <a:cs typeface="Times New Roman" panose="02020603050405020304" pitchFamily="18" charset="0"/>
              </a:rPr>
              <a:t>It is good practice to represent final variables in all uppercase, using underscore to separate words. </a:t>
            </a:r>
          </a:p>
          <a:p>
            <a:pPr algn="just"/>
            <a:r>
              <a:rPr lang="en-US" sz="2000" dirty="0">
                <a:latin typeface="Times New Roman" panose="02020603050405020304" pitchFamily="18" charset="0"/>
                <a:cs typeface="Times New Roman" panose="02020603050405020304" pitchFamily="18" charset="0"/>
              </a:rPr>
              <a:t>final method: making a method final ensures that the functionality defined in this method will never be altered in any way, i.e. a final method cannot be overridden. </a:t>
            </a:r>
          </a:p>
          <a:p>
            <a:pPr algn="just"/>
            <a:r>
              <a:rPr lang="en-US" sz="2000" dirty="0">
                <a:latin typeface="Times New Roman" panose="02020603050405020304" pitchFamily="18" charset="0"/>
                <a:cs typeface="Times New Roman" panose="02020603050405020304" pitchFamily="18" charset="0"/>
              </a:rPr>
              <a:t>Syntax: final void </a:t>
            </a:r>
            <a:r>
              <a:rPr lang="en-US" sz="2000" dirty="0" err="1">
                <a:latin typeface="Times New Roman" panose="02020603050405020304" pitchFamily="18" charset="0"/>
                <a:cs typeface="Times New Roman" panose="02020603050405020304" pitchFamily="18" charset="0"/>
              </a:rPr>
              <a:t>findAverage</a:t>
            </a:r>
            <a:r>
              <a:rPr lang="en-US" sz="2000" dirty="0">
                <a:latin typeface="Times New Roman" panose="02020603050405020304" pitchFamily="18" charset="0"/>
                <a:cs typeface="Times New Roman" panose="02020603050405020304" pitchFamily="18" charset="0"/>
              </a:rPr>
              <a:t>() </a:t>
            </a:r>
          </a:p>
          <a:p>
            <a:pPr marL="0" indent="0" algn="just">
              <a:buNone/>
            </a:pPr>
            <a:r>
              <a:rPr lang="en-US" sz="2000" dirty="0">
                <a:latin typeface="Times New Roman" panose="02020603050405020304" pitchFamily="18" charset="0"/>
                <a:cs typeface="Times New Roman" panose="02020603050405020304" pitchFamily="18" charset="0"/>
              </a:rPr>
              <a:t>	{ </a:t>
            </a:r>
          </a:p>
          <a:p>
            <a:pPr marL="0" indent="0" algn="just">
              <a:buNone/>
            </a:pPr>
            <a:r>
              <a:rPr lang="en-US" sz="2000" dirty="0">
                <a:latin typeface="Times New Roman" panose="02020603050405020304" pitchFamily="18" charset="0"/>
                <a:cs typeface="Times New Roman" panose="02020603050405020304" pitchFamily="18" charset="0"/>
              </a:rPr>
              <a:t>		//implementation</a:t>
            </a:r>
          </a:p>
          <a:p>
            <a:pPr marL="0" indent="0" algn="just">
              <a:buNone/>
            </a:pPr>
            <a:r>
              <a:rPr lang="en-US" sz="2000" dirty="0">
                <a:latin typeface="Times New Roman" panose="02020603050405020304" pitchFamily="18" charset="0"/>
                <a:cs typeface="Times New Roman" panose="02020603050405020304" pitchFamily="18" charset="0"/>
              </a:rPr>
              <a:t>	}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093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AFDDAF4E6C7364E82A302D0283C8F2E" ma:contentTypeVersion="6" ma:contentTypeDescription="Create a new document." ma:contentTypeScope="" ma:versionID="da1ac0239ac22d37278279805fec0ab3">
  <xsd:schema xmlns:xsd="http://www.w3.org/2001/XMLSchema" xmlns:xs="http://www.w3.org/2001/XMLSchema" xmlns:p="http://schemas.microsoft.com/office/2006/metadata/properties" xmlns:ns2="fcc320ca-668e-444e-bd5b-385c441e4372" xmlns:ns3="d2025888-4cef-4ac3-8a35-a7f85315d7b6" targetNamespace="http://schemas.microsoft.com/office/2006/metadata/properties" ma:root="true" ma:fieldsID="89f87b7568ba9aa21f65c7150dca849d" ns2:_="" ns3:_="">
    <xsd:import namespace="fcc320ca-668e-444e-bd5b-385c441e4372"/>
    <xsd:import namespace="d2025888-4cef-4ac3-8a35-a7f85315d7b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c320ca-668e-444e-bd5b-385c441e43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2025888-4cef-4ac3-8a35-a7f85315d7b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AAE13-5532-4F22-AE74-26E272D2B65A}">
  <ds:schemaRefs>
    <ds:schemaRef ds:uri="http://schemas.microsoft.com/sharepoint/v3/contenttype/forms"/>
  </ds:schemaRefs>
</ds:datastoreItem>
</file>

<file path=customXml/itemProps2.xml><?xml version="1.0" encoding="utf-8"?>
<ds:datastoreItem xmlns:ds="http://schemas.openxmlformats.org/officeDocument/2006/customXml" ds:itemID="{6BD32069-FDDD-4CB3-A246-711C565B833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BA4594C-8310-4DDD-B632-4651F5307A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c320ca-668e-444e-bd5b-385c441e4372"/>
    <ds:schemaRef ds:uri="d2025888-4cef-4ac3-8a35-a7f85315d7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1151</TotalTime>
  <Words>2460</Words>
  <Application>Microsoft Office PowerPoint</Application>
  <PresentationFormat>Widescreen</PresentationFormat>
  <Paragraphs>299</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Times New Roman</vt:lpstr>
      <vt:lpstr>Office Theme</vt:lpstr>
      <vt:lpstr>Inheritance</vt:lpstr>
      <vt:lpstr>Inheritance  </vt:lpstr>
      <vt:lpstr>PowerPoint Presentation</vt:lpstr>
      <vt:lpstr>Single Inheritance</vt:lpstr>
      <vt:lpstr>PowerPoint Presentation</vt:lpstr>
      <vt:lpstr>PowerPoint Presentation</vt:lpstr>
      <vt:lpstr>PowerPoint Presentation</vt:lpstr>
      <vt:lpstr>PowerPoint Presentation</vt:lpstr>
      <vt:lpstr>PowerPoint Presentation</vt:lpstr>
      <vt:lpstr>Abstract class, method</vt:lpstr>
      <vt:lpstr>PowerPoint Presentation</vt:lpstr>
      <vt:lpstr>PowerPoint Presentation</vt:lpstr>
      <vt:lpstr>PowerPoint Presentation</vt:lpstr>
      <vt:lpstr>Interface</vt:lpstr>
      <vt:lpstr>How to declare an interface? </vt:lpstr>
      <vt:lpstr>The relationship between classes and interfaces </vt:lpstr>
      <vt:lpstr>PowerPoint Presentation</vt:lpstr>
      <vt:lpstr>Java Interface Example </vt:lpstr>
      <vt:lpstr>Java Interface Example: Bank </vt:lpstr>
      <vt:lpstr>Multiple inheritance in Java by interface </vt:lpstr>
      <vt:lpstr>PowerPoint Presentation</vt:lpstr>
      <vt:lpstr>Access Specifiers</vt:lpstr>
      <vt:lpstr>PowerPoint Presentation</vt:lpstr>
      <vt:lpstr>PowerPoint Presentation</vt:lpstr>
      <vt:lpstr>PowerPoint Presentation</vt:lpstr>
      <vt:lpstr>PowerPoint Presentation</vt:lpstr>
      <vt:lpstr>PowerPoint Presentation</vt:lpstr>
      <vt:lpstr>String methods</vt:lpstr>
      <vt:lpstr>PowerPoint Presentation</vt:lpstr>
      <vt:lpstr>PowerPoint Presentation</vt:lpstr>
      <vt:lpstr>PowerPoint Presentation</vt:lpstr>
      <vt:lpstr>PowerPoint Presentation</vt:lpstr>
      <vt:lpstr>StringBuffer methods</vt:lpstr>
      <vt:lpstr>PowerPoint Presentation</vt:lpstr>
      <vt:lpstr>PowerPoint Presentation</vt:lpstr>
      <vt:lpstr>PowerPoint Presentation</vt:lpstr>
      <vt:lpstr>PowerPoint Presentation</vt:lpstr>
      <vt:lpstr>Classes stored in package can be accessed in two ways   import java.awt.font;   import java.awt.*;</vt:lpstr>
      <vt:lpstr>PowerPoint Presentation</vt:lpstr>
      <vt:lpstr>How to access package from another package</vt:lpstr>
      <vt:lpstr>PowerPoint Presentation</vt:lpstr>
      <vt:lpstr>String,StringBuffer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Siddharaj</dc:creator>
  <cp:lastModifiedBy>Swapnali Aitwade</cp:lastModifiedBy>
  <cp:revision>89</cp:revision>
  <dcterms:created xsi:type="dcterms:W3CDTF">2021-03-22T08:16:47Z</dcterms:created>
  <dcterms:modified xsi:type="dcterms:W3CDTF">2022-03-08T08:37:22Z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0x0101000AFDDAF4E6C7364E82A302D0283C8F2E</vt:lpwstr>
  </property>
</Properties>
</file>