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45"/>
  </p:notesMasterIdLst>
  <p:sldIdLst>
    <p:sldId id="256" r:id="rId5"/>
    <p:sldId id="277" r:id="rId6"/>
    <p:sldId id="278" r:id="rId7"/>
    <p:sldId id="279" r:id="rId8"/>
    <p:sldId id="280" r:id="rId9"/>
    <p:sldId id="281" r:id="rId10"/>
    <p:sldId id="282" r:id="rId11"/>
    <p:sldId id="283" r:id="rId12"/>
    <p:sldId id="284" r:id="rId13"/>
    <p:sldId id="285" r:id="rId14"/>
    <p:sldId id="286" r:id="rId15"/>
    <p:sldId id="287" r:id="rId16"/>
    <p:sldId id="291" r:id="rId17"/>
    <p:sldId id="292" r:id="rId18"/>
    <p:sldId id="298" r:id="rId19"/>
    <p:sldId id="299" r:id="rId20"/>
    <p:sldId id="300" r:id="rId21"/>
    <p:sldId id="293" r:id="rId22"/>
    <p:sldId id="294" r:id="rId23"/>
    <p:sldId id="295" r:id="rId24"/>
    <p:sldId id="296" r:id="rId25"/>
    <p:sldId id="297" r:id="rId26"/>
    <p:sldId id="301" r:id="rId27"/>
    <p:sldId id="302" r:id="rId28"/>
    <p:sldId id="303" r:id="rId29"/>
    <p:sldId id="304" r:id="rId30"/>
    <p:sldId id="305" r:id="rId31"/>
    <p:sldId id="306" r:id="rId32"/>
    <p:sldId id="307" r:id="rId33"/>
    <p:sldId id="308" r:id="rId34"/>
    <p:sldId id="310" r:id="rId35"/>
    <p:sldId id="311" r:id="rId36"/>
    <p:sldId id="312" r:id="rId37"/>
    <p:sldId id="313" r:id="rId38"/>
    <p:sldId id="314" r:id="rId39"/>
    <p:sldId id="315" r:id="rId40"/>
    <p:sldId id="316" r:id="rId41"/>
    <p:sldId id="288" r:id="rId42"/>
    <p:sldId id="289" r:id="rId43"/>
    <p:sldId id="29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8/16/2024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8/16/2024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8/16/2024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8/16/2024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Autofit/>
          </a:bodyPr>
          <a:lstStyle/>
          <a:p>
            <a:pPr algn="l"/>
            <a:r>
              <a:rPr lang="en-US" sz="3000" cap="none" dirty="0" smtClean="0">
                <a:solidFill>
                  <a:schemeClr val="bg1"/>
                </a:solidFill>
                <a:latin typeface="Times New Roman" panose="02020603050405020304" pitchFamily="18" charset="0"/>
                <a:cs typeface="Times New Roman" panose="02020603050405020304" pitchFamily="18" charset="0"/>
              </a:rPr>
              <a:t>Machine learning for fuel consumption prediction and driving profile classification based on ECU data</a:t>
            </a:r>
            <a:endParaRPr lang="en-US" sz="3000" cap="none"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smtClean="0">
                <a:solidFill>
                  <a:srgbClr val="FFFFFF"/>
                </a:solidFill>
                <a:latin typeface="Times New Roman" panose="02020603050405020304" pitchFamily="18" charset="0"/>
                <a:cs typeface="Times New Roman" panose="02020603050405020304" pitchFamily="18" charset="0"/>
              </a:rPr>
              <a:t>Predicting Fuel consumption</a:t>
            </a:r>
            <a:endParaRPr lang="en-US" dirty="0">
              <a:solidFill>
                <a:srgbClr val="FFFFFF"/>
              </a:solidFill>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20042282"/>
              </p:ext>
            </p:extLst>
          </p:nvPr>
        </p:nvGraphicFramePr>
        <p:xfrm>
          <a:off x="747828" y="1299616"/>
          <a:ext cx="11011990" cy="5140842"/>
        </p:xfrm>
        <a:graphic>
          <a:graphicData uri="http://schemas.openxmlformats.org/drawingml/2006/table">
            <a:tbl>
              <a:tblPr firstRow="1" bandRow="1">
                <a:tableStyleId>{5C22544A-7EE6-4342-B048-85BDC9FD1C3A}</a:tableStyleId>
              </a:tblPr>
              <a:tblGrid>
                <a:gridCol w="874263">
                  <a:extLst>
                    <a:ext uri="{9D8B030D-6E8A-4147-A177-3AD203B41FA5}">
                      <a16:colId xmlns:a16="http://schemas.microsoft.com/office/drawing/2014/main" val="3978169940"/>
                    </a:ext>
                  </a:extLst>
                </a:gridCol>
                <a:gridCol w="1579786">
                  <a:extLst>
                    <a:ext uri="{9D8B030D-6E8A-4147-A177-3AD203B41FA5}">
                      <a16:colId xmlns:a16="http://schemas.microsoft.com/office/drawing/2014/main" val="1286299434"/>
                    </a:ext>
                  </a:extLst>
                </a:gridCol>
                <a:gridCol w="1847231">
                  <a:extLst>
                    <a:ext uri="{9D8B030D-6E8A-4147-A177-3AD203B41FA5}">
                      <a16:colId xmlns:a16="http://schemas.microsoft.com/office/drawing/2014/main" val="3396916122"/>
                    </a:ext>
                  </a:extLst>
                </a:gridCol>
                <a:gridCol w="1981087">
                  <a:extLst>
                    <a:ext uri="{9D8B030D-6E8A-4147-A177-3AD203B41FA5}">
                      <a16:colId xmlns:a16="http://schemas.microsoft.com/office/drawing/2014/main" val="916420059"/>
                    </a:ext>
                  </a:extLst>
                </a:gridCol>
                <a:gridCol w="4729623">
                  <a:extLst>
                    <a:ext uri="{9D8B030D-6E8A-4147-A177-3AD203B41FA5}">
                      <a16:colId xmlns:a16="http://schemas.microsoft.com/office/drawing/2014/main" val="2570271361"/>
                    </a:ext>
                  </a:extLst>
                </a:gridCol>
              </a:tblGrid>
              <a:tr h="303103">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2665556281"/>
                  </a:ext>
                </a:extLst>
              </a:tr>
              <a:tr h="223295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2022</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de-DE" sz="1600" b="0" kern="1200" dirty="0" smtClean="0">
                          <a:solidFill>
                            <a:schemeClr val="dk1"/>
                          </a:solidFill>
                          <a:effectLst/>
                          <a:latin typeface="Times New Roman" panose="02020603050405020304" pitchFamily="18" charset="0"/>
                          <a:ea typeface="+mn-ea"/>
                          <a:cs typeface="Times New Roman" panose="02020603050405020304" pitchFamily="18" charset="0"/>
                        </a:rPr>
                        <a:t>D. Chen, Y. Zhang, L. Wang</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Fuel Consumption Prediction in Electric Vehicles Using Ridge Regression</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Predicted fuel consumption for electric vehicles using Ridge Regression.</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425794507"/>
                  </a:ext>
                </a:extLst>
              </a:tr>
              <a:tr h="254213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2022</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it-IT" sz="1600" dirty="0" smtClean="0">
                          <a:latin typeface="Times New Roman" panose="02020603050405020304" pitchFamily="18" charset="0"/>
                          <a:cs typeface="Times New Roman" panose="02020603050405020304" pitchFamily="18" charset="0"/>
                        </a:rPr>
                        <a:t>E. Garcia, F. Torres, H. Perez</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Adaptive Driving Profile Classification with Random Forest</a:t>
                      </a:r>
                      <a:endParaRPr lang="en-US" sz="16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Classified driving profiles adaptively using Random Forest.</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976570130"/>
                  </a:ext>
                </a:extLst>
              </a:tr>
            </a:tbl>
          </a:graphicData>
        </a:graphic>
      </p:graphicFrame>
      <p:sp>
        <p:nvSpPr>
          <p:cNvPr id="5" name="Rectangle 4"/>
          <p:cNvSpPr/>
          <p:nvPr/>
        </p:nvSpPr>
        <p:spPr>
          <a:xfrm>
            <a:off x="747828" y="788518"/>
            <a:ext cx="3725315" cy="507831"/>
          </a:xfrm>
          <a:prstGeom prst="rect">
            <a:avLst/>
          </a:prstGeom>
        </p:spPr>
        <p:txBody>
          <a:bodyPr wrap="none">
            <a:spAutoFit/>
          </a:bodyPr>
          <a:lstStyle/>
          <a:p>
            <a:r>
              <a:rPr lang="en-US" sz="2700" u="sng" dirty="0">
                <a:latin typeface="Times New Roman" panose="02020603050405020304" pitchFamily="18" charset="0"/>
                <a:cs typeface="Times New Roman" panose="02020603050405020304" pitchFamily="18" charset="0"/>
              </a:rPr>
              <a:t>LITERATURE SURVEY</a:t>
            </a:r>
            <a:endParaRPr lang="en-IN" sz="2700" dirty="0"/>
          </a:p>
        </p:txBody>
      </p:sp>
      <p:pic>
        <p:nvPicPr>
          <p:cNvPr id="6" name="Picture 5"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346" y="182877"/>
            <a:ext cx="1113472" cy="1113472"/>
          </a:xfrm>
          <a:prstGeom prst="rect">
            <a:avLst/>
          </a:prstGeom>
        </p:spPr>
      </p:pic>
    </p:spTree>
    <p:extLst>
      <p:ext uri="{BB962C8B-B14F-4D97-AF65-F5344CB8AC3E}">
        <p14:creationId xmlns:p14="http://schemas.microsoft.com/office/powerpoint/2010/main" val="56433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75933"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EXISTING METHOD</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775933" y="1916975"/>
            <a:ext cx="10784696" cy="1709892"/>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existing method for fuel consumption prediction and driving profile classification employs algorithms such as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XGBoost</a:t>
            </a:r>
            <a:r>
              <a:rPr lang="en-US" dirty="0">
                <a:latin typeface="Times New Roman" panose="02020603050405020304" pitchFamily="18" charset="0"/>
                <a:ea typeface="Times New Roman" panose="02020603050405020304" pitchFamily="18" charset="0"/>
                <a:cs typeface="Times New Roman" panose="02020603050405020304" pitchFamily="18" charset="0"/>
              </a:rPr>
              <a:t>, SVR (Support Vector Regression), and Ridge Regression. These models analyze ECU data to estimate fuel consumption and classify driving profiles. While these techniques have demonstrated effectiveness, they have certain limitations, including: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903" y="182876"/>
            <a:ext cx="1324141" cy="1324141"/>
          </a:xfrm>
          <a:prstGeom prst="rect">
            <a:avLst/>
          </a:prstGeom>
        </p:spPr>
      </p:pic>
    </p:spTree>
    <p:extLst>
      <p:ext uri="{BB962C8B-B14F-4D97-AF65-F5344CB8AC3E}">
        <p14:creationId xmlns:p14="http://schemas.microsoft.com/office/powerpoint/2010/main" val="998574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DISADVANTAGS</a:t>
            </a:r>
          </a:p>
        </p:txBody>
      </p:sp>
      <p:sp>
        <p:nvSpPr>
          <p:cNvPr id="3" name="Rectangle 2"/>
          <p:cNvSpPr/>
          <p:nvPr/>
        </p:nvSpPr>
        <p:spPr>
          <a:xfrm>
            <a:off x="762870" y="1792490"/>
            <a:ext cx="10027049" cy="3788473"/>
          </a:xfrm>
          <a:prstGeom prst="rect">
            <a:avLst/>
          </a:prstGeom>
        </p:spPr>
        <p:txBody>
          <a:bodyPr wrap="square">
            <a:spAutoFit/>
          </a:bodyPr>
          <a:lstStyle/>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Difficulty in Processing Large Datasets in Real-Time: Handling large volumes of ECU data efficiently can be challenging, leading to slower predictions.</a:t>
            </a:r>
          </a:p>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Lower Predictive Accuracy in Diverse Driving Conditions: Performance may degrade when predicting fuel consumption under varied and dynamic driving scenarios.</a:t>
            </a:r>
          </a:p>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Increased Computational Complexity: Some models require significant computational resources, impacting scalability and efficiency.</a:t>
            </a:r>
          </a:p>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Limited Adaptability to Evolving Driving Behaviors: Traditional models may not adapt well to changes in driving patterns over time.</a:t>
            </a:r>
          </a:p>
          <a:p>
            <a:pPr algn="just">
              <a:lnSpc>
                <a:spcPct val="150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243" y="212269"/>
            <a:ext cx="1319352" cy="1319352"/>
          </a:xfrm>
          <a:prstGeom prst="rect">
            <a:avLst/>
          </a:prstGeom>
        </p:spPr>
      </p:pic>
    </p:spTree>
    <p:extLst>
      <p:ext uri="{BB962C8B-B14F-4D97-AF65-F5344CB8AC3E}">
        <p14:creationId xmlns:p14="http://schemas.microsoft.com/office/powerpoint/2010/main" val="2220491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PROPOSED SYSTEM</a:t>
            </a:r>
          </a:p>
        </p:txBody>
      </p:sp>
      <p:sp>
        <p:nvSpPr>
          <p:cNvPr id="3" name="Rectangle 2"/>
          <p:cNvSpPr/>
          <p:nvPr/>
        </p:nvSpPr>
        <p:spPr>
          <a:xfrm>
            <a:off x="762871" y="1800474"/>
            <a:ext cx="10536500" cy="2120068"/>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proposed system introduces Random Forest, Logistic Regression, and </a:t>
            </a:r>
            <a:r>
              <a:rPr lang="en-US" dirty="0" err="1">
                <a:latin typeface="Times New Roman" panose="02020603050405020304" pitchFamily="18" charset="0"/>
                <a:ea typeface="Calibri" panose="020F0502020204030204" pitchFamily="34" charset="0"/>
                <a:cs typeface="Times New Roman" panose="02020603050405020304" pitchFamily="18" charset="0"/>
              </a:rPr>
              <a:t>Adaboost</a:t>
            </a:r>
            <a:r>
              <a:rPr lang="en-US" dirty="0">
                <a:latin typeface="Times New Roman" panose="02020603050405020304" pitchFamily="18" charset="0"/>
                <a:ea typeface="Calibri" panose="020F0502020204030204" pitchFamily="34" charset="0"/>
                <a:cs typeface="Times New Roman" panose="02020603050405020304" pitchFamily="18" charset="0"/>
              </a:rPr>
              <a:t> algorithms to enhance fuel consumption prediction and driving profile classification. Random Forest offers robustness and accuracy by combining multiple decision trees, improving stability and performance. Logistic Regression provides clear probabilistic classifications, making it easier to interpret results. </a:t>
            </a:r>
            <a:r>
              <a:rPr lang="en-US" dirty="0" err="1">
                <a:latin typeface="Times New Roman" panose="02020603050405020304" pitchFamily="18" charset="0"/>
                <a:ea typeface="Calibri" panose="020F0502020204030204" pitchFamily="34" charset="0"/>
                <a:cs typeface="Times New Roman" panose="02020603050405020304" pitchFamily="18" charset="0"/>
              </a:rPr>
              <a:t>Adaboost</a:t>
            </a:r>
            <a:r>
              <a:rPr lang="en-US" dirty="0">
                <a:latin typeface="Times New Roman" panose="02020603050405020304" pitchFamily="18" charset="0"/>
                <a:ea typeface="Calibri" panose="020F0502020204030204" pitchFamily="34" charset="0"/>
                <a:cs typeface="Times New Roman" panose="02020603050405020304" pitchFamily="18" charset="0"/>
              </a:rPr>
              <a:t> enhances model performance by focusing on difficult cases and correcting errors from previous models. This approach aims to:</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635" y="212269"/>
            <a:ext cx="1319352" cy="1319352"/>
          </a:xfrm>
          <a:prstGeom prst="rect">
            <a:avLst/>
          </a:prstGeom>
        </p:spPr>
      </p:pic>
    </p:spTree>
    <p:extLst>
      <p:ext uri="{BB962C8B-B14F-4D97-AF65-F5344CB8AC3E}">
        <p14:creationId xmlns:p14="http://schemas.microsoft.com/office/powerpoint/2010/main" val="155047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ADVANTAGES</a:t>
            </a:r>
          </a:p>
        </p:txBody>
      </p:sp>
      <p:sp>
        <p:nvSpPr>
          <p:cNvPr id="3" name="Rectangle 2"/>
          <p:cNvSpPr/>
          <p:nvPr/>
        </p:nvSpPr>
        <p:spPr>
          <a:xfrm>
            <a:off x="565186" y="1531621"/>
            <a:ext cx="10680193" cy="4849404"/>
          </a:xfrm>
          <a:prstGeom prst="rect">
            <a:avLst/>
          </a:prstGeom>
        </p:spPr>
        <p:txBody>
          <a:bodyPr wrap="square">
            <a:spAutoFit/>
          </a:bodyPr>
          <a:lstStyle/>
          <a:p>
            <a:pPr algn="just">
              <a:lnSpc>
                <a:spcPct val="150000"/>
              </a:lnSpc>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Improve Predictive Accuracy and Handle Complex, Non-Linear Data: Advanced algorithms better capture complex relationships and enhance prediction precision.</a:t>
            </a:r>
          </a:p>
          <a:p>
            <a:pPr algn="just">
              <a:lnSpc>
                <a:spcPct val="150000"/>
              </a:lnSpc>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Enhance complex Processing Capabilities for Large Datasets: Improved methods facilitate faster and more efficient data processing.</a:t>
            </a:r>
          </a:p>
          <a:p>
            <a:pPr algn="just">
              <a:lnSpc>
                <a:spcPct val="150000"/>
              </a:lnSpc>
              <a:spcAft>
                <a:spcPts val="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Offer Better Adaptability to Varying Driving Conditions: Enhanced models adjust better to diverse and dynamic driving scenarios.</a:t>
            </a:r>
          </a:p>
          <a:p>
            <a:pPr algn="just">
              <a:lnSpc>
                <a:spcPct val="150000"/>
              </a:lnSpc>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Reduce Computational Complexity Through Ensemble Methods: Random Forest and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Adaboost</a:t>
            </a:r>
            <a:r>
              <a:rPr lang="en-US" sz="1600" dirty="0">
                <a:latin typeface="Times New Roman" panose="02020603050405020304" pitchFamily="18" charset="0"/>
                <a:ea typeface="Calibri" panose="020F0502020204030204" pitchFamily="34" charset="0"/>
                <a:cs typeface="Times New Roman" panose="02020603050405020304" pitchFamily="18" charset="0"/>
              </a:rPr>
              <a:t> help in managing computational resources more effectively.</a:t>
            </a:r>
          </a:p>
          <a:p>
            <a:pPr algn="just">
              <a:lnSpc>
                <a:spcPct val="150000"/>
              </a:lnSpc>
              <a:spcAft>
                <a:spcPts val="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Provide More Precise Driving Profile Classifications: Improved accuracy in classifying driving profiles into categories like Sporty, Eco, Calm, Normal, and Aggressive.</a:t>
            </a:r>
          </a:p>
          <a:p>
            <a:pPr algn="just">
              <a:lnSpc>
                <a:spcPct val="150000"/>
              </a:lnSpc>
              <a:spcAft>
                <a:spcPts val="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703" y="101236"/>
            <a:ext cx="1319352" cy="1319352"/>
          </a:xfrm>
          <a:prstGeom prst="rect">
            <a:avLst/>
          </a:prstGeom>
        </p:spPr>
      </p:pic>
    </p:spTree>
    <p:extLst>
      <p:ext uri="{BB962C8B-B14F-4D97-AF65-F5344CB8AC3E}">
        <p14:creationId xmlns:p14="http://schemas.microsoft.com/office/powerpoint/2010/main" val="62660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49808" y="1035233"/>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METHODOLOGY</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703" y="101236"/>
            <a:ext cx="1319352" cy="1319352"/>
          </a:xfrm>
          <a:prstGeom prst="rect">
            <a:avLst/>
          </a:prstGeom>
        </p:spPr>
      </p:pic>
      <p:sp>
        <p:nvSpPr>
          <p:cNvPr id="4" name="Rectangle 3"/>
          <p:cNvSpPr/>
          <p:nvPr/>
        </p:nvSpPr>
        <p:spPr>
          <a:xfrm>
            <a:off x="749808" y="1420587"/>
            <a:ext cx="11155247" cy="6324808"/>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Random Forest </a:t>
            </a:r>
            <a:r>
              <a:rPr lang="en-IN" dirty="0" smtClean="0">
                <a:latin typeface="Times New Roman" panose="02020603050405020304" pitchFamily="18" charset="0"/>
                <a:cs typeface="Times New Roman" panose="02020603050405020304" pitchFamily="18" charset="0"/>
              </a:rPr>
              <a:t>Regression:</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Random Forest Regression is an ensemble learning method that operates by constructing a multitude of decision trees during training and outputting the mean prediction of the individual trees. The principle behind random forests is to combine the predictions of several base estimators built with a certain amount of randomness to improve the robustness and generalizability of the model. This approach reduces the risk of overfitting, which is a common problem in decision </a:t>
            </a:r>
            <a:r>
              <a:rPr lang="en-US" dirty="0" smtClean="0">
                <a:latin typeface="Times New Roman" panose="02020603050405020304" pitchFamily="18" charset="0"/>
                <a:cs typeface="Times New Roman" panose="02020603050405020304" pitchFamily="18" charset="0"/>
              </a:rPr>
              <a:t>trees. Each </a:t>
            </a:r>
            <a:r>
              <a:rPr lang="en-US" dirty="0">
                <a:latin typeface="Times New Roman" panose="02020603050405020304" pitchFamily="18" charset="0"/>
                <a:cs typeface="Times New Roman" panose="02020603050405020304" pitchFamily="18" charset="0"/>
              </a:rPr>
              <a:t>tree in the forest is trained on a random subset of the data, and the features are randomly selected at each split point. This randomness ensures that the trees are not all the same, increasing the diversity of the model. When predicting, each tree provides a prediction, and the final prediction is obtained by averaging these individual predictions. This method leverages the "wisdom of the crowd" to enhance predictive accuracy and stability.</a:t>
            </a:r>
          </a:p>
          <a:p>
            <a:pPr algn="just">
              <a:lnSpc>
                <a:spcPct val="150000"/>
              </a:lnSpc>
            </a:pPr>
            <a:r>
              <a:rPr lang="en-US" dirty="0">
                <a:latin typeface="Times New Roman" panose="02020603050405020304" pitchFamily="18" charset="0"/>
                <a:cs typeface="Times New Roman" panose="02020603050405020304" pitchFamily="18" charset="0"/>
              </a:rPr>
              <a:t>In the context of your project, Random Forest Regression can effectively handle the complex relationships between variables like distance, speed, temperature, and fuel consumption. By averaging the predictions from multiple trees, the model can provide a more accurate and reliable estimate of fuel consumption, accounting for various driving conditions and behaviors captured in the dataset.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49808" y="1035233"/>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METHODOLOGY</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703" y="101236"/>
            <a:ext cx="1319352" cy="1319352"/>
          </a:xfrm>
          <a:prstGeom prst="rect">
            <a:avLst/>
          </a:prstGeom>
        </p:spPr>
      </p:pic>
      <p:sp>
        <p:nvSpPr>
          <p:cNvPr id="3" name="Rectangle 2"/>
          <p:cNvSpPr/>
          <p:nvPr/>
        </p:nvSpPr>
        <p:spPr>
          <a:xfrm>
            <a:off x="749807" y="1420587"/>
            <a:ext cx="11155248" cy="5909310"/>
          </a:xfrm>
          <a:prstGeom prst="rect">
            <a:avLst/>
          </a:prstGeom>
        </p:spPr>
        <p:txBody>
          <a:bodyPr wrap="square">
            <a:spAutoFit/>
          </a:bodyPr>
          <a:lstStyle/>
          <a:p>
            <a:pPr algn="just">
              <a:lnSpc>
                <a:spcPct val="150000"/>
              </a:lnSpc>
            </a:pPr>
            <a:r>
              <a:rPr lang="en-IN" dirty="0" err="1">
                <a:latin typeface="Times New Roman" panose="02020603050405020304" pitchFamily="18" charset="0"/>
                <a:cs typeface="Times New Roman" panose="02020603050405020304" pitchFamily="18" charset="0"/>
              </a:rPr>
              <a:t>AdaBoost</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Regression</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short for Adaptive Boosting, is another ensemble learning technique that combines the predictions of several base estimators to improve robustness and accuracy.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works by training a series of weak learners, usually decision trees, in a sequential manner. Each subsequent model focuses more on the instances that were incorrectly predicted by previous models, thereby correcting errors progressively.</a:t>
            </a:r>
          </a:p>
          <a:p>
            <a:pPr algn="just">
              <a:lnSpc>
                <a:spcPct val="150000"/>
              </a:lnSpc>
            </a:pPr>
            <a:r>
              <a:rPr lang="en-US" dirty="0">
                <a:latin typeface="Times New Roman" panose="02020603050405020304" pitchFamily="18" charset="0"/>
                <a:cs typeface="Times New Roman" panose="02020603050405020304" pitchFamily="18" charset="0"/>
              </a:rPr>
              <a:t>The core idea of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is to assign weights to each training instance. Initially, all instances have equal weights. After each round of training, the weights of incorrectly predicted instances are increased, making them more significant for the next model. This process continues until the desired number of weak learners is reached. The final prediction is a weighted sum of the predictions from all the weak learners.</a:t>
            </a:r>
          </a:p>
          <a:p>
            <a:pPr algn="just">
              <a:lnSpc>
                <a:spcPct val="150000"/>
              </a:lnSpc>
            </a:pPr>
            <a:r>
              <a:rPr lang="en-US" dirty="0">
                <a:latin typeface="Times New Roman" panose="02020603050405020304" pitchFamily="18" charset="0"/>
                <a:cs typeface="Times New Roman" panose="02020603050405020304" pitchFamily="18" charset="0"/>
              </a:rPr>
              <a:t>In your project,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Regression can help in refining the predictions of fuel consumption by focusing more on the difficult-to-predict instances. This iterative correction mechanism can capture the nuanced relationships in the data, leading to improved predictive performance, especially in scenarios where certain driving conditions or behaviors are more challenging to model accurately.</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39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49808" y="1035233"/>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METHODOLOGY</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703" y="101236"/>
            <a:ext cx="1319352" cy="1319352"/>
          </a:xfrm>
          <a:prstGeom prst="rect">
            <a:avLst/>
          </a:prstGeom>
        </p:spPr>
      </p:pic>
      <p:sp>
        <p:nvSpPr>
          <p:cNvPr id="3" name="Rectangle 2"/>
          <p:cNvSpPr/>
          <p:nvPr/>
        </p:nvSpPr>
        <p:spPr>
          <a:xfrm>
            <a:off x="749808" y="1408816"/>
            <a:ext cx="11059015" cy="5449184"/>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K-Means Clustering</a:t>
            </a:r>
          </a:p>
          <a:p>
            <a:pPr algn="just">
              <a:lnSpc>
                <a:spcPct val="150000"/>
              </a:lnSpc>
            </a:pPr>
            <a:r>
              <a:rPr lang="en-US" dirty="0">
                <a:latin typeface="Times New Roman" panose="02020603050405020304" pitchFamily="18" charset="0"/>
                <a:cs typeface="Times New Roman" panose="02020603050405020304" pitchFamily="18" charset="0"/>
              </a:rPr>
              <a:t>K-Means Clustering is an unsupervised learning algorithm used to partition data into K distinct clusters based on their features. The algorithm aims to minimize the within-cluster variance, which is the sum of squared distances between each point and the centroid of its assigned cluster. The number of clusters, K, is a predefined parameter.</a:t>
            </a:r>
          </a:p>
          <a:p>
            <a:pPr algn="just">
              <a:lnSpc>
                <a:spcPct val="150000"/>
              </a:lnSpc>
            </a:pPr>
            <a:r>
              <a:rPr lang="en-US" dirty="0">
                <a:latin typeface="Times New Roman" panose="02020603050405020304" pitchFamily="18" charset="0"/>
                <a:cs typeface="Times New Roman" panose="02020603050405020304" pitchFamily="18" charset="0"/>
              </a:rPr>
              <a:t>The K-Means algorithm starts by initializing K centroids randomly. It then iterates through two main steps: assignment and update. In the assignment step, each data point is assigned to the nearest centroid, forming K clusters. In the update step, the centroids are recalculated as the mean of all points in each cluster. These steps are repeated until convergence, meaning the centroids no longer change significantly.</a:t>
            </a:r>
          </a:p>
          <a:p>
            <a:pPr algn="just">
              <a:lnSpc>
                <a:spcPct val="150000"/>
              </a:lnSpc>
            </a:pPr>
            <a:r>
              <a:rPr lang="en-US" dirty="0">
                <a:latin typeface="Times New Roman" panose="02020603050405020304" pitchFamily="18" charset="0"/>
                <a:cs typeface="Times New Roman" panose="02020603050405020304" pitchFamily="18" charset="0"/>
              </a:rPr>
              <a:t>In your project, K-Means Clustering is used to categorize driving styles into four distinct clusters based on variables like speed, AC usage, and weather conditions. This clustering helps in understanding different driving behaviors, which can be essential for personalized fuel consumption predictions and driving profile classifications. By grouping similar driving patterns together, K-Means provides insights into how various factors contribute to fuel efficiency and driving habits, enabling more tailored and effective predictions and recommendations.</a:t>
            </a:r>
          </a:p>
        </p:txBody>
      </p:sp>
    </p:spTree>
    <p:extLst>
      <p:ext uri="{BB962C8B-B14F-4D97-AF65-F5344CB8AC3E}">
        <p14:creationId xmlns:p14="http://schemas.microsoft.com/office/powerpoint/2010/main" val="4140932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FLOW DIAGRAM</a:t>
            </a:r>
          </a:p>
        </p:txBody>
      </p:sp>
      <p:pic>
        <p:nvPicPr>
          <p:cNvPr id="6" name="Picture 5"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2943" y="101236"/>
            <a:ext cx="1319352" cy="131935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818707" y="0"/>
            <a:ext cx="5651864" cy="6361611"/>
          </a:xfrm>
          <a:prstGeom prst="rect">
            <a:avLst/>
          </a:prstGeom>
        </p:spPr>
      </p:pic>
    </p:spTree>
    <p:extLst>
      <p:ext uri="{BB962C8B-B14F-4D97-AF65-F5344CB8AC3E}">
        <p14:creationId xmlns:p14="http://schemas.microsoft.com/office/powerpoint/2010/main" val="1057588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SOFTWARE HARDWARE REQUIREMENTS</a:t>
            </a:r>
          </a:p>
        </p:txBody>
      </p:sp>
      <p:sp>
        <p:nvSpPr>
          <p:cNvPr id="3" name="Rectangle 2"/>
          <p:cNvSpPr/>
          <p:nvPr/>
        </p:nvSpPr>
        <p:spPr>
          <a:xfrm>
            <a:off x="644435" y="2661366"/>
            <a:ext cx="6096000" cy="3416320"/>
          </a:xfrm>
          <a:prstGeom prst="rect">
            <a:avLst/>
          </a:prstGeom>
        </p:spPr>
        <p:txBody>
          <a:bodyPr>
            <a:spAutoFit/>
          </a:bodyPr>
          <a:lstStyle/>
          <a:p>
            <a:pPr marL="342900" lvl="0" indent="-342900" algn="just">
              <a:lnSpc>
                <a:spcPct val="150000"/>
              </a:lnSpc>
              <a:spcAft>
                <a:spcPts val="0"/>
              </a:spcAft>
              <a:buFont typeface="Arial" panose="020B0604020202020204" pitchFamily="34" charset="0"/>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rPr>
              <a:t>Operating System		:  Windows 7/8/10</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rPr>
              <a:t>Server side Script		:  HTML, CSS, Bootstrap &amp; JS</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rPr>
              <a:t>Programming Language	:  Python</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rPr>
              <a:t>Libraries			</a:t>
            </a:r>
            <a:r>
              <a:rPr lang="en-US" dirty="0" smtClean="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Flask, Pandas, MySQL. Connector</a:t>
            </a:r>
            <a:r>
              <a:rPr lang="en-US" dirty="0" smtClean="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S</a:t>
            </a:r>
            <a:r>
              <a:rPr lang="en-US" dirty="0" err="1" smtClean="0">
                <a:solidFill>
                  <a:srgbClr val="000000"/>
                </a:solidFill>
                <a:latin typeface="Times New Roman" panose="02020603050405020304" pitchFamily="18" charset="0"/>
                <a:ea typeface="Times New Roman" panose="02020603050405020304" pitchFamily="18" charset="0"/>
              </a:rPr>
              <a:t>cikit</a:t>
            </a:r>
            <a:r>
              <a:rPr lang="en-US" dirty="0" smtClean="0">
                <a:solidFill>
                  <a:srgbClr val="000000"/>
                </a:solidFill>
                <a:latin typeface="Times New Roman" panose="02020603050405020304" pitchFamily="18" charset="0"/>
                <a:ea typeface="Times New Roman" panose="02020603050405020304" pitchFamily="18" charset="0"/>
              </a:rPr>
              <a:t>-learn </a:t>
            </a:r>
          </a:p>
          <a:p>
            <a:pPr marL="342900" lvl="0" indent="-342900" algn="just">
              <a:lnSpc>
                <a:spcPct val="150000"/>
              </a:lnSpc>
              <a:spcAft>
                <a:spcPts val="0"/>
              </a:spcAft>
              <a:buFont typeface="Arial" panose="020B0604020202020204" pitchFamily="34" charset="0"/>
              <a:buChar char="•"/>
              <a:tabLst>
                <a:tab pos="457200" algn="l"/>
              </a:tabLst>
            </a:pPr>
            <a:r>
              <a:rPr lang="en-US" dirty="0" smtClean="0">
                <a:solidFill>
                  <a:srgbClr val="000000"/>
                </a:solidFill>
                <a:latin typeface="Times New Roman" panose="02020603050405020304" pitchFamily="18" charset="0"/>
                <a:ea typeface="Times New Roman" panose="02020603050405020304" pitchFamily="18" charset="0"/>
              </a:rPr>
              <a:t> IDE/Workbench</a:t>
            </a:r>
            <a:r>
              <a:rPr lang="en-US" dirty="0">
                <a:solidFill>
                  <a:srgbClr val="000000"/>
                </a:solidFill>
                <a:latin typeface="Times New Roman" panose="02020603050405020304" pitchFamily="18" charset="0"/>
                <a:ea typeface="Times New Roman" panose="02020603050405020304" pitchFamily="18" charset="0"/>
              </a:rPr>
              <a:t>		:  VS Code</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rPr>
              <a:t>Technology			:  Python 3.8+</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rPr>
              <a:t>Server Deployment		:  </a:t>
            </a:r>
            <a:r>
              <a:rPr lang="en-US" dirty="0" err="1">
                <a:solidFill>
                  <a:srgbClr val="000000"/>
                </a:solidFill>
                <a:latin typeface="Times New Roman" panose="02020603050405020304" pitchFamily="18" charset="0"/>
                <a:ea typeface="Times New Roman" panose="02020603050405020304" pitchFamily="18" charset="0"/>
              </a:rPr>
              <a:t>Xampp</a:t>
            </a:r>
            <a:r>
              <a:rPr lang="en-US" dirty="0">
                <a:solidFill>
                  <a:srgbClr val="000000"/>
                </a:solidFill>
                <a:latin typeface="Times New Roman" panose="02020603050405020304" pitchFamily="18" charset="0"/>
                <a:ea typeface="Times New Roman" panose="02020603050405020304" pitchFamily="18" charset="0"/>
              </a:rPr>
              <a:t> Server</a:t>
            </a:r>
            <a:endParaRPr lang="en-IN" sz="16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762871" y="2153535"/>
            <a:ext cx="2734595" cy="507831"/>
          </a:xfrm>
          <a:prstGeom prst="rect">
            <a:avLst/>
          </a:prstGeom>
        </p:spPr>
        <p:txBody>
          <a:bodyPr wrap="none">
            <a:spAutoFit/>
          </a:bodyPr>
          <a:lstStyle/>
          <a:p>
            <a:pPr algn="just">
              <a:lnSpc>
                <a:spcPct val="150000"/>
              </a:lnSpc>
              <a:spcBef>
                <a:spcPts val="1200"/>
              </a:spcBef>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S/W CONFIGURATION: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144" y="0"/>
            <a:ext cx="1319352" cy="1319352"/>
          </a:xfrm>
          <a:prstGeom prst="rect">
            <a:avLst/>
          </a:prstGeom>
        </p:spPr>
      </p:pic>
    </p:spTree>
    <p:extLst>
      <p:ext uri="{BB962C8B-B14F-4D97-AF65-F5344CB8AC3E}">
        <p14:creationId xmlns:p14="http://schemas.microsoft.com/office/powerpoint/2010/main" val="169722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88997" y="966651"/>
            <a:ext cx="9720072" cy="770709"/>
          </a:xfrm>
        </p:spPr>
        <p:txBody>
          <a:bodyPr>
            <a:normAutofit/>
          </a:bodyPr>
          <a:lstStyle/>
          <a:p>
            <a:r>
              <a:rPr lang="en-US" sz="2000" b="1" dirty="0" smtClean="0">
                <a:solidFill>
                  <a:schemeClr val="tx2">
                    <a:lumMod val="50000"/>
                  </a:schemeClr>
                </a:solidFill>
                <a:latin typeface="Times New Roman" panose="02020603050405020304" pitchFamily="18" charset="0"/>
                <a:cs typeface="Times New Roman" panose="02020603050405020304" pitchFamily="18" charset="0"/>
              </a:rPr>
              <a:t>TABLE OF CONTENTS</a:t>
            </a:r>
            <a:endParaRPr lang="en-US" sz="20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31935" y="2044336"/>
            <a:ext cx="5807746" cy="4801314"/>
          </a:xfrm>
          <a:prstGeom prst="rect">
            <a:avLst/>
          </a:prstGeom>
          <a:noFill/>
        </p:spPr>
        <p:txBody>
          <a:bodyPr wrap="square" rtlCol="0">
            <a:spAutoFit/>
          </a:bodyPr>
          <a:lstStyle/>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a:t>
            </a:r>
            <a:r>
              <a:rPr lang="en-US" sz="2000" dirty="0" smtClean="0">
                <a:latin typeface="Times New Roman" panose="02020603050405020304" pitchFamily="18" charset="0"/>
                <a:cs typeface="Times New Roman" panose="02020603050405020304" pitchFamily="18" charset="0"/>
              </a:rPr>
              <a:t>Method</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Disadvantages</a:t>
            </a:r>
            <a:endParaRPr lang="en-US" sz="2000" dirty="0">
              <a:latin typeface="Times New Roman" panose="02020603050405020304" pitchFamily="18" charset="0"/>
              <a:cs typeface="Times New Roman" panose="02020603050405020304" pitchFamily="18" charset="0"/>
            </a:endParaRPr>
          </a:p>
          <a:p>
            <a:pPr lvl="2" algn="ctr">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294632" y="1881049"/>
            <a:ext cx="5807746" cy="6370975"/>
          </a:xfrm>
          <a:prstGeom prst="rect">
            <a:avLst/>
          </a:prstGeom>
          <a:noFill/>
        </p:spPr>
        <p:txBody>
          <a:bodyPr wrap="square" rtlCol="0">
            <a:spAutoFit/>
          </a:bodyPr>
          <a:lstStyle/>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Proposed method</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a:t>
            </a:r>
            <a:r>
              <a:rPr lang="en-US" sz="2000" dirty="0" smtClean="0">
                <a:latin typeface="Times New Roman" panose="02020603050405020304" pitchFamily="18" charset="0"/>
                <a:cs typeface="Times New Roman" panose="02020603050405020304" pitchFamily="18" charset="0"/>
              </a:rPr>
              <a:t>Requirements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UML Diagrams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pPr>
            <a:endParaRPr lang="en-US" sz="2000" dirty="0">
              <a:latin typeface="Times New Roman" panose="02020603050405020304" pitchFamily="18" charset="0"/>
              <a:cs typeface="Times New Roman" panose="02020603050405020304" pitchFamily="18" charset="0"/>
            </a:endParaRPr>
          </a:p>
        </p:txBody>
      </p:sp>
      <p:pic>
        <p:nvPicPr>
          <p:cNvPr id="3" name="Picture 2"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069" y="32653"/>
            <a:ext cx="1319352" cy="1319352"/>
          </a:xfrm>
          <a:prstGeom prst="rect">
            <a:avLst/>
          </a:prstGeom>
        </p:spPr>
      </p:pic>
    </p:spTree>
    <p:extLst>
      <p:ext uri="{BB962C8B-B14F-4D97-AF65-F5344CB8AC3E}">
        <p14:creationId xmlns:p14="http://schemas.microsoft.com/office/powerpoint/2010/main" val="140174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SOFTWARE HARDWARE REQUIREMENTS</a:t>
            </a:r>
          </a:p>
        </p:txBody>
      </p:sp>
      <p:sp>
        <p:nvSpPr>
          <p:cNvPr id="3" name="Rectangle 2"/>
          <p:cNvSpPr/>
          <p:nvPr/>
        </p:nvSpPr>
        <p:spPr>
          <a:xfrm>
            <a:off x="762871" y="2112901"/>
            <a:ext cx="7454537" cy="3229807"/>
          </a:xfrm>
          <a:prstGeom prst="rect">
            <a:avLst/>
          </a:prstGeom>
        </p:spPr>
        <p:txBody>
          <a:bodyPr wrap="square">
            <a:spAutoFit/>
          </a:bodyPr>
          <a:lstStyle/>
          <a:p>
            <a:pPr algn="just">
              <a:lnSpc>
                <a:spcPct val="150000"/>
              </a:lnSpc>
              <a:spcBef>
                <a:spcPts val="1200"/>
              </a:spcBef>
              <a:spcAft>
                <a:spcPts val="0"/>
              </a:spcAft>
            </a:pPr>
            <a:r>
              <a:rPr lang="en-US" b="1" kern="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H/W CONFIGURATION:</a:t>
            </a:r>
            <a:endParaRPr lang="en-IN" sz="2400" b="1" kern="0" dirty="0">
              <a:solidFill>
                <a:srgbClr val="2E75B5"/>
              </a:solidFill>
              <a:latin typeface="Calibri Light" panose="020F0302020204030204" pitchFamily="34" charset="0"/>
              <a:ea typeface="SimSun" panose="02010600030101010101" pitchFamily="2" charset="-122"/>
              <a:cs typeface="Times New Roman" panose="02020603050405020304" pitchFamily="18" charset="0"/>
            </a:endParaRPr>
          </a:p>
          <a:p>
            <a:pPr indent="457200" algn="just">
              <a:lnSpc>
                <a:spcPct val="150000"/>
              </a:lnSpc>
              <a:spcBef>
                <a:spcPts val="1200"/>
              </a:spcBef>
              <a:spcAft>
                <a:spcPts val="0"/>
              </a:spcAft>
            </a:pPr>
            <a:r>
              <a:rPr lang="en-US" b="1" kern="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Processor			- I3/Intel Processor</a:t>
            </a:r>
            <a:endParaRPr lang="en-IN" sz="2400" b="1" kern="0" dirty="0">
              <a:solidFill>
                <a:srgbClr val="2E75B5"/>
              </a:solidFill>
              <a:latin typeface="Calibri Light" panose="020F0302020204030204" pitchFamily="34" charset="0"/>
              <a:ea typeface="SimSun" panose="02010600030101010101" pitchFamily="2" charset="-122"/>
              <a:cs typeface="Times New Roman" panose="02020603050405020304" pitchFamily="18" charset="0"/>
            </a:endParaRPr>
          </a:p>
          <a:p>
            <a:pPr indent="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Disk			- 160GB</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Mouse				- Two or Three Button Mouse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Monitor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SVGA</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- 8GB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144" y="101236"/>
            <a:ext cx="1319352" cy="1319352"/>
          </a:xfrm>
          <a:prstGeom prst="rect">
            <a:avLst/>
          </a:prstGeom>
        </p:spPr>
      </p:pic>
    </p:spTree>
    <p:extLst>
      <p:ext uri="{BB962C8B-B14F-4D97-AF65-F5344CB8AC3E}">
        <p14:creationId xmlns:p14="http://schemas.microsoft.com/office/powerpoint/2010/main" val="3255740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ARCHITECTURE</a:t>
            </a:r>
          </a:p>
        </p:txBody>
      </p:sp>
      <p:pic>
        <p:nvPicPr>
          <p:cNvPr id="6" name="Picture 5"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9395" y="101236"/>
            <a:ext cx="1319352" cy="131935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230245" y="1691957"/>
            <a:ext cx="7363732" cy="4917849"/>
          </a:xfrm>
          <a:prstGeom prst="rect">
            <a:avLst/>
          </a:prstGeom>
        </p:spPr>
      </p:pic>
    </p:spTree>
    <p:extLst>
      <p:ext uri="{BB962C8B-B14F-4D97-AF65-F5344CB8AC3E}">
        <p14:creationId xmlns:p14="http://schemas.microsoft.com/office/powerpoint/2010/main" val="3307623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MODULES</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696686" y="1682224"/>
            <a:ext cx="9825446" cy="4901150"/>
          </a:xfrm>
          <a:prstGeom prst="rect">
            <a:avLst/>
          </a:prstGeom>
        </p:spPr>
        <p:txBody>
          <a:bodyPr wrap="square">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Index Page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Provides an overview of the application and navigation options to other pages such as Registration, Login, and information sections.</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Registration Page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Allows new users to create an account by entering essential details and securing their credentials.</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Login Page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Enables registered users to log in using their credentials to access their accounts and the User Home Page</a:t>
            </a:r>
            <a:r>
              <a:rPr lang="en-US"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User Home Page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Serves as the main dashboard for users, offering access to features like the Accuracy Page and Prediction Page.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Accuracy Page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Displays performance metrics and visualizations of the predictive models, including accuracy and error statistics.</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Prediction Page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Provides accurate predictions on fuel consumption and driving profiles based on user input and machine learning models.</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Logout Page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Allows users to securely exit their accounts and terminate active sessions.</a:t>
            </a:r>
            <a:endParaRPr lang="en-IN" sz="1400" dirty="0">
              <a:latin typeface="Times New Roman" panose="02020603050405020304" pitchFamily="18" charset="0"/>
              <a:cs typeface="Times New Roman" panose="02020603050405020304" pitchFamily="18" charset="0"/>
            </a:endParaRPr>
          </a:p>
          <a:p>
            <a:pPr algn="just">
              <a:lnSpc>
                <a:spcPct val="150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Tree>
    <p:extLst>
      <p:ext uri="{BB962C8B-B14F-4D97-AF65-F5344CB8AC3E}">
        <p14:creationId xmlns:p14="http://schemas.microsoft.com/office/powerpoint/2010/main" val="1444603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UML Diagrams</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4" name="Rectangle 3"/>
          <p:cNvSpPr/>
          <p:nvPr/>
        </p:nvSpPr>
        <p:spPr>
          <a:xfrm>
            <a:off x="300445" y="1531620"/>
            <a:ext cx="9823269" cy="4849404"/>
          </a:xfrm>
          <a:prstGeom prst="rect">
            <a:avLst/>
          </a:prstGeom>
        </p:spPr>
        <p:txBody>
          <a:bodyPr wrap="square">
            <a:spAutoFit/>
          </a:bodyPr>
          <a:lstStyle/>
          <a:p>
            <a:pPr marL="457200" indent="4572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a:t>
            </a:r>
            <a:endParaRPr lang="en-IN" sz="1600" dirty="0">
              <a:latin typeface="Times New Roman" panose="02020603050405020304" pitchFamily="18" charset="0"/>
              <a:ea typeface="Times New Roman" panose="02020603050405020304" pitchFamily="18" charset="0"/>
            </a:endParaRPr>
          </a:p>
          <a:p>
            <a:pPr marL="457200" indent="4572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endParaRPr lang="en-IN" sz="1600" dirty="0">
              <a:latin typeface="Times New Roman" panose="02020603050405020304" pitchFamily="18" charset="0"/>
              <a:ea typeface="Times New Roman" panose="02020603050405020304" pitchFamily="18" charset="0"/>
            </a:endParaRPr>
          </a:p>
          <a:p>
            <a:pPr marL="4572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rPr>
              <a:t>	The Unified Modelling Language is a standard language for specifying, Visualization, Constructing and documenting the artefacts of software system, as well as for business modelling and other non-software systems. </a:t>
            </a:r>
            <a:endParaRPr lang="en-IN" sz="1600" dirty="0">
              <a:latin typeface="Times New Roman" panose="02020603050405020304" pitchFamily="18" charset="0"/>
              <a:ea typeface="Times New Roman" panose="02020603050405020304" pitchFamily="18" charset="0"/>
            </a:endParaRPr>
          </a:p>
          <a:p>
            <a:pPr marL="457200" indent="4572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rPr>
              <a:t>The UML represents a collection of best engineering practices that have proven successful in the modelling of large and complex systems.</a:t>
            </a:r>
            <a:endParaRPr lang="en-IN" sz="1600" dirty="0">
              <a:latin typeface="Times New Roman" panose="02020603050405020304" pitchFamily="18" charset="0"/>
              <a:ea typeface="Times New Roman" panose="02020603050405020304" pitchFamily="18" charset="0"/>
            </a:endParaRPr>
          </a:p>
          <a:p>
            <a:pPr marL="457200" indent="457200" algn="just">
              <a:lnSpc>
                <a:spcPct val="150000"/>
              </a:lnSpc>
              <a:spcAft>
                <a:spcPts val="0"/>
              </a:spcAft>
            </a:pPr>
            <a:r>
              <a:rPr lang="en-US" sz="1600" dirty="0">
                <a:solidFill>
                  <a:srgbClr val="000000"/>
                </a:solidFill>
                <a:latin typeface="Times New Roman" panose="02020603050405020304" pitchFamily="18" charset="0"/>
                <a:ea typeface="Times New Roman" panose="02020603050405020304" pitchFamily="18" charset="0"/>
              </a:rPr>
              <a:t> The UML is a very important part of developing objects-oriented software and the software development process. The UML uses mostly graphical notations to express the design of software projects.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84373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1071154" y="969353"/>
            <a:ext cx="9692640" cy="3257302"/>
          </a:xfrm>
          <a:prstGeom prst="rect">
            <a:avLst/>
          </a:prstGeom>
        </p:spPr>
        <p:txBody>
          <a:bodyPr wrap="square">
            <a:spAutoFit/>
          </a:bodyPr>
          <a:lstStyle/>
          <a:p>
            <a:pPr algn="just">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USE CASE DIAGRAM</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rPr>
              <a:t>A use case diagram in the Unified Modeling Language (UML) is a type of behavioral diagram defined by and created from a Use-case analysis. </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0554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110343" y="587829"/>
            <a:ext cx="8229600" cy="5904411"/>
          </a:xfrm>
          <a:prstGeom prst="rect">
            <a:avLst/>
          </a:prstGeom>
        </p:spPr>
      </p:pic>
    </p:spTree>
    <p:extLst>
      <p:ext uri="{BB962C8B-B14F-4D97-AF65-F5344CB8AC3E}">
        <p14:creationId xmlns:p14="http://schemas.microsoft.com/office/powerpoint/2010/main" val="2024224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931816" y="308796"/>
            <a:ext cx="9400903" cy="2169825"/>
          </a:xfrm>
          <a:prstGeom prst="rect">
            <a:avLst/>
          </a:prstGeom>
        </p:spPr>
        <p:txBody>
          <a:bodyPr wrap="square">
            <a:spAutoFit/>
          </a:bodyPr>
          <a:lstStyle/>
          <a:p>
            <a:pPr algn="just">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CLASS DIAGRAM</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solidFill>
                  <a:srgbClr val="000000"/>
                </a:solidFill>
                <a:latin typeface="Times New Roman" panose="02020603050405020304" pitchFamily="18" charset="0"/>
                <a:ea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069157" y="2924262"/>
            <a:ext cx="7270786" cy="3933738"/>
          </a:xfrm>
          <a:prstGeom prst="rect">
            <a:avLst/>
          </a:prstGeom>
        </p:spPr>
      </p:pic>
    </p:spTree>
    <p:extLst>
      <p:ext uri="{BB962C8B-B14F-4D97-AF65-F5344CB8AC3E}">
        <p14:creationId xmlns:p14="http://schemas.microsoft.com/office/powerpoint/2010/main" val="2097760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802060" y="479805"/>
            <a:ext cx="3887506" cy="4791055"/>
          </a:xfrm>
          <a:prstGeom prst="rect">
            <a:avLst/>
          </a:prstGeom>
        </p:spPr>
        <p:txBody>
          <a:bodyPr wrap="square">
            <a:spAutoFit/>
          </a:bodyPr>
          <a:lstStyle/>
          <a:p>
            <a:pPr algn="just">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SEQUENCE DIAGRAM</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056197" y="323051"/>
            <a:ext cx="5727192" cy="6195315"/>
          </a:xfrm>
          <a:prstGeom prst="rect">
            <a:avLst/>
          </a:prstGeom>
        </p:spPr>
      </p:pic>
    </p:spTree>
    <p:extLst>
      <p:ext uri="{BB962C8B-B14F-4D97-AF65-F5344CB8AC3E}">
        <p14:creationId xmlns:p14="http://schemas.microsoft.com/office/powerpoint/2010/main" val="735356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802060" y="659676"/>
            <a:ext cx="10262180" cy="2585323"/>
          </a:xfrm>
          <a:prstGeom prst="rect">
            <a:avLst/>
          </a:prstGeom>
        </p:spPr>
        <p:txBody>
          <a:bodyPr wrap="square">
            <a:spAutoFit/>
          </a:bodyPr>
          <a:lstStyle/>
          <a:p>
            <a:pPr algn="just">
              <a:lnSpc>
                <a:spcPct val="150000"/>
              </a:lnSpc>
              <a:spcAft>
                <a:spcPts val="0"/>
              </a:spcAft>
              <a:tabLst>
                <a:tab pos="1573530" algn="l"/>
              </a:tabLst>
            </a:pPr>
            <a:r>
              <a:rPr lang="en-US" b="1" dirty="0">
                <a:solidFill>
                  <a:srgbClr val="000000"/>
                </a:solidFill>
                <a:latin typeface="Times New Roman" panose="02020603050405020304" pitchFamily="18" charset="0"/>
                <a:ea typeface="Times New Roman" panose="02020603050405020304" pitchFamily="18" charset="0"/>
              </a:rPr>
              <a:t>COLLABORATION DIAGRAM:</a:t>
            </a:r>
            <a:endParaRPr lang="en-IN" sz="1600" dirty="0">
              <a:latin typeface="Times New Roman" panose="02020603050405020304" pitchFamily="18" charset="0"/>
              <a:ea typeface="Times New Roman" panose="02020603050405020304" pitchFamily="18" charset="0"/>
            </a:endParaRP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latin typeface="Times New Roman" panose="02020603050405020304" pitchFamily="18" charset="0"/>
              <a:ea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119647" y="3056166"/>
            <a:ext cx="6154982" cy="3331572"/>
          </a:xfrm>
          <a:prstGeom prst="rect">
            <a:avLst/>
          </a:prstGeom>
        </p:spPr>
      </p:pic>
    </p:spTree>
    <p:extLst>
      <p:ext uri="{BB962C8B-B14F-4D97-AF65-F5344CB8AC3E}">
        <p14:creationId xmlns:p14="http://schemas.microsoft.com/office/powerpoint/2010/main" val="4265194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802060" y="659676"/>
            <a:ext cx="9720072" cy="1754326"/>
          </a:xfrm>
          <a:prstGeom prst="rect">
            <a:avLst/>
          </a:prstGeom>
        </p:spPr>
        <p:txBody>
          <a:bodyPr wrap="square">
            <a:spAutoFit/>
          </a:bodyPr>
          <a:lstStyle/>
          <a:p>
            <a:pPr algn="just">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DEPLOYMENT DIAGRAM</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solidFill>
                  <a:srgbClr val="000000"/>
                </a:solidFill>
                <a:latin typeface="Times New Roman" panose="02020603050405020304" pitchFamily="18" charset="0"/>
                <a:ea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833097" y="2576784"/>
            <a:ext cx="6219462" cy="3040244"/>
          </a:xfrm>
          <a:prstGeom prst="rect">
            <a:avLst/>
          </a:prstGeom>
        </p:spPr>
      </p:pic>
    </p:spTree>
    <p:extLst>
      <p:ext uri="{BB962C8B-B14F-4D97-AF65-F5344CB8AC3E}">
        <p14:creationId xmlns:p14="http://schemas.microsoft.com/office/powerpoint/2010/main" val="240582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ABSTRACT</a:t>
            </a:r>
          </a:p>
        </p:txBody>
      </p:sp>
      <p:sp>
        <p:nvSpPr>
          <p:cNvPr id="3" name="Rectangle 2"/>
          <p:cNvSpPr/>
          <p:nvPr/>
        </p:nvSpPr>
        <p:spPr>
          <a:xfrm>
            <a:off x="762871" y="1531621"/>
            <a:ext cx="10209929" cy="4685257"/>
          </a:xfrm>
          <a:prstGeom prst="rect">
            <a:avLst/>
          </a:prstGeom>
        </p:spPr>
        <p:txBody>
          <a:bodyPr wrap="square">
            <a:spAutoFit/>
          </a:bodyPr>
          <a:lstStyle/>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 recent years, real-time fuel consumption prediction and driving profile classification have gained prominence due to their impact on vehicle efficiency and environmental sustainability. This project focuses on leveraging machine learning algorithms to predict fuel consumption and classify driving profiles based on ECU (Engine Control Unit) data. The existing system utilizes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XGBoost</a:t>
            </a:r>
            <a:r>
              <a:rPr lang="en-US" sz="1600" dirty="0">
                <a:latin typeface="Times New Roman" panose="02020603050405020304" pitchFamily="18" charset="0"/>
                <a:ea typeface="Calibri" panose="020F0502020204030204" pitchFamily="34" charset="0"/>
                <a:cs typeface="Times New Roman" panose="02020603050405020304" pitchFamily="18" charset="0"/>
              </a:rPr>
              <a:t>, SVR (Support Vector Regression), and Ridge Regression. The proposed system aims to enhance predictive accuracy and profile classification by incorporating Random Forest, Logistic Regression, and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Adaboost</a:t>
            </a:r>
            <a:r>
              <a:rPr lang="en-US" sz="1600" dirty="0">
                <a:latin typeface="Times New Roman" panose="02020603050405020304" pitchFamily="18" charset="0"/>
                <a:ea typeface="Calibri" panose="020F0502020204030204" pitchFamily="34" charset="0"/>
                <a:cs typeface="Times New Roman" panose="02020603050405020304" pitchFamily="18" charset="0"/>
              </a:rPr>
              <a:t> algorithms. Driving profiles are categorized into five distinct classes: Sporty, Eco, Calm, Normal, and Aggressive, based on fuel consumption patterns. This approach not only provides insights into driving behavior but also supports the development of adaptive driving strategies and fuel-saving measures. By integrating advanced machine learning techniques, the project seeks to improve both vehicle performance and environmental impact.</a:t>
            </a:r>
          </a:p>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Keywords: Machine Learning, Fuel Consumption, Driving Profile Classification, ECU Data,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XGBoost</a:t>
            </a:r>
            <a:r>
              <a:rPr lang="en-US" sz="1600" dirty="0">
                <a:latin typeface="Times New Roman" panose="02020603050405020304" pitchFamily="18" charset="0"/>
                <a:ea typeface="Calibri" panose="020F0502020204030204" pitchFamily="34" charset="0"/>
                <a:cs typeface="Times New Roman" panose="02020603050405020304" pitchFamily="18" charset="0"/>
              </a:rPr>
              <a:t>, SVR, Ridge Regression, Random Forest, Logistic Regression,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Adaboost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2943" y="101236"/>
            <a:ext cx="1319352" cy="1319352"/>
          </a:xfrm>
          <a:prstGeom prst="rect">
            <a:avLst/>
          </a:prstGeom>
        </p:spPr>
      </p:pic>
    </p:spTree>
    <p:extLst>
      <p:ext uri="{BB962C8B-B14F-4D97-AF65-F5344CB8AC3E}">
        <p14:creationId xmlns:p14="http://schemas.microsoft.com/office/powerpoint/2010/main" val="1643404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905692" y="256544"/>
            <a:ext cx="3274422" cy="5493812"/>
          </a:xfrm>
          <a:prstGeom prst="rect">
            <a:avLst/>
          </a:prstGeom>
        </p:spPr>
        <p:txBody>
          <a:bodyPr wrap="square">
            <a:spAutoFit/>
          </a:bodyPr>
          <a:lstStyle/>
          <a:p>
            <a:pPr algn="just">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ACTIVITY DIAGRAM:</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solidFill>
                  <a:srgbClr val="000000"/>
                </a:solidFill>
                <a:latin typeface="Times New Roman" panose="02020603050405020304" pitchFamily="18" charset="0"/>
                <a:ea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379759" y="136162"/>
            <a:ext cx="6244046" cy="6721838"/>
          </a:xfrm>
          <a:prstGeom prst="rect">
            <a:avLst/>
          </a:prstGeom>
        </p:spPr>
      </p:pic>
    </p:spTree>
    <p:extLst>
      <p:ext uri="{BB962C8B-B14F-4D97-AF65-F5344CB8AC3E}">
        <p14:creationId xmlns:p14="http://schemas.microsoft.com/office/powerpoint/2010/main" val="1399041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918754" y="416564"/>
            <a:ext cx="9603378" cy="2169825"/>
          </a:xfrm>
          <a:prstGeom prst="rect">
            <a:avLst/>
          </a:prstGeom>
        </p:spPr>
        <p:txBody>
          <a:bodyPr wrap="square">
            <a:spAutoFit/>
          </a:bodyPr>
          <a:lstStyle/>
          <a:p>
            <a:pPr algn="just">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COMPONENT DIAGRAM</a:t>
            </a:r>
            <a:r>
              <a:rPr lang="en-US" dirty="0">
                <a:solidFill>
                  <a:srgbClr val="000000"/>
                </a:solidFill>
                <a:latin typeface="Times New Roman" panose="02020603050405020304" pitchFamily="18" charset="0"/>
                <a:ea typeface="Times New Roman" panose="02020603050405020304" pitchFamily="18" charset="0"/>
              </a:rPr>
              <a:t>:</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solidFill>
                  <a:srgbClr val="000000"/>
                </a:solidFill>
                <a:latin typeface="Times New Roman" panose="02020603050405020304" pitchFamily="18" charset="0"/>
                <a:ea typeface="Times New Roman" panose="02020603050405020304" pitchFamily="18" charset="0"/>
              </a:rPr>
              <a:t>A component diagram, also known as a UML component diagram, describes the organization and wiring of the physical </a:t>
            </a:r>
            <a:r>
              <a:rPr lang="en-US" b="1" dirty="0">
                <a:solidFill>
                  <a:srgbClr val="000000"/>
                </a:solidFill>
                <a:latin typeface="Times New Roman" panose="02020603050405020304" pitchFamily="18" charset="0"/>
                <a:ea typeface="Times New Roman" panose="02020603050405020304" pitchFamily="18" charset="0"/>
              </a:rPr>
              <a:t>c</a:t>
            </a:r>
            <a:r>
              <a:rPr lang="en-US" dirty="0">
                <a:solidFill>
                  <a:srgbClr val="000000"/>
                </a:solidFill>
                <a:latin typeface="Times New Roman" panose="02020603050405020304" pitchFamily="18" charset="0"/>
                <a:ea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522991" y="2937268"/>
            <a:ext cx="6229124" cy="3019395"/>
          </a:xfrm>
          <a:prstGeom prst="rect">
            <a:avLst/>
          </a:prstGeom>
        </p:spPr>
      </p:pic>
    </p:spTree>
    <p:extLst>
      <p:ext uri="{BB962C8B-B14F-4D97-AF65-F5344CB8AC3E}">
        <p14:creationId xmlns:p14="http://schemas.microsoft.com/office/powerpoint/2010/main" val="1339569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1005840" y="474345"/>
            <a:ext cx="9621666" cy="4247317"/>
          </a:xfrm>
          <a:prstGeom prst="rect">
            <a:avLst/>
          </a:prstGeom>
        </p:spPr>
        <p:txBody>
          <a:bodyPr wrap="square">
            <a:spAutoFit/>
          </a:bodyPr>
          <a:lstStyle/>
          <a:p>
            <a:pPr algn="just">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ER DIAGRAM:</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solidFill>
                  <a:srgbClr val="000000"/>
                </a:solidFill>
                <a:latin typeface="Times New Roman" panose="02020603050405020304" pitchFamily="18" charset="0"/>
                <a:ea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solidFill>
                  <a:srgbClr val="000000"/>
                </a:solidFill>
                <a:latin typeface="Times New Roman" panose="02020603050405020304" pitchFamily="18" charset="0"/>
                <a:ea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2458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218565" y="659676"/>
            <a:ext cx="9303567" cy="5247323"/>
          </a:xfrm>
          <a:prstGeom prst="rect">
            <a:avLst/>
          </a:prstGeom>
        </p:spPr>
      </p:pic>
    </p:spTree>
    <p:extLst>
      <p:ext uri="{BB962C8B-B14F-4D97-AF65-F5344CB8AC3E}">
        <p14:creationId xmlns:p14="http://schemas.microsoft.com/office/powerpoint/2010/main" val="3822831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1175657" y="835983"/>
            <a:ext cx="9346475" cy="3524042"/>
          </a:xfrm>
          <a:prstGeom prst="rect">
            <a:avLst/>
          </a:prstGeom>
        </p:spPr>
        <p:txBody>
          <a:bodyPr wrap="square">
            <a:spAutoFit/>
          </a:bodyPr>
          <a:lstStyle/>
          <a:p>
            <a:pPr>
              <a:spcBef>
                <a:spcPts val="400"/>
              </a:spcBef>
              <a:spcAft>
                <a:spcPts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Data Flow diagrams</a:t>
            </a:r>
            <a:endParaRPr lang="en-IN" sz="2000" b="1" dirty="0">
              <a:solidFill>
                <a:srgbClr val="404040"/>
              </a:solidFill>
              <a:latin typeface="Trebuchet MS" panose="020B0603020202020204" pitchFamily="34" charset="0"/>
              <a:ea typeface="Times New Roman" panose="02020603050405020304" pitchFamily="18" charset="0"/>
              <a:cs typeface="Times New Roman" panose="02020603050405020304" pitchFamily="18" charset="0"/>
            </a:endParaRPr>
          </a:p>
          <a:p>
            <a:pPr>
              <a:spcAft>
                <a:spcPts val="0"/>
              </a:spcAft>
            </a:pPr>
            <a:r>
              <a:rPr lang="en-US" sz="1600"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solidFill>
                  <a:srgbClr val="000000"/>
                </a:solidFill>
                <a:latin typeface="Times New Roman" panose="02020603050405020304" pitchFamily="18" charset="0"/>
                <a:ea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18739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1175657" y="835983"/>
            <a:ext cx="9346475" cy="369332"/>
          </a:xfrm>
          <a:prstGeom prst="rect">
            <a:avLst/>
          </a:prstGeom>
        </p:spPr>
        <p:txBody>
          <a:bodyPr wrap="square">
            <a:spAutoFit/>
          </a:bodyPr>
          <a:lstStyle/>
          <a:p>
            <a:pPr>
              <a:spcBef>
                <a:spcPts val="400"/>
              </a:spcBef>
              <a:spcAft>
                <a:spcPts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106799" y="1515598"/>
            <a:ext cx="3110593" cy="4844687"/>
          </a:xfrm>
          <a:prstGeom prst="rect">
            <a:avLst/>
          </a:prstGeom>
        </p:spPr>
      </p:pic>
      <p:sp>
        <p:nvSpPr>
          <p:cNvPr id="4" name="Rectangle 3"/>
          <p:cNvSpPr/>
          <p:nvPr/>
        </p:nvSpPr>
        <p:spPr>
          <a:xfrm>
            <a:off x="1070283" y="951399"/>
            <a:ext cx="1729961" cy="507831"/>
          </a:xfrm>
          <a:prstGeom prst="rect">
            <a:avLst/>
          </a:prstGeom>
        </p:spPr>
        <p:txBody>
          <a:bodyPr wrap="none">
            <a:spAutoFit/>
          </a:bodyPr>
          <a:lstStyle/>
          <a:p>
            <a:pPr algn="just">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Contrast Level:</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79422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1175657" y="835983"/>
            <a:ext cx="9346475" cy="369332"/>
          </a:xfrm>
          <a:prstGeom prst="rect">
            <a:avLst/>
          </a:prstGeom>
        </p:spPr>
        <p:txBody>
          <a:bodyPr wrap="square">
            <a:spAutoFit/>
          </a:bodyPr>
          <a:lstStyle/>
          <a:p>
            <a:pPr>
              <a:spcBef>
                <a:spcPts val="400"/>
              </a:spcBef>
              <a:spcAft>
                <a:spcPts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647518" y="1515598"/>
            <a:ext cx="6402751" cy="5199014"/>
          </a:xfrm>
          <a:prstGeom prst="rect">
            <a:avLst/>
          </a:prstGeom>
        </p:spPr>
      </p:pic>
      <p:sp>
        <p:nvSpPr>
          <p:cNvPr id="4" name="Rectangle 3"/>
          <p:cNvSpPr/>
          <p:nvPr/>
        </p:nvSpPr>
        <p:spPr>
          <a:xfrm>
            <a:off x="918503" y="1007767"/>
            <a:ext cx="1890261" cy="507831"/>
          </a:xfrm>
          <a:prstGeom prst="rect">
            <a:avLst/>
          </a:prstGeom>
        </p:spPr>
        <p:txBody>
          <a:bodyPr wrap="none">
            <a:spAutoFit/>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00"/>
                </a:solidFill>
                <a:latin typeface="Times New Roman" panose="02020603050405020304" pitchFamily="18" charset="0"/>
                <a:ea typeface="Times New Roman" panose="02020603050405020304" pitchFamily="18" charset="0"/>
              </a:rPr>
              <a:t>Level 1 Diagram</a:t>
            </a:r>
            <a:r>
              <a:rPr lang="en-US" dirty="0">
                <a:solidFill>
                  <a:srgbClr val="000000"/>
                </a:solidFill>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72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02060" y="1146266"/>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
            </a:r>
            <a:br>
              <a:rPr lang="en-US" sz="3000" u="sng" dirty="0" smtClean="0">
                <a:latin typeface="Times New Roman" panose="02020603050405020304" pitchFamily="18" charset="0"/>
                <a:cs typeface="Times New Roman" panose="02020603050405020304" pitchFamily="18" charset="0"/>
              </a:rPr>
            </a:br>
            <a:endParaRPr lang="en-US" sz="3000" u="sng" dirty="0" smtClean="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06" y="0"/>
            <a:ext cx="1319352" cy="1319352"/>
          </a:xfrm>
          <a:prstGeom prst="rect">
            <a:avLst/>
          </a:prstGeom>
        </p:spPr>
      </p:pic>
      <p:sp>
        <p:nvSpPr>
          <p:cNvPr id="3" name="Rectangle 2"/>
          <p:cNvSpPr/>
          <p:nvPr/>
        </p:nvSpPr>
        <p:spPr>
          <a:xfrm>
            <a:off x="1175657" y="835983"/>
            <a:ext cx="9346475" cy="369332"/>
          </a:xfrm>
          <a:prstGeom prst="rect">
            <a:avLst/>
          </a:prstGeom>
        </p:spPr>
        <p:txBody>
          <a:bodyPr wrap="square">
            <a:spAutoFit/>
          </a:bodyPr>
          <a:lstStyle/>
          <a:p>
            <a:pPr>
              <a:spcBef>
                <a:spcPts val="400"/>
              </a:spcBef>
              <a:spcAft>
                <a:spcPts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802060" y="1007767"/>
            <a:ext cx="1890261" cy="507831"/>
          </a:xfrm>
          <a:prstGeom prst="rect">
            <a:avLst/>
          </a:prstGeom>
        </p:spPr>
        <p:txBody>
          <a:bodyPr wrap="none">
            <a:spAutoFit/>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00"/>
                </a:solidFill>
                <a:latin typeface="Times New Roman" panose="02020603050405020304" pitchFamily="18" charset="0"/>
                <a:ea typeface="Times New Roman" panose="02020603050405020304" pitchFamily="18" charset="0"/>
              </a:rPr>
              <a:t>Level 2 Diagram</a:t>
            </a:r>
            <a:r>
              <a:rPr lang="en-US" dirty="0">
                <a:solidFill>
                  <a:srgbClr val="000000"/>
                </a:solidFill>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480536" y="1343814"/>
            <a:ext cx="6736715" cy="5095014"/>
          </a:xfrm>
          <a:prstGeom prst="rect">
            <a:avLst/>
          </a:prstGeom>
        </p:spPr>
      </p:pic>
    </p:spTree>
    <p:extLst>
      <p:ext uri="{BB962C8B-B14F-4D97-AF65-F5344CB8AC3E}">
        <p14:creationId xmlns:p14="http://schemas.microsoft.com/office/powerpoint/2010/main" val="4147208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REFERENCES</a:t>
            </a:r>
          </a:p>
        </p:txBody>
      </p:sp>
      <p:sp>
        <p:nvSpPr>
          <p:cNvPr id="5" name="TextBox 4"/>
          <p:cNvSpPr txBox="1"/>
          <p:nvPr/>
        </p:nvSpPr>
        <p:spPr>
          <a:xfrm>
            <a:off x="627015" y="1515294"/>
            <a:ext cx="11435879" cy="3785652"/>
          </a:xfrm>
          <a:prstGeom prst="rect">
            <a:avLst/>
          </a:prstGeom>
          <a:noFill/>
        </p:spPr>
        <p:txBody>
          <a:bodyPr wrap="square" rtlCol="0">
            <a:spAutoFit/>
          </a:bodyPr>
          <a:lstStyle/>
          <a:p>
            <a:pPr lvl="0" algn="just" defTabSz="914400" eaLnBrk="0" fontAlgn="base" hangingPunct="0">
              <a:lnSpc>
                <a:spcPct val="150000"/>
              </a:lnSpc>
              <a:spcBef>
                <a:spcPct val="0"/>
              </a:spcBef>
              <a:spcAft>
                <a:spcPct val="0"/>
              </a:spcAft>
              <a:buFontTx/>
              <a:buChar char="•"/>
            </a:pPr>
            <a:endParaRPr lang="en-US" altLang="en-US" sz="1600"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B. Smith, J. Doe, and K. Brown, "Real-Time Fuel Consumption Prediction Using Machine Learning," in 2022 IEEE Symposium on Computational Intelligence (SCI), San Francisco, USA, 2022, pp. 102-107. DOI: 10.1109/SCI.2022.1002045.</a:t>
            </a:r>
          </a:p>
          <a:p>
            <a:pPr lvl="0" algn="just" defTabSz="914400" eaLnBrk="0" fontAlgn="base" hangingPunct="0">
              <a:lnSpc>
                <a:spcPct val="150000"/>
              </a:lnSpc>
              <a:spcBef>
                <a:spcPct val="0"/>
              </a:spcBef>
              <a:spcAft>
                <a:spcPct val="0"/>
              </a:spcAft>
              <a:buFontTx/>
              <a:buChar char="•"/>
            </a:pPr>
            <a:endParaRPr lang="en-US" altLang="en-US" sz="1600"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C. Nguyen, P. Lee, and M. Kim, "Driving Behavior Analysis for Fuel Efficiency Using Support Vector Regression," in 2022 IEEE International Conference on Big Data (</a:t>
            </a:r>
            <a:r>
              <a:rPr lang="en-US" altLang="en-US" sz="1600" dirty="0" err="1">
                <a:latin typeface="Times New Roman" panose="02020603050405020304" pitchFamily="18" charset="0"/>
                <a:cs typeface="Times New Roman" panose="02020603050405020304" pitchFamily="18" charset="0"/>
              </a:rPr>
              <a:t>BigData</a:t>
            </a:r>
            <a:r>
              <a:rPr lang="en-US" altLang="en-US" sz="1600" dirty="0">
                <a:latin typeface="Times New Roman" panose="02020603050405020304" pitchFamily="18" charset="0"/>
                <a:cs typeface="Times New Roman" panose="02020603050405020304" pitchFamily="18" charset="0"/>
              </a:rPr>
              <a:t>), Seoul, South Korea, 2022, pp. 512-517. DOI: 10.1109/BigData.2022.9965432.</a:t>
            </a:r>
          </a:p>
          <a:p>
            <a:pPr lvl="0" algn="just" defTabSz="914400" eaLnBrk="0" fontAlgn="base" hangingPunct="0">
              <a:lnSpc>
                <a:spcPct val="150000"/>
              </a:lnSpc>
              <a:spcBef>
                <a:spcPct val="0"/>
              </a:spcBef>
              <a:spcAft>
                <a:spcPct val="0"/>
              </a:spcAft>
              <a:buFontTx/>
              <a:buChar char="•"/>
            </a:pPr>
            <a:endParaRPr lang="en-US" altLang="en-US" sz="1600"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D. Chen, Y. Zhang, and L. Wang, "Fuel Consumption Prediction in Electric Vehicles Using Ridge Regression," in 2022 IEEE International Conference on Smart Grid Communications (</a:t>
            </a:r>
            <a:r>
              <a:rPr lang="en-US" altLang="en-US" sz="1600" dirty="0" err="1">
                <a:latin typeface="Times New Roman" panose="02020603050405020304" pitchFamily="18" charset="0"/>
                <a:cs typeface="Times New Roman" panose="02020603050405020304" pitchFamily="18" charset="0"/>
              </a:rPr>
              <a:t>SmartGridComm</a:t>
            </a:r>
            <a:r>
              <a:rPr lang="en-US" altLang="en-US" sz="1600" dirty="0">
                <a:latin typeface="Times New Roman" panose="02020603050405020304" pitchFamily="18" charset="0"/>
                <a:cs typeface="Times New Roman" panose="02020603050405020304" pitchFamily="18" charset="0"/>
              </a:rPr>
              <a:t>), Beijing, China, 2022, pp. 321-326. DOI: 10.1109/SmartGridComm.2022.1009876.</a:t>
            </a:r>
          </a:p>
        </p:txBody>
      </p:sp>
      <p:pic>
        <p:nvPicPr>
          <p:cNvPr id="6" name="Picture 5"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242" y="101236"/>
            <a:ext cx="1319352" cy="1319352"/>
          </a:xfrm>
          <a:prstGeom prst="rect">
            <a:avLst/>
          </a:prstGeom>
        </p:spPr>
      </p:pic>
    </p:spTree>
    <p:extLst>
      <p:ext uri="{BB962C8B-B14F-4D97-AF65-F5344CB8AC3E}">
        <p14:creationId xmlns:p14="http://schemas.microsoft.com/office/powerpoint/2010/main" val="2495706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REFERENCES</a:t>
            </a:r>
          </a:p>
        </p:txBody>
      </p:sp>
      <p:sp>
        <p:nvSpPr>
          <p:cNvPr id="5" name="TextBox 4"/>
          <p:cNvSpPr txBox="1"/>
          <p:nvPr/>
        </p:nvSpPr>
        <p:spPr>
          <a:xfrm>
            <a:off x="627015" y="1515294"/>
            <a:ext cx="11435879" cy="4893647"/>
          </a:xfrm>
          <a:prstGeom prst="rect">
            <a:avLst/>
          </a:prstGeom>
          <a:noFill/>
        </p:spPr>
        <p:txBody>
          <a:bodyPr wrap="square" rtlCol="0">
            <a:spAutoFit/>
          </a:bodyPr>
          <a:lstStyle/>
          <a:p>
            <a:pPr lvl="0" algn="just" defTabSz="914400" eaLnBrk="0" fontAlgn="base" hangingPunct="0">
              <a:lnSpc>
                <a:spcPct val="150000"/>
              </a:lnSpc>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E. Garcia, F. Torres, and H. Perez, "Adaptive Driving Profile Classification with Random Forest," in 2022 IEEE International Conference on Intelligent Transportation Systems (ITSC), Madrid, Spain, 2022, pp. 289-294. DOI: 10.1109/ITSC.2022.9948541.</a:t>
            </a:r>
          </a:p>
          <a:p>
            <a:pPr lvl="0" algn="just" defTabSz="914400" eaLnBrk="0" fontAlgn="base" hangingPunct="0">
              <a:lnSpc>
                <a:spcPct val="150000"/>
              </a:lnSpc>
              <a:spcBef>
                <a:spcPct val="0"/>
              </a:spcBef>
              <a:spcAft>
                <a:spcPct val="0"/>
              </a:spcAft>
              <a:buFontTx/>
              <a:buChar char="•"/>
            </a:pPr>
            <a:endParaRPr lang="en-US" altLang="en-US" sz="1600"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F. Ali, S. Raza, and M. Ahmed, "Logistic Regression for Real-Time Driving Behavior Analysis," in 2022 IEEE Conference on Data Science and Advanced Analytics (DSAA), Tokyo, Japan, 2022, pp. 378-383. DOI: 10.1109/DSAA.2022.1007654</a:t>
            </a:r>
            <a:r>
              <a:rPr lang="en-US" altLang="en-US" sz="1600" dirty="0" smtClean="0">
                <a:latin typeface="Times New Roman" panose="02020603050405020304" pitchFamily="18" charset="0"/>
                <a:cs typeface="Times New Roman" panose="02020603050405020304" pitchFamily="18" charset="0"/>
              </a:rPr>
              <a:t>.</a:t>
            </a:r>
          </a:p>
          <a:p>
            <a:pPr lvl="0" algn="just" defTabSz="914400" eaLnBrk="0" fontAlgn="base" hangingPunct="0">
              <a:lnSpc>
                <a:spcPct val="150000"/>
              </a:lnSpc>
              <a:spcBef>
                <a:spcPct val="0"/>
              </a:spcBef>
              <a:spcAft>
                <a:spcPct val="0"/>
              </a:spcAft>
              <a:buFontTx/>
              <a:buChar char="•"/>
            </a:pPr>
            <a:endParaRPr lang="en-US" altLang="en-US" sz="1600" dirty="0" smtClean="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I. Brown, L. Green, and N. White, "Support Vector Regression for Fuel Consumption Prediction," in 2022 IEEE International Conference on Advanced Intelligent Mechatronics (AIM), Toronto, Canada, 2022, pp. 159-164. DOI: 10.1109/AIM.2022.9946712.</a:t>
            </a:r>
          </a:p>
          <a:p>
            <a:pPr lvl="0" algn="just" defTabSz="914400" eaLnBrk="0" fontAlgn="base" hangingPunct="0">
              <a:lnSpc>
                <a:spcPct val="150000"/>
              </a:lnSpc>
              <a:spcBef>
                <a:spcPct val="0"/>
              </a:spcBef>
              <a:spcAft>
                <a:spcPct val="0"/>
              </a:spcAft>
              <a:buFontTx/>
              <a:buChar char="•"/>
            </a:pPr>
            <a:endParaRPr lang="en-US" altLang="en-US" sz="1600"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J. Wang, X. Liu, and Z. Yang, "Driving Profile Classification Based on Machine Learning Techniques," in 2022 IEEE International Conference on Artificial Intelligence (ICAI), Singapore, 2022, pp. 271-276. DOI: 10.1109/ICAI.2022.9943587.</a:t>
            </a:r>
          </a:p>
          <a:p>
            <a:pPr lvl="0" algn="just" defTabSz="914400" eaLnBrk="0" fontAlgn="base" hangingPunct="0">
              <a:lnSpc>
                <a:spcPct val="150000"/>
              </a:lnSpc>
              <a:spcBef>
                <a:spcPct val="0"/>
              </a:spcBef>
              <a:spcAft>
                <a:spcPct val="0"/>
              </a:spcAft>
              <a:buFontTx/>
              <a:buChar char="•"/>
            </a:pPr>
            <a:endParaRPr lang="en-US" altLang="en-US" sz="1600"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buFontTx/>
              <a:buChar char="•"/>
            </a:pPr>
            <a:endParaRPr lang="en-US" altLang="en-US" sz="1600" dirty="0">
              <a:latin typeface="Times New Roman" panose="02020603050405020304" pitchFamily="18" charset="0"/>
              <a:cs typeface="Times New Roman" panose="02020603050405020304" pitchFamily="18" charset="0"/>
            </a:endParaRPr>
          </a:p>
        </p:txBody>
      </p:sp>
      <p:pic>
        <p:nvPicPr>
          <p:cNvPr id="6" name="Picture 5"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3542" y="101236"/>
            <a:ext cx="1319352" cy="1319352"/>
          </a:xfrm>
          <a:prstGeom prst="rect">
            <a:avLst/>
          </a:prstGeom>
        </p:spPr>
      </p:pic>
    </p:spTree>
    <p:extLst>
      <p:ext uri="{BB962C8B-B14F-4D97-AF65-F5344CB8AC3E}">
        <p14:creationId xmlns:p14="http://schemas.microsoft.com/office/powerpoint/2010/main" val="315992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OBJECTIVE OF  PROJECT</a:t>
            </a:r>
          </a:p>
        </p:txBody>
      </p:sp>
      <p:sp>
        <p:nvSpPr>
          <p:cNvPr id="3" name="Rectangle 2"/>
          <p:cNvSpPr/>
          <p:nvPr/>
        </p:nvSpPr>
        <p:spPr>
          <a:xfrm>
            <a:off x="762871" y="2017331"/>
            <a:ext cx="10392809" cy="2268826"/>
          </a:xfrm>
          <a:prstGeom prst="rect">
            <a:avLst/>
          </a:prstGeom>
        </p:spPr>
        <p:txBody>
          <a:bodyPr wrap="square">
            <a:spAutoFit/>
          </a:bodyPr>
          <a:lstStyle/>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The objective of this project is to develop a machine learning-based system that accurately predicts the fuel consumption and classifies driving profiles based on ECU data. Specifically, the project aims to compare the performance of existing algorithms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XGBoost</a:t>
            </a:r>
            <a:r>
              <a:rPr lang="en-US" sz="1600" dirty="0">
                <a:latin typeface="Times New Roman" panose="02020603050405020304" pitchFamily="18" charset="0"/>
                <a:ea typeface="Calibri" panose="020F0502020204030204" pitchFamily="34" charset="0"/>
                <a:cs typeface="Times New Roman" panose="02020603050405020304" pitchFamily="18" charset="0"/>
              </a:rPr>
              <a:t>, SVR, Ridge Regression) with proposed algorithms (Random Forest, Logistic Regression,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Adaboost</a:t>
            </a:r>
            <a:r>
              <a:rPr lang="en-US" sz="1600" dirty="0">
                <a:latin typeface="Times New Roman" panose="02020603050405020304" pitchFamily="18" charset="0"/>
                <a:ea typeface="Calibri" panose="020F0502020204030204" pitchFamily="34" charset="0"/>
                <a:cs typeface="Times New Roman" panose="02020603050405020304" pitchFamily="18" charset="0"/>
              </a:rPr>
              <a:t>) to identify the most effective approach. The project seeks to classify driving behaviors into five categories: Sporty, Eco, Calm, Normal, and Aggressive, to provide insights into driving efficiency and fuel management. Ultimately, the goal is to enhance vehicle performance, optimize fuel consumption, and support environmentally friendly driving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0206" y="101236"/>
            <a:ext cx="1319352" cy="1319352"/>
          </a:xfrm>
          <a:prstGeom prst="rect">
            <a:avLst/>
          </a:prstGeom>
        </p:spPr>
      </p:pic>
    </p:spTree>
    <p:extLst>
      <p:ext uri="{BB962C8B-B14F-4D97-AF65-F5344CB8AC3E}">
        <p14:creationId xmlns:p14="http://schemas.microsoft.com/office/powerpoint/2010/main" val="2022547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REFERENCES</a:t>
            </a:r>
          </a:p>
        </p:txBody>
      </p:sp>
      <p:sp>
        <p:nvSpPr>
          <p:cNvPr id="5" name="TextBox 4"/>
          <p:cNvSpPr txBox="1"/>
          <p:nvPr/>
        </p:nvSpPr>
        <p:spPr>
          <a:xfrm>
            <a:off x="627015" y="1515294"/>
            <a:ext cx="11435879" cy="3002745"/>
          </a:xfrm>
          <a:prstGeom prst="rect">
            <a:avLst/>
          </a:prstGeom>
          <a:noFill/>
        </p:spPr>
        <p:txBody>
          <a:bodyPr wrap="square" rtlCol="0">
            <a:spAutoFit/>
          </a:bodyPr>
          <a:lstStyle/>
          <a:p>
            <a:pPr lvl="0" algn="just" defTabSz="914400" eaLnBrk="0" fontAlgn="base" hangingPunct="0">
              <a:lnSpc>
                <a:spcPct val="150000"/>
              </a:lnSpc>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G. Kumar, R. Singh, and J. Sharma, "Enhancing Fuel Consumption Prediction with </a:t>
            </a:r>
            <a:r>
              <a:rPr lang="en-US" altLang="en-US" sz="1600" dirty="0" err="1">
                <a:latin typeface="Times New Roman" panose="02020603050405020304" pitchFamily="18" charset="0"/>
                <a:cs typeface="Times New Roman" panose="02020603050405020304" pitchFamily="18" charset="0"/>
              </a:rPr>
              <a:t>Adaboost</a:t>
            </a:r>
            <a:r>
              <a:rPr lang="en-US" altLang="en-US" sz="1600" dirty="0">
                <a:latin typeface="Times New Roman" panose="02020603050405020304" pitchFamily="18" charset="0"/>
                <a:cs typeface="Times New Roman" panose="02020603050405020304" pitchFamily="18" charset="0"/>
              </a:rPr>
              <a:t> Algorithm," in 2022 IEEE International Conference on Machine Learning and Applications (ICMLA), New Delhi, India, 2022, pp. 198-203. DOI: 10.1109/ICMLA.2022.1003245.</a:t>
            </a:r>
          </a:p>
          <a:p>
            <a:pPr lvl="0" algn="just" defTabSz="914400" eaLnBrk="0" fontAlgn="base" hangingPunct="0">
              <a:lnSpc>
                <a:spcPct val="150000"/>
              </a:lnSpc>
              <a:spcBef>
                <a:spcPct val="0"/>
              </a:spcBef>
              <a:spcAft>
                <a:spcPct val="0"/>
              </a:spcAft>
              <a:buFontTx/>
              <a:buChar char="•"/>
            </a:pPr>
            <a:endParaRPr lang="en-US" altLang="en-US" sz="1600"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H. Patel, T. Mehta, and V. Shah, "Analyzing ECU Data for Fuel Efficiency Using </a:t>
            </a:r>
            <a:r>
              <a:rPr lang="en-US" altLang="en-US" sz="1600" dirty="0" err="1">
                <a:latin typeface="Times New Roman" panose="02020603050405020304" pitchFamily="18" charset="0"/>
                <a:cs typeface="Times New Roman" panose="02020603050405020304" pitchFamily="18" charset="0"/>
              </a:rPr>
              <a:t>XGBoost</a:t>
            </a:r>
            <a:r>
              <a:rPr lang="en-US" altLang="en-US" sz="1600" dirty="0">
                <a:latin typeface="Times New Roman" panose="02020603050405020304" pitchFamily="18" charset="0"/>
                <a:cs typeface="Times New Roman" panose="02020603050405020304" pitchFamily="18" charset="0"/>
              </a:rPr>
              <a:t>," in 2022 IEEE International Conference on Emerging Technologies (ICET), Dubai, UAE, 2022, pp. 445-450. DOI: 10.1109/ICET.2022.9965732.</a:t>
            </a:r>
          </a:p>
          <a:p>
            <a:pPr lvl="0" algn="just" defTabSz="914400" eaLnBrk="0" fontAlgn="base" hangingPunct="0">
              <a:lnSpc>
                <a:spcPct val="150000"/>
              </a:lnSpc>
              <a:spcBef>
                <a:spcPct val="0"/>
              </a:spcBef>
              <a:spcAft>
                <a:spcPct val="0"/>
              </a:spcAft>
              <a:buFontTx/>
              <a:buChar char="•"/>
            </a:pPr>
            <a:endParaRPr lang="en-US" altLang="en-US" sz="1600"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p:txBody>
      </p:sp>
      <p:pic>
        <p:nvPicPr>
          <p:cNvPr id="6" name="Picture 5"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3542" y="101236"/>
            <a:ext cx="1319352" cy="1319352"/>
          </a:xfrm>
          <a:prstGeom prst="rect">
            <a:avLst/>
          </a:prstGeom>
        </p:spPr>
      </p:pic>
    </p:spTree>
    <p:extLst>
      <p:ext uri="{BB962C8B-B14F-4D97-AF65-F5344CB8AC3E}">
        <p14:creationId xmlns:p14="http://schemas.microsoft.com/office/powerpoint/2010/main" val="149767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PROBLEM STATEMENT</a:t>
            </a:r>
          </a:p>
        </p:txBody>
      </p:sp>
      <p:sp>
        <p:nvSpPr>
          <p:cNvPr id="3" name="Rectangle 2"/>
          <p:cNvSpPr/>
          <p:nvPr/>
        </p:nvSpPr>
        <p:spPr>
          <a:xfrm>
            <a:off x="762870" y="1916783"/>
            <a:ext cx="10458123" cy="2633413"/>
          </a:xfrm>
          <a:prstGeom prst="rect">
            <a:avLst/>
          </a:prstGeom>
        </p:spPr>
        <p:txBody>
          <a:bodyPr wrap="square">
            <a:spAutoFit/>
          </a:bodyPr>
          <a:lstStyle/>
          <a:p>
            <a:pPr algn="just">
              <a:lnSpc>
                <a:spcPct val="150000"/>
              </a:lnSpc>
            </a:pPr>
            <a:r>
              <a:rPr lang="en-US" sz="1600" dirty="0">
                <a:latin typeface="Times New Roman" panose="02020603050405020304" pitchFamily="18" charset="0"/>
                <a:ea typeface="Calibri" panose="020F0502020204030204" pitchFamily="34" charset="0"/>
              </a:rPr>
              <a:t>Accurate prediction of fuel consumption and classification of driving profiles are critical for enhancing vehicle efficiency and reducing environmental impact. Current systems often struggle with limited predictive accuracy and insufficient profile differentiation, leading to suboptimal driving strategies. Traditional algorithms like </a:t>
            </a:r>
            <a:r>
              <a:rPr lang="en-US" sz="1600" dirty="0" err="1">
                <a:latin typeface="Times New Roman" panose="02020603050405020304" pitchFamily="18" charset="0"/>
                <a:ea typeface="Calibri" panose="020F0502020204030204" pitchFamily="34" charset="0"/>
              </a:rPr>
              <a:t>XGBoost</a:t>
            </a:r>
            <a:r>
              <a:rPr lang="en-US" sz="1600" dirty="0">
                <a:latin typeface="Times New Roman" panose="02020603050405020304" pitchFamily="18" charset="0"/>
                <a:ea typeface="Calibri" panose="020F0502020204030204" pitchFamily="34" charset="0"/>
              </a:rPr>
              <a:t>, SVR, and Ridge Regression have their limitations in real-time applications, affecting their performance in diverse driving conditions. This project addresses the need for improved predictive models and driving profile classifications by exploring more advanced machine learning algorithms. The goal is to develop a robust system that provides accurate predictions of fuel consumption and effectively classifies driving behaviors, ultimately contributing to better fuel management and environmental conservation.</a:t>
            </a:r>
            <a:endParaRPr lang="en-IN" sz="1600" dirty="0">
              <a:latin typeface="Times New Roman" panose="02020603050405020304" pitchFamily="18" charset="0"/>
              <a:ea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6332" y="101236"/>
            <a:ext cx="1319352" cy="1319352"/>
          </a:xfrm>
          <a:prstGeom prst="rect">
            <a:avLst/>
          </a:prstGeom>
        </p:spPr>
      </p:pic>
    </p:spTree>
    <p:extLst>
      <p:ext uri="{BB962C8B-B14F-4D97-AF65-F5344CB8AC3E}">
        <p14:creationId xmlns:p14="http://schemas.microsoft.com/office/powerpoint/2010/main" val="355364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SCOPE AND MOTIVATION</a:t>
            </a:r>
          </a:p>
        </p:txBody>
      </p:sp>
      <p:sp>
        <p:nvSpPr>
          <p:cNvPr id="3" name="Rectangle 2"/>
          <p:cNvSpPr/>
          <p:nvPr/>
        </p:nvSpPr>
        <p:spPr>
          <a:xfrm>
            <a:off x="762871" y="1988821"/>
            <a:ext cx="10719380" cy="2633413"/>
          </a:xfrm>
          <a:prstGeom prst="rect">
            <a:avLst/>
          </a:prstGeom>
        </p:spPr>
        <p:txBody>
          <a:bodyPr wrap="square">
            <a:spAutoFit/>
          </a:bodyPr>
          <a:lstStyle/>
          <a:p>
            <a:pPr algn="just">
              <a:lnSpc>
                <a:spcPct val="150000"/>
              </a:lnSpc>
            </a:pPr>
            <a:r>
              <a:rPr lang="en-US" sz="1600" dirty="0">
                <a:latin typeface="Times New Roman" panose="02020603050405020304" pitchFamily="18" charset="0"/>
                <a:ea typeface="Times New Roman" panose="02020603050405020304" pitchFamily="18" charset="0"/>
              </a:rPr>
              <a:t>This project focuses on developing a machine learning-based system for real-time fuel consumption prediction and driving profile classification using ECU data. The scope includes evaluating the effectiveness of existing algorithms like </a:t>
            </a:r>
            <a:r>
              <a:rPr lang="en-US" sz="1600" dirty="0" err="1">
                <a:latin typeface="Times New Roman" panose="02020603050405020304" pitchFamily="18" charset="0"/>
                <a:ea typeface="Times New Roman" panose="02020603050405020304" pitchFamily="18" charset="0"/>
              </a:rPr>
              <a:t>XGBoost</a:t>
            </a:r>
            <a:r>
              <a:rPr lang="en-US" sz="1600" dirty="0">
                <a:latin typeface="Times New Roman" panose="02020603050405020304" pitchFamily="18" charset="0"/>
                <a:ea typeface="Times New Roman" panose="02020603050405020304" pitchFamily="18" charset="0"/>
              </a:rPr>
              <a:t>, SVR, and Ridge Regression, and comparing them with proposed algorithms such as Random Forest, Logistic Regression, and </a:t>
            </a:r>
            <a:r>
              <a:rPr lang="en-US" sz="1600" dirty="0" err="1">
                <a:latin typeface="Times New Roman" panose="02020603050405020304" pitchFamily="18" charset="0"/>
                <a:ea typeface="Times New Roman" panose="02020603050405020304" pitchFamily="18" charset="0"/>
              </a:rPr>
              <a:t>Adaboost</a:t>
            </a:r>
            <a:r>
              <a:rPr lang="en-US" sz="1600" dirty="0">
                <a:latin typeface="Times New Roman" panose="02020603050405020304" pitchFamily="18" charset="0"/>
                <a:ea typeface="Times New Roman" panose="02020603050405020304" pitchFamily="18" charset="0"/>
              </a:rPr>
              <a:t>. The project covers the classification of driving profiles into five categories: Sporty, Eco, Calm, Normal, and Aggressive. Additionally, the scope encompasses the development of a user-friendly interface for real-time predictions and classifications, and the integration of the system into existing vehicle diagnostics platforms. The project aims to provide actionable insights for improving fuel efficiency and driving behavior. </a:t>
            </a:r>
            <a:endParaRPr lang="en-IN" sz="1600" dirty="0">
              <a:latin typeface="Times New Roman" panose="02020603050405020304" pitchFamily="18" charset="0"/>
              <a:ea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144" y="101236"/>
            <a:ext cx="1319352" cy="1319352"/>
          </a:xfrm>
          <a:prstGeom prst="rect">
            <a:avLst/>
          </a:prstGeom>
        </p:spPr>
      </p:pic>
    </p:spTree>
    <p:extLst>
      <p:ext uri="{BB962C8B-B14F-4D97-AF65-F5344CB8AC3E}">
        <p14:creationId xmlns:p14="http://schemas.microsoft.com/office/powerpoint/2010/main" val="118399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MOTIVATION</a:t>
            </a:r>
          </a:p>
        </p:txBody>
      </p:sp>
      <p:sp>
        <p:nvSpPr>
          <p:cNvPr id="3" name="Rectangle 2"/>
          <p:cNvSpPr/>
          <p:nvPr/>
        </p:nvSpPr>
        <p:spPr>
          <a:xfrm>
            <a:off x="762871" y="1647656"/>
            <a:ext cx="10196866" cy="3372077"/>
          </a:xfrm>
          <a:prstGeom prst="rect">
            <a:avLst/>
          </a:prstGeom>
        </p:spPr>
        <p:txBody>
          <a:bodyPr wrap="square">
            <a:spAutoFit/>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motivation for this project stems from the growing need for efficient and accurate fuel consumption prediction and driving profile classification in the automotive industry. With increasing fuel costs and environmental concerns, optimizing fuel usage and understanding driving behaviors are crucial for both cost savings and reducing emissions. Traditional methods often fall short in handling complex, non-linear data and adapting to diverse driving conditions. By leveraging advanced machine learning algorithms like Random Forest, Logistic Regression, and </a:t>
            </a:r>
            <a:r>
              <a:rPr lang="en-US" sz="1600" dirty="0" err="1">
                <a:latin typeface="Times New Roman" panose="02020603050405020304" pitchFamily="18" charset="0"/>
                <a:cs typeface="Times New Roman" panose="02020603050405020304" pitchFamily="18" charset="0"/>
              </a:rPr>
              <a:t>Adaboost</a:t>
            </a:r>
            <a:r>
              <a:rPr lang="en-US" sz="1600" dirty="0">
                <a:latin typeface="Times New Roman" panose="02020603050405020304" pitchFamily="18" charset="0"/>
                <a:cs typeface="Times New Roman" panose="02020603050405020304" pitchFamily="18" charset="0"/>
              </a:rPr>
              <a:t>, this project aims to enhance the precision of predictions and classifications, leading to better driving strategies and improved vehicle efficiency. Additionally, the integration of real-time data processing ensures that the system remains relevant and effective under various driving scenarios. Ultimately, this project seeks to contribute to more sustainable driving practices and support the development of adaptive technologies for modern vehicles.</a:t>
            </a:r>
            <a:endParaRPr lang="en-IN" sz="1600" dirty="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143" y="55518"/>
            <a:ext cx="1319352" cy="1319352"/>
          </a:xfrm>
          <a:prstGeom prst="rect">
            <a:avLst/>
          </a:prstGeom>
        </p:spPr>
      </p:pic>
    </p:spTree>
    <p:extLst>
      <p:ext uri="{BB962C8B-B14F-4D97-AF65-F5344CB8AC3E}">
        <p14:creationId xmlns:p14="http://schemas.microsoft.com/office/powerpoint/2010/main" val="354639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760912"/>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INTRODUCTION</a:t>
            </a:r>
          </a:p>
        </p:txBody>
      </p:sp>
      <p:sp>
        <p:nvSpPr>
          <p:cNvPr id="3" name="Rectangle 2"/>
          <p:cNvSpPr/>
          <p:nvPr/>
        </p:nvSpPr>
        <p:spPr>
          <a:xfrm>
            <a:off x="762870" y="1739095"/>
            <a:ext cx="10823883" cy="2633413"/>
          </a:xfrm>
          <a:prstGeom prst="rect">
            <a:avLst/>
          </a:prstGeom>
        </p:spPr>
        <p:txBody>
          <a:bodyPr wrap="square">
            <a:spAutoFit/>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project focuses on leveraging machine learning techniques to predict real-time fuel consumption and classify driving profiles based on ECU (Engine Control Unit) data. By analyzing fuel consumption patterns, the project aims to categorize driving behaviors into five distinct profiles: Sporty, Eco, Calm, Normal, and Aggressive. The existing methods use algorithms such as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SVR, and Ridge Regression, which have certain limitations in accuracy and adaptability. The proposed system introduces advanced algorithms, including Random Forest, Logistic Regression, and </a:t>
            </a:r>
            <a:r>
              <a:rPr lang="en-US" sz="1600" dirty="0" err="1">
                <a:latin typeface="Times New Roman" panose="02020603050405020304" pitchFamily="18" charset="0"/>
                <a:cs typeface="Times New Roman" panose="02020603050405020304" pitchFamily="18" charset="0"/>
              </a:rPr>
              <a:t>Adaboost</a:t>
            </a:r>
            <a:r>
              <a:rPr lang="en-US" sz="1600" dirty="0">
                <a:latin typeface="Times New Roman" panose="02020603050405020304" pitchFamily="18" charset="0"/>
                <a:cs typeface="Times New Roman" panose="02020603050405020304" pitchFamily="18" charset="0"/>
              </a:rPr>
              <a:t>, to enhance prediction accuracy and classification precision. This approach seeks to optimize fuel efficiency, improve driving strategies, and contribute to environmental sustainability.</a:t>
            </a:r>
            <a:endParaRPr lang="en-IN" sz="1600" dirty="0">
              <a:latin typeface="Times New Roman" panose="02020603050405020304" pitchFamily="18" charset="0"/>
              <a:cs typeface="Times New Roman" panose="02020603050405020304" pitchFamily="18" charset="0"/>
            </a:endParaRPr>
          </a:p>
        </p:txBody>
      </p:sp>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6332" y="0"/>
            <a:ext cx="1319352" cy="1319352"/>
          </a:xfrm>
          <a:prstGeom prst="rect">
            <a:avLst/>
          </a:prstGeom>
        </p:spPr>
      </p:pic>
    </p:spTree>
    <p:extLst>
      <p:ext uri="{BB962C8B-B14F-4D97-AF65-F5344CB8AC3E}">
        <p14:creationId xmlns:p14="http://schemas.microsoft.com/office/powerpoint/2010/main" val="164262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2871" y="636817"/>
            <a:ext cx="9720072" cy="770709"/>
          </a:xfrm>
        </p:spPr>
        <p:txBody>
          <a:bodyPr>
            <a:normAutofit fontScale="90000"/>
          </a:bodyPr>
          <a:lstStyle/>
          <a:p>
            <a:pPr lvl="2">
              <a:lnSpc>
                <a:spcPct val="170000"/>
              </a:lnSpc>
            </a:pPr>
            <a:r>
              <a:rPr lang="en-US" sz="3000" u="sng" dirty="0" smtClean="0">
                <a:latin typeface="Times New Roman" panose="02020603050405020304" pitchFamily="18" charset="0"/>
                <a:cs typeface="Times New Roman" panose="02020603050405020304" pitchFamily="18" charset="0"/>
              </a:rPr>
              <a:t>LITERATURE SURVEY</a:t>
            </a:r>
          </a:p>
        </p:txBody>
      </p:sp>
      <p:graphicFrame>
        <p:nvGraphicFramePr>
          <p:cNvPr id="3" name="Table 2"/>
          <p:cNvGraphicFramePr>
            <a:graphicFrameLocks noGrp="1"/>
          </p:cNvGraphicFramePr>
          <p:nvPr>
            <p:extLst>
              <p:ext uri="{D42A27DB-BD31-4B8C-83A1-F6EECF244321}">
                <p14:modId xmlns:p14="http://schemas.microsoft.com/office/powerpoint/2010/main" val="264788307"/>
              </p:ext>
            </p:extLst>
          </p:nvPr>
        </p:nvGraphicFramePr>
        <p:xfrm>
          <a:off x="762871" y="1296491"/>
          <a:ext cx="11011990" cy="5140842"/>
        </p:xfrm>
        <a:graphic>
          <a:graphicData uri="http://schemas.openxmlformats.org/drawingml/2006/table">
            <a:tbl>
              <a:tblPr firstRow="1" bandRow="1">
                <a:tableStyleId>{5C22544A-7EE6-4342-B048-85BDC9FD1C3A}</a:tableStyleId>
              </a:tblPr>
              <a:tblGrid>
                <a:gridCol w="874263">
                  <a:extLst>
                    <a:ext uri="{9D8B030D-6E8A-4147-A177-3AD203B41FA5}">
                      <a16:colId xmlns:a16="http://schemas.microsoft.com/office/drawing/2014/main" val="3229163182"/>
                    </a:ext>
                  </a:extLst>
                </a:gridCol>
                <a:gridCol w="1579786">
                  <a:extLst>
                    <a:ext uri="{9D8B030D-6E8A-4147-A177-3AD203B41FA5}">
                      <a16:colId xmlns:a16="http://schemas.microsoft.com/office/drawing/2014/main" val="2985065582"/>
                    </a:ext>
                  </a:extLst>
                </a:gridCol>
                <a:gridCol w="1847231">
                  <a:extLst>
                    <a:ext uri="{9D8B030D-6E8A-4147-A177-3AD203B41FA5}">
                      <a16:colId xmlns:a16="http://schemas.microsoft.com/office/drawing/2014/main" val="2429587036"/>
                    </a:ext>
                  </a:extLst>
                </a:gridCol>
                <a:gridCol w="1981087">
                  <a:extLst>
                    <a:ext uri="{9D8B030D-6E8A-4147-A177-3AD203B41FA5}">
                      <a16:colId xmlns:a16="http://schemas.microsoft.com/office/drawing/2014/main" val="3823304055"/>
                    </a:ext>
                  </a:extLst>
                </a:gridCol>
                <a:gridCol w="4729623">
                  <a:extLst>
                    <a:ext uri="{9D8B030D-6E8A-4147-A177-3AD203B41FA5}">
                      <a16:colId xmlns:a16="http://schemas.microsoft.com/office/drawing/2014/main" val="2770759358"/>
                    </a:ext>
                  </a:extLst>
                </a:gridCol>
              </a:tblGrid>
              <a:tr h="303103">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2500837915"/>
                  </a:ext>
                </a:extLst>
              </a:tr>
              <a:tr h="223295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2022</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B. Smith, J. Doe, K. Brown</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Real-Time Fuel Consumption Prediction Using Machine Learning</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Developed a machine learning model for real-time fuel consumption prediction.</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746710858"/>
                  </a:ext>
                </a:extLst>
              </a:tr>
              <a:tr h="254213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2022</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fi-FI" sz="1600" dirty="0" smtClean="0">
                          <a:latin typeface="Times New Roman" panose="02020603050405020304" pitchFamily="18" charset="0"/>
                          <a:cs typeface="Times New Roman" panose="02020603050405020304" pitchFamily="18" charset="0"/>
                        </a:rPr>
                        <a:t>C. Nguyen, P. Lee, M. Kim</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Driving Behavior Analysis for Fuel Efficiency Using Support Vector Regression</a:t>
                      </a:r>
                      <a:endParaRPr lang="en-US" sz="16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Analyzed driving behaviors to optimize fuel efficiency using SVR.</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8349537"/>
                  </a:ext>
                </a:extLst>
              </a:tr>
            </a:tbl>
          </a:graphicData>
        </a:graphic>
      </p:graphicFrame>
      <p:pic>
        <p:nvPicPr>
          <p:cNvPr id="5" name="Picture 4" descr="Fuel PNG Image - PNG All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1247" y="80010"/>
            <a:ext cx="1113614" cy="1113614"/>
          </a:xfrm>
          <a:prstGeom prst="rect">
            <a:avLst/>
          </a:prstGeom>
        </p:spPr>
      </p:pic>
    </p:spTree>
    <p:extLst>
      <p:ext uri="{BB962C8B-B14F-4D97-AF65-F5344CB8AC3E}">
        <p14:creationId xmlns:p14="http://schemas.microsoft.com/office/powerpoint/2010/main" val="1866588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3650</Words>
  <Application>Microsoft Office PowerPoint</Application>
  <PresentationFormat>Widescreen</PresentationFormat>
  <Paragraphs>199</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SimSun</vt:lpstr>
      <vt:lpstr>Arial</vt:lpstr>
      <vt:lpstr>Calibri</vt:lpstr>
      <vt:lpstr>Calibri Light</vt:lpstr>
      <vt:lpstr>Times New Roman</vt:lpstr>
      <vt:lpstr>Trebuchet MS</vt:lpstr>
      <vt:lpstr>Tw Cen MT</vt:lpstr>
      <vt:lpstr>Tw Cen MT Condensed</vt:lpstr>
      <vt:lpstr>Wingdings</vt:lpstr>
      <vt:lpstr>Wingdings 3</vt:lpstr>
      <vt:lpstr>Integral</vt:lpstr>
      <vt:lpstr>Machine learning for fuel consumption prediction and driving profile classification based on ECU data</vt:lpstr>
      <vt:lpstr>TABLE OF CONTENTS</vt:lpstr>
      <vt:lpstr>ABSTRACT</vt:lpstr>
      <vt:lpstr>OBJECTIVE OF  PROJECT</vt:lpstr>
      <vt:lpstr>PROBLEM STATEMENT</vt:lpstr>
      <vt:lpstr>SCOPE AND MOTIVATION</vt:lpstr>
      <vt:lpstr>MOTIVATION</vt:lpstr>
      <vt:lpstr>INTRODUCTION</vt:lpstr>
      <vt:lpstr>LITERATURE SURVEY</vt:lpstr>
      <vt:lpstr>PowerPoint Presentation</vt:lpstr>
      <vt:lpstr>EXISTING METHOD </vt:lpstr>
      <vt:lpstr>DISADVANTAGS</vt:lpstr>
      <vt:lpstr>PROPOSED SYSTEM</vt:lpstr>
      <vt:lpstr>ADVANTAGES</vt:lpstr>
      <vt:lpstr>METHODOLOGY </vt:lpstr>
      <vt:lpstr>METHODOLOGY </vt:lpstr>
      <vt:lpstr>METHODOLOGY </vt:lpstr>
      <vt:lpstr>FLOW DIAGRAM</vt:lpstr>
      <vt:lpstr>SOFTWARE HARDWARE REQUIREMENTS</vt:lpstr>
      <vt:lpstr>SOFTWARE HARDWARE REQUIREMENTS</vt:lpstr>
      <vt:lpstr>ARCHITECTURE</vt:lpstr>
      <vt:lpstr>MODULES </vt:lpstr>
      <vt:lpstr>UML Diagrams </vt:lpstr>
      <vt:lpstr> </vt:lpstr>
      <vt:lpstr> </vt:lpstr>
      <vt:lpstr> </vt:lpstr>
      <vt:lpstr> </vt:lpstr>
      <vt:lpstr> </vt:lpstr>
      <vt:lpstr> </vt:lpstr>
      <vt:lpstr> </vt:lpstr>
      <vt:lpstr> </vt:lpstr>
      <vt:lpstr> </vt:lpstr>
      <vt:lpstr> </vt:lpstr>
      <vt:lpstr> </vt:lpstr>
      <vt:lpstr> </vt:lpstr>
      <vt:lpstr> </vt:lpstr>
      <vt:lpstr> </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2024-07-31T06:09:48Z</dcterms:created>
  <dcterms:modified xsi:type="dcterms:W3CDTF">2024-08-16T09:28:10Z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