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p:scale>
          <a:sx n="67" d="100"/>
          <a:sy n="67"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149276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10/24/2020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1714161"/>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46C89B80-BD1A-4177-B982-FA3F9F150591}"/>
              </a:ext>
            </a:extLst>
          </p:cNvPr>
          <p:cNvPicPr>
            <a:picLocks noChangeAspect="1"/>
          </p:cNvPicPr>
          <p:nvPr/>
        </p:nvPicPr>
        <p:blipFill rotWithShape="1">
          <a:blip r:embed="rId2"/>
          <a:srcRect r="11065" b="-1"/>
          <a:stretch/>
        </p:blipFill>
        <p:spPr>
          <a:xfrm>
            <a:off x="20" y="10"/>
            <a:ext cx="9137156" cy="6857989"/>
          </a:xfrm>
          <a:prstGeom prst="rect">
            <a:avLst/>
          </a:prstGeom>
        </p:spPr>
      </p:pic>
      <p:sp>
        <p:nvSpPr>
          <p:cNvPr id="18"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958757-180E-4C70-A9DA-804C35FD7D22}"/>
              </a:ext>
            </a:extLst>
          </p:cNvPr>
          <p:cNvSpPr>
            <a:spLocks noGrp="1"/>
          </p:cNvSpPr>
          <p:nvPr>
            <p:ph type="ctrTitle"/>
          </p:nvPr>
        </p:nvSpPr>
        <p:spPr>
          <a:xfrm>
            <a:off x="8504880" y="3025587"/>
            <a:ext cx="3153720" cy="2985247"/>
          </a:xfrm>
        </p:spPr>
        <p:txBody>
          <a:bodyPr>
            <a:normAutofit/>
          </a:bodyPr>
          <a:lstStyle/>
          <a:p>
            <a:pPr algn="r"/>
            <a:r>
              <a:rPr lang="en-US" sz="3400" dirty="0">
                <a:latin typeface="Times New Roman" panose="02020603050405020304" pitchFamily="18" charset="0"/>
                <a:cs typeface="Times New Roman" panose="02020603050405020304" pitchFamily="18" charset="0"/>
              </a:rPr>
              <a:t>Predicting The Likelihood of Insurance Charges</a:t>
            </a:r>
          </a:p>
        </p:txBody>
      </p:sp>
      <p:sp>
        <p:nvSpPr>
          <p:cNvPr id="3" name="Subtitle 2">
            <a:extLst>
              <a:ext uri="{FF2B5EF4-FFF2-40B4-BE49-F238E27FC236}">
                <a16:creationId xmlns:a16="http://schemas.microsoft.com/office/drawing/2014/main" id="{913D29D2-7568-4539-B611-83D24E2F5DC5}"/>
              </a:ext>
            </a:extLst>
          </p:cNvPr>
          <p:cNvSpPr>
            <a:spLocks noGrp="1"/>
          </p:cNvSpPr>
          <p:nvPr>
            <p:ph type="subTitle" idx="1"/>
          </p:nvPr>
        </p:nvSpPr>
        <p:spPr>
          <a:xfrm>
            <a:off x="9137176" y="1116873"/>
            <a:ext cx="2521424" cy="1520669"/>
          </a:xfrm>
        </p:spPr>
        <p:txBody>
          <a:bodyPr>
            <a:normAutofit/>
          </a:bodyPr>
          <a:lstStyle/>
          <a:p>
            <a:pPr algn="r"/>
            <a:r>
              <a:rPr lang="en-US" sz="1600" dirty="0">
                <a:latin typeface="Times New Roman" panose="02020603050405020304" pitchFamily="18" charset="0"/>
                <a:cs typeface="Times New Roman" panose="02020603050405020304" pitchFamily="18" charset="0"/>
              </a:rPr>
              <a:t>By Aman negassi</a:t>
            </a:r>
          </a:p>
          <a:p>
            <a:pPr algn="r"/>
            <a:r>
              <a:rPr lang="en-US" sz="1600" dirty="0">
                <a:latin typeface="Times New Roman" panose="02020603050405020304" pitchFamily="18" charset="0"/>
                <a:cs typeface="Times New Roman" panose="02020603050405020304" pitchFamily="18" charset="0"/>
              </a:rPr>
              <a:t> </a:t>
            </a:r>
          </a:p>
        </p:txBody>
      </p:sp>
      <p:cxnSp>
        <p:nvCxnSpPr>
          <p:cNvPr id="19" name="Straight Connector 12">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83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F604-63D3-407E-877F-56D270AC0774}"/>
              </a:ext>
            </a:extLst>
          </p:cNvPr>
          <p:cNvSpPr>
            <a:spLocks noGrp="1"/>
          </p:cNvSpPr>
          <p:nvPr>
            <p:ph type="ctrTitle"/>
          </p:nvPr>
        </p:nvSpPr>
        <p:spPr>
          <a:xfrm>
            <a:off x="2171700" y="129054"/>
            <a:ext cx="7543800" cy="1647825"/>
          </a:xfrm>
        </p:spPr>
        <p:txBody>
          <a:bodyPr/>
          <a:lstStyle/>
          <a:p>
            <a:r>
              <a:rPr lang="en-US" dirty="0"/>
              <a:t>References</a:t>
            </a:r>
          </a:p>
        </p:txBody>
      </p:sp>
      <p:sp>
        <p:nvSpPr>
          <p:cNvPr id="3" name="Subtitle 2">
            <a:extLst>
              <a:ext uri="{FF2B5EF4-FFF2-40B4-BE49-F238E27FC236}">
                <a16:creationId xmlns:a16="http://schemas.microsoft.com/office/drawing/2014/main" id="{7452111F-62E8-489A-9E8C-CF582BB382F0}"/>
              </a:ext>
            </a:extLst>
          </p:cNvPr>
          <p:cNvSpPr>
            <a:spLocks noGrp="1"/>
          </p:cNvSpPr>
          <p:nvPr>
            <p:ph type="subTitle" idx="1"/>
          </p:nvPr>
        </p:nvSpPr>
        <p:spPr>
          <a:xfrm>
            <a:off x="1009650" y="1929279"/>
            <a:ext cx="9715500" cy="2928471"/>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 </a:t>
            </a:r>
            <a:r>
              <a:rPr lang="en-US" b="0" i="1" dirty="0">
                <a:latin typeface="Times New Roman" panose="02020603050405020304" pitchFamily="18" charset="0"/>
                <a:cs typeface="Times New Roman" panose="02020603050405020304" pitchFamily="18" charset="0"/>
              </a:rPr>
              <a:t>https://www.kaggle.com/annetxu/health-insurance-cost-prediction</a:t>
            </a:r>
          </a:p>
          <a:p>
            <a:endParaRPr lang="en-US" b="0"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0" i="1" dirty="0">
                <a:latin typeface="Times New Roman" panose="02020603050405020304" pitchFamily="18" charset="0"/>
                <a:cs typeface="Times New Roman" panose="02020603050405020304" pitchFamily="18" charset="0"/>
              </a:rPr>
              <a:t>https://www.commonwealthfund.org/international-health-policy-center/countries/united-states </a:t>
            </a:r>
          </a:p>
          <a:p>
            <a:r>
              <a:rPr lang="en-US" b="0" i="1" dirty="0">
                <a:latin typeface="Times New Roman" panose="02020603050405020304" pitchFamily="18" charset="0"/>
                <a:cs typeface="Times New Roman" panose="02020603050405020304" pitchFamily="18" charset="0"/>
              </a:rPr>
              <a:t>https://github.com/Aman101160/Data-Science-Portfolio/blob/master/Predicting_Health_Insurance_Costs.ipynb</a:t>
            </a:r>
          </a:p>
          <a:p>
            <a:endParaRPr lang="en-US" dirty="0">
              <a:latin typeface="Times New Roman" panose="02020603050405020304" pitchFamily="18" charset="0"/>
              <a:cs typeface="Times New Roman" panose="02020603050405020304" pitchFamily="18" charset="0"/>
            </a:endParaRPr>
          </a:p>
          <a:p>
            <a:r>
              <a:rPr lang="en-US" b="0" i="1" dirty="0">
                <a:latin typeface="Times New Roman" panose="02020603050405020304" pitchFamily="18" charset="0"/>
                <a:cs typeface="Times New Roman" panose="02020603050405020304" pitchFamily="18" charset="0"/>
              </a:rPr>
              <a:t>https://github.com/Aman101160/Data-Science-Portfolio/blob/master/InsurCostPredPreProcessing%26TrainingDataDevelopment.ipynb</a:t>
            </a:r>
          </a:p>
          <a:p>
            <a:endParaRPr lang="en-US" dirty="0"/>
          </a:p>
        </p:txBody>
      </p:sp>
    </p:spTree>
    <p:extLst>
      <p:ext uri="{BB962C8B-B14F-4D97-AF65-F5344CB8AC3E}">
        <p14:creationId xmlns:p14="http://schemas.microsoft.com/office/powerpoint/2010/main" val="140404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7D92C7-3437-4D3B-9895-56E7E2391A7E}"/>
              </a:ext>
            </a:extLst>
          </p:cNvPr>
          <p:cNvSpPr>
            <a:spLocks noGrp="1"/>
          </p:cNvSpPr>
          <p:nvPr>
            <p:ph type="subTitle" idx="1"/>
          </p:nvPr>
        </p:nvSpPr>
        <p:spPr>
          <a:xfrm>
            <a:off x="1371600" y="3300879"/>
            <a:ext cx="9610726" cy="2461746"/>
          </a:xfrm>
        </p:spPr>
        <p:txBody>
          <a:bodyPr>
            <a:noAutofit/>
          </a:bodyPr>
          <a:lstStyle/>
          <a:p>
            <a:r>
              <a:rPr lang="en-US" sz="1200" dirty="0">
                <a:latin typeface="Times New Roman" panose="02020603050405020304" pitchFamily="18" charset="0"/>
                <a:cs typeface="Times New Roman" panose="02020603050405020304" pitchFamily="18" charset="0"/>
              </a:rPr>
              <a:t>If there is one thing to know about the United States Health System, it is that is constantly being regulated. It has spilled onto the political arena where one side is arguing for deregulation and the other arguing further regulation. The U.S. Health System is a mix of public and private, for-profit and non-profit insurers and healthcare providers. The United States Federal Government provides funding for programs. There is Medicare which is for adults age 65 and older and some people with disabilities as well as for various programs for veterans and low-income people, including Medicaid and the Children’s Health Insurance Program. In 2018, nearly 92 percent of the population was estimated to have coverage leaving 27.5 million people uninsured. With the dataset provided, I analyze it as well as perform models to compare the costs among regions as well as see how much the factors impact the costs. </a:t>
            </a:r>
          </a:p>
        </p:txBody>
      </p:sp>
      <p:pic>
        <p:nvPicPr>
          <p:cNvPr id="3074" name="Picture 2">
            <a:extLst>
              <a:ext uri="{FF2B5EF4-FFF2-40B4-BE49-F238E27FC236}">
                <a16:creationId xmlns:a16="http://schemas.microsoft.com/office/drawing/2014/main" id="{7242BD4E-2F5B-4ADF-83D1-57BB87589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27507"/>
            <a:ext cx="5895975" cy="308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5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DE229F-4FDF-45F6-8415-FB524E43D127}"/>
              </a:ext>
            </a:extLst>
          </p:cNvPr>
          <p:cNvSpPr>
            <a:spLocks noGrp="1"/>
          </p:cNvSpPr>
          <p:nvPr>
            <p:ph type="subTitle" idx="1"/>
          </p:nvPr>
        </p:nvSpPr>
        <p:spPr>
          <a:xfrm>
            <a:off x="1411286" y="5534025"/>
            <a:ext cx="9523413" cy="1257300"/>
          </a:xfrm>
        </p:spPr>
        <p:txBody>
          <a:bodyPr>
            <a:normAutofit lnSpcReduction="10000"/>
          </a:bodyPr>
          <a:lstStyle/>
          <a:p>
            <a:r>
              <a:rPr lang="en-US" sz="1400" b="0" dirty="0">
                <a:latin typeface="Times New Roman" panose="02020603050405020304" pitchFamily="18" charset="0"/>
                <a:cs typeface="Times New Roman" panose="02020603050405020304" pitchFamily="18" charset="0"/>
              </a:rPr>
              <a:t>This is the dataset used. The factors in determining the charges are the age, sex, bmi, children, whether you are a smoker or not, and region in the United States. The region is split into 4 locations: northeast, northwest, southeast, southwest .A useful reference for families.</a:t>
            </a:r>
          </a:p>
        </p:txBody>
      </p:sp>
      <p:pic>
        <p:nvPicPr>
          <p:cNvPr id="5" name="Picture 4" descr="Table&#10;&#10;Description automatically generated">
            <a:extLst>
              <a:ext uri="{FF2B5EF4-FFF2-40B4-BE49-F238E27FC236}">
                <a16:creationId xmlns:a16="http://schemas.microsoft.com/office/drawing/2014/main" id="{BE7C2CE5-408A-472E-B818-214AF810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074" y="182184"/>
            <a:ext cx="6569076" cy="5194833"/>
          </a:xfrm>
          <a:prstGeom prst="rect">
            <a:avLst/>
          </a:prstGeom>
        </p:spPr>
      </p:pic>
    </p:spTree>
    <p:extLst>
      <p:ext uri="{BB962C8B-B14F-4D97-AF65-F5344CB8AC3E}">
        <p14:creationId xmlns:p14="http://schemas.microsoft.com/office/powerpoint/2010/main" val="187111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ECC6-FFBE-496D-845F-4B94E01A9875}"/>
              </a:ext>
            </a:extLst>
          </p:cNvPr>
          <p:cNvSpPr>
            <a:spLocks noGrp="1"/>
          </p:cNvSpPr>
          <p:nvPr>
            <p:ph type="ctrTitle"/>
          </p:nvPr>
        </p:nvSpPr>
        <p:spPr>
          <a:xfrm>
            <a:off x="1257300" y="238126"/>
            <a:ext cx="9277350" cy="1447800"/>
          </a:xfrm>
        </p:spPr>
        <p:txBody>
          <a:bodyPr>
            <a:noAutofit/>
          </a:bodyPr>
          <a:lstStyle/>
          <a:p>
            <a:r>
              <a:rPr lang="en-US" sz="4800" b="1" i="0" dirty="0">
                <a:latin typeface="Times New Roman" panose="02020603050405020304" pitchFamily="18" charset="0"/>
                <a:cs typeface="Times New Roman" panose="02020603050405020304" pitchFamily="18" charset="0"/>
              </a:rPr>
              <a:t>Exploratory Data </a:t>
            </a:r>
            <a:r>
              <a:rPr lang="en-US" sz="4400" b="1" i="0" dirty="0">
                <a:latin typeface="Times New Roman" panose="02020603050405020304" pitchFamily="18" charset="0"/>
                <a:cs typeface="Times New Roman" panose="02020603050405020304" pitchFamily="18" charset="0"/>
              </a:rPr>
              <a:t>Analysis</a:t>
            </a:r>
          </a:p>
        </p:txBody>
      </p:sp>
      <p:sp>
        <p:nvSpPr>
          <p:cNvPr id="3" name="Subtitle 2">
            <a:extLst>
              <a:ext uri="{FF2B5EF4-FFF2-40B4-BE49-F238E27FC236}">
                <a16:creationId xmlns:a16="http://schemas.microsoft.com/office/drawing/2014/main" id="{FDA5B286-C131-4E21-AA2E-F66136101B94}"/>
              </a:ext>
            </a:extLst>
          </p:cNvPr>
          <p:cNvSpPr>
            <a:spLocks noGrp="1"/>
          </p:cNvSpPr>
          <p:nvPr>
            <p:ph type="subTitle" idx="1"/>
          </p:nvPr>
        </p:nvSpPr>
        <p:spPr>
          <a:xfrm>
            <a:off x="485774" y="1571625"/>
            <a:ext cx="11401425" cy="5048249"/>
          </a:xfrm>
        </p:spPr>
        <p:txBody>
          <a:bodyPr>
            <a:normAutofit/>
          </a:bodyPr>
          <a:lstStyle/>
          <a:p>
            <a:r>
              <a:rPr lang="en-US" dirty="0"/>
              <a:t>N</a:t>
            </a:r>
          </a:p>
          <a:p>
            <a:endParaRPr lang="en-US" dirty="0"/>
          </a:p>
          <a:p>
            <a:endParaRPr lang="en-US" dirty="0"/>
          </a:p>
          <a:p>
            <a:endParaRPr lang="en-US" dirty="0"/>
          </a:p>
          <a:p>
            <a:endParaRPr lang="en-US" dirty="0"/>
          </a:p>
          <a:p>
            <a:endParaRPr lang="en-US" dirty="0"/>
          </a:p>
          <a:p>
            <a:endParaRPr lang="en-US" dirty="0"/>
          </a:p>
          <a:p>
            <a:endParaRPr lang="en-US" dirty="0"/>
          </a:p>
          <a:p>
            <a:endParaRPr lang="en-US" sz="1500" b="0" dirty="0">
              <a:latin typeface="Times New Roman" panose="02020603050405020304" pitchFamily="18" charset="0"/>
              <a:cs typeface="Times New Roman" panose="02020603050405020304" pitchFamily="18" charset="0"/>
            </a:endParaRPr>
          </a:p>
          <a:p>
            <a:r>
              <a:rPr lang="en-US" sz="1500" b="0" dirty="0">
                <a:latin typeface="Times New Roman" panose="02020603050405020304" pitchFamily="18" charset="0"/>
                <a:cs typeface="Times New Roman" panose="02020603050405020304" pitchFamily="18" charset="0"/>
              </a:rPr>
              <a:t>On the left are the columns classified by data types. Followed by that is the minimum and maximum values for each column. On the right is the summary statistics for the columns that are numerical.</a:t>
            </a:r>
          </a:p>
        </p:txBody>
      </p:sp>
      <p:pic>
        <p:nvPicPr>
          <p:cNvPr id="5" name="Picture 4" descr="A close up of text on a white background&#10;&#10;Description automatically generated">
            <a:extLst>
              <a:ext uri="{FF2B5EF4-FFF2-40B4-BE49-F238E27FC236}">
                <a16:creationId xmlns:a16="http://schemas.microsoft.com/office/drawing/2014/main" id="{3D11013D-8D43-4042-832B-85D40452A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74" y="1685926"/>
            <a:ext cx="3924815" cy="3419474"/>
          </a:xfrm>
          <a:prstGeom prst="rect">
            <a:avLst/>
          </a:prstGeom>
        </p:spPr>
      </p:pic>
      <p:pic>
        <p:nvPicPr>
          <p:cNvPr id="7" name="Picture 6" descr="Table&#10;&#10;Description automatically generated">
            <a:extLst>
              <a:ext uri="{FF2B5EF4-FFF2-40B4-BE49-F238E27FC236}">
                <a16:creationId xmlns:a16="http://schemas.microsoft.com/office/drawing/2014/main" id="{53E172BF-70E7-4180-861A-EE718BBC8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289" y="1685925"/>
            <a:ext cx="2643116" cy="3200399"/>
          </a:xfrm>
          <a:prstGeom prst="rect">
            <a:avLst/>
          </a:prstGeom>
        </p:spPr>
      </p:pic>
      <p:pic>
        <p:nvPicPr>
          <p:cNvPr id="9" name="Picture 8" descr="Table&#10;&#10;Description automatically generated">
            <a:extLst>
              <a:ext uri="{FF2B5EF4-FFF2-40B4-BE49-F238E27FC236}">
                <a16:creationId xmlns:a16="http://schemas.microsoft.com/office/drawing/2014/main" id="{5F5CABE9-A669-4B71-845F-339D44AB1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125" y="1616074"/>
            <a:ext cx="4410987" cy="3032125"/>
          </a:xfrm>
          <a:prstGeom prst="rect">
            <a:avLst/>
          </a:prstGeom>
        </p:spPr>
      </p:pic>
    </p:spTree>
    <p:extLst>
      <p:ext uri="{BB962C8B-B14F-4D97-AF65-F5344CB8AC3E}">
        <p14:creationId xmlns:p14="http://schemas.microsoft.com/office/powerpoint/2010/main" val="232420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21297" y="-4974"/>
            <a:ext cx="9470703"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74927"/>
              <a:gd name="connsiteX1" fmla="*/ 4584879 w 4584879"/>
              <a:gd name="connsiteY1" fmla="*/ 0 h 6874927"/>
              <a:gd name="connsiteX2" fmla="*/ 3135315 w 4584879"/>
              <a:gd name="connsiteY2" fmla="*/ 6874927 h 6874927"/>
              <a:gd name="connsiteX3" fmla="*/ 0 w 4584879"/>
              <a:gd name="connsiteY3" fmla="*/ 6863976 h 6874927"/>
              <a:gd name="connsiteX4" fmla="*/ 0 w 4584879"/>
              <a:gd name="connsiteY4" fmla="*/ 0 h 6874927"/>
              <a:gd name="connsiteX0" fmla="*/ 0 w 4339037"/>
              <a:gd name="connsiteY0" fmla="*/ 0 h 6874927"/>
              <a:gd name="connsiteX1" fmla="*/ 4339037 w 4339037"/>
              <a:gd name="connsiteY1" fmla="*/ 0 h 6874927"/>
              <a:gd name="connsiteX2" fmla="*/ 3135315 w 4339037"/>
              <a:gd name="connsiteY2" fmla="*/ 6874927 h 6874927"/>
              <a:gd name="connsiteX3" fmla="*/ 0 w 4339037"/>
              <a:gd name="connsiteY3" fmla="*/ 6863976 h 6874927"/>
              <a:gd name="connsiteX4" fmla="*/ 0 w 4339037"/>
              <a:gd name="connsiteY4" fmla="*/ 0 h 6874927"/>
              <a:gd name="connsiteX0" fmla="*/ 0 w 4339037"/>
              <a:gd name="connsiteY0" fmla="*/ 0 h 6874927"/>
              <a:gd name="connsiteX1" fmla="*/ 4339037 w 4339037"/>
              <a:gd name="connsiteY1" fmla="*/ 0 h 6874927"/>
              <a:gd name="connsiteX2" fmla="*/ 3325969 w 4339037"/>
              <a:gd name="connsiteY2" fmla="*/ 6874927 h 6874927"/>
              <a:gd name="connsiteX3" fmla="*/ 0 w 4339037"/>
              <a:gd name="connsiteY3" fmla="*/ 6863976 h 6874927"/>
              <a:gd name="connsiteX4" fmla="*/ 0 w 4339037"/>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9037" h="6874927">
                <a:moveTo>
                  <a:pt x="0" y="0"/>
                </a:moveTo>
                <a:lnTo>
                  <a:pt x="4339037" y="0"/>
                </a:lnTo>
                <a:lnTo>
                  <a:pt x="3325969"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9595ECB-3C1B-42B9-B2E8-CB3570D7B616}"/>
              </a:ext>
            </a:extLst>
          </p:cNvPr>
          <p:cNvSpPr>
            <a:spLocks noGrp="1"/>
          </p:cNvSpPr>
          <p:nvPr>
            <p:ph type="subTitle" idx="1"/>
          </p:nvPr>
        </p:nvSpPr>
        <p:spPr>
          <a:xfrm>
            <a:off x="7426369" y="995363"/>
            <a:ext cx="4104642" cy="1262062"/>
          </a:xfrm>
        </p:spPr>
        <p:txBody>
          <a:bodyPr>
            <a:normAutofit lnSpcReduction="10000"/>
          </a:bodyPr>
          <a:lstStyle/>
          <a:p>
            <a:pPr algn="r"/>
            <a:r>
              <a:rPr lang="en-US" sz="1400" b="0" dirty="0">
                <a:latin typeface="Times New Roman" panose="02020603050405020304" pitchFamily="18" charset="0"/>
                <a:cs typeface="Times New Roman" panose="02020603050405020304" pitchFamily="18" charset="0"/>
              </a:rPr>
              <a:t>After performing the boxplot, I found the average charges was around $10,000.The outlier seems to start between $30,000-$40,000.</a:t>
            </a:r>
          </a:p>
        </p:txBody>
      </p:sp>
      <p:cxnSp>
        <p:nvCxnSpPr>
          <p:cNvPr id="75" name="Straight Connector 74">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478306"/>
            <a:ext cx="4049486" cy="33916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1798" y="8966"/>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A281A79F-4B5F-4E4C-94ED-667D5DD18D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75" y="-11954"/>
            <a:ext cx="7426368" cy="552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5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21297" y="-4974"/>
            <a:ext cx="9470703"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74927"/>
              <a:gd name="connsiteX1" fmla="*/ 4584879 w 4584879"/>
              <a:gd name="connsiteY1" fmla="*/ 0 h 6874927"/>
              <a:gd name="connsiteX2" fmla="*/ 3135315 w 4584879"/>
              <a:gd name="connsiteY2" fmla="*/ 6874927 h 6874927"/>
              <a:gd name="connsiteX3" fmla="*/ 0 w 4584879"/>
              <a:gd name="connsiteY3" fmla="*/ 6863976 h 6874927"/>
              <a:gd name="connsiteX4" fmla="*/ 0 w 4584879"/>
              <a:gd name="connsiteY4" fmla="*/ 0 h 6874927"/>
              <a:gd name="connsiteX0" fmla="*/ 0 w 4339037"/>
              <a:gd name="connsiteY0" fmla="*/ 0 h 6874927"/>
              <a:gd name="connsiteX1" fmla="*/ 4339037 w 4339037"/>
              <a:gd name="connsiteY1" fmla="*/ 0 h 6874927"/>
              <a:gd name="connsiteX2" fmla="*/ 3135315 w 4339037"/>
              <a:gd name="connsiteY2" fmla="*/ 6874927 h 6874927"/>
              <a:gd name="connsiteX3" fmla="*/ 0 w 4339037"/>
              <a:gd name="connsiteY3" fmla="*/ 6863976 h 6874927"/>
              <a:gd name="connsiteX4" fmla="*/ 0 w 4339037"/>
              <a:gd name="connsiteY4" fmla="*/ 0 h 6874927"/>
              <a:gd name="connsiteX0" fmla="*/ 0 w 4339037"/>
              <a:gd name="connsiteY0" fmla="*/ 0 h 6874927"/>
              <a:gd name="connsiteX1" fmla="*/ 4339037 w 4339037"/>
              <a:gd name="connsiteY1" fmla="*/ 0 h 6874927"/>
              <a:gd name="connsiteX2" fmla="*/ 3325969 w 4339037"/>
              <a:gd name="connsiteY2" fmla="*/ 6874927 h 6874927"/>
              <a:gd name="connsiteX3" fmla="*/ 0 w 4339037"/>
              <a:gd name="connsiteY3" fmla="*/ 6863976 h 6874927"/>
              <a:gd name="connsiteX4" fmla="*/ 0 w 4339037"/>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9037" h="6874927">
                <a:moveTo>
                  <a:pt x="0" y="0"/>
                </a:moveTo>
                <a:lnTo>
                  <a:pt x="4339037" y="0"/>
                </a:lnTo>
                <a:lnTo>
                  <a:pt x="3325969"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FAB248B5-B0BC-49DA-973B-FA1BEB5BB4D5}"/>
              </a:ext>
            </a:extLst>
          </p:cNvPr>
          <p:cNvSpPr>
            <a:spLocks noGrp="1"/>
          </p:cNvSpPr>
          <p:nvPr>
            <p:ph type="subTitle" idx="1"/>
          </p:nvPr>
        </p:nvSpPr>
        <p:spPr>
          <a:xfrm>
            <a:off x="7464689" y="995363"/>
            <a:ext cx="4066321" cy="1000125"/>
          </a:xfrm>
        </p:spPr>
        <p:txBody>
          <a:bodyPr>
            <a:normAutofit/>
          </a:bodyPr>
          <a:lstStyle/>
          <a:p>
            <a:pPr algn="r"/>
            <a:r>
              <a:rPr lang="en-US" sz="1600" b="0" dirty="0">
                <a:latin typeface="Times New Roman" panose="02020603050405020304" pitchFamily="18" charset="0"/>
                <a:cs typeface="Times New Roman" panose="02020603050405020304" pitchFamily="18" charset="0"/>
              </a:rPr>
              <a:t>This is the distribution plot of the charges. It skews to the left.</a:t>
            </a:r>
          </a:p>
        </p:txBody>
      </p:sp>
      <p:cxnSp>
        <p:nvCxnSpPr>
          <p:cNvPr id="75" name="Straight Connector 74">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478306"/>
            <a:ext cx="4049486" cy="33916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1798" y="8966"/>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0717BCA8-C0B7-4509-92D9-310E9A8741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03" y="95535"/>
            <a:ext cx="7388281" cy="528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91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0AB04CF-1A63-4256-BA24-C9A568B4D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FD73BD45-87D9-44BD-8E6F-A575FFD9C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C590C61-3133-456E-8BDA-1832CB0BAADE}"/>
              </a:ext>
            </a:extLst>
          </p:cNvPr>
          <p:cNvSpPr>
            <a:spLocks noGrp="1"/>
          </p:cNvSpPr>
          <p:nvPr>
            <p:ph type="subTitle" idx="1"/>
          </p:nvPr>
        </p:nvSpPr>
        <p:spPr>
          <a:xfrm>
            <a:off x="1047750" y="4241972"/>
            <a:ext cx="10096500" cy="1951764"/>
          </a:xfrm>
        </p:spPr>
        <p:txBody>
          <a:bodyPr>
            <a:normAutofit fontScale="92500" lnSpcReduction="10000"/>
          </a:bodyPr>
          <a:lstStyle/>
          <a:p>
            <a:pPr algn="l"/>
            <a:r>
              <a:rPr lang="en-US" sz="1600" b="0" dirty="0">
                <a:latin typeface="Times New Roman" panose="02020603050405020304" pitchFamily="18" charset="0"/>
                <a:cs typeface="Times New Roman" panose="02020603050405020304" pitchFamily="18" charset="0"/>
              </a:rPr>
              <a:t>I utilize scatterplots for correlation among the column variables. When taking the scatterplot of the age and charges, as a person gets older, they are likely to pay more in health insurance. Looking at children and charges, we see you are likely to pay less in health insurance as you have more children. With the bmi, the insurance is likely to go up the higher the bmi. Although after a certain point, it does not seem to make a difference.</a:t>
            </a:r>
          </a:p>
        </p:txBody>
      </p:sp>
      <p:cxnSp>
        <p:nvCxnSpPr>
          <p:cNvPr id="87" name="Straight Connector 86">
            <a:extLst>
              <a:ext uri="{FF2B5EF4-FFF2-40B4-BE49-F238E27FC236}">
                <a16:creationId xmlns:a16="http://schemas.microsoft.com/office/drawing/2014/main" id="{2178E38C-83CD-4BC6-893D-662EF9BFA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BEC509B8-10E8-41FC-BB52-F632C0F4A4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13" y="289532"/>
            <a:ext cx="4206404" cy="274148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F882A916-F1BE-4C9D-8663-03A12C28D1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19415" y="939702"/>
            <a:ext cx="4206405" cy="274148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540631BE-8F79-4C87-8C3A-A067E7F02A0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70235" y="1522557"/>
            <a:ext cx="3977278" cy="2592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54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B42A-E3B4-464A-842A-52BC66C1F4F8}"/>
              </a:ext>
            </a:extLst>
          </p:cNvPr>
          <p:cNvSpPr>
            <a:spLocks noGrp="1"/>
          </p:cNvSpPr>
          <p:nvPr>
            <p:ph type="ctrTitle"/>
          </p:nvPr>
        </p:nvSpPr>
        <p:spPr>
          <a:xfrm>
            <a:off x="1524000" y="265113"/>
            <a:ext cx="9144000" cy="887412"/>
          </a:xfrm>
        </p:spPr>
        <p:txBody>
          <a:bodyPr>
            <a:normAutofit fontScale="90000"/>
          </a:bodyPr>
          <a:lstStyle/>
          <a:p>
            <a:r>
              <a:rPr lang="en-US" i="0" dirty="0">
                <a:latin typeface="Times New Roman" panose="02020603050405020304" pitchFamily="18" charset="0"/>
                <a:cs typeface="Times New Roman" panose="02020603050405020304" pitchFamily="18" charset="0"/>
              </a:rPr>
              <a:t>Methods</a:t>
            </a:r>
          </a:p>
        </p:txBody>
      </p:sp>
      <p:sp>
        <p:nvSpPr>
          <p:cNvPr id="3" name="Subtitle 2">
            <a:extLst>
              <a:ext uri="{FF2B5EF4-FFF2-40B4-BE49-F238E27FC236}">
                <a16:creationId xmlns:a16="http://schemas.microsoft.com/office/drawing/2014/main" id="{C20CA226-85D9-4BE9-A96D-966883FA1DBF}"/>
              </a:ext>
            </a:extLst>
          </p:cNvPr>
          <p:cNvSpPr>
            <a:spLocks noGrp="1"/>
          </p:cNvSpPr>
          <p:nvPr>
            <p:ph type="subTitle" idx="1"/>
          </p:nvPr>
        </p:nvSpPr>
        <p:spPr>
          <a:xfrm>
            <a:off x="828674" y="1233954"/>
            <a:ext cx="10829925" cy="5187483"/>
          </a:xfrm>
        </p:spPr>
        <p:txBody>
          <a:bodyPr>
            <a:noAutofit/>
          </a:bodyPr>
          <a:lstStyle/>
          <a:p>
            <a:pPr marL="2857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Linear Regression: As I was conducting Exploratory Data Analysis, Regression had to be utilizing when fitting the column variables. It is also used when building another model that uses both continuous and categorical variables. I also applied the predict to the prediction.</a:t>
            </a:r>
          </a:p>
          <a:p>
            <a:pPr marL="2857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Train_Test_Split: I split the numerical and categorical variables while picking 60% of the data for the training set. Before, I build a random number generator. I separate the variables from the target variable which is charges to determine charges. I create dummy variables, so I am able to utilize the categorical variables turning them into numerical.</a:t>
            </a:r>
          </a:p>
          <a:p>
            <a:pPr marL="2857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Preprocessing.OneHotEncoder: All the variable encoder is doing here is converting our categorical variables to binary. We have three categories, which have two, three, and four possible entries. The encoder uses one binary for each possible response in each category; for example, 'sex' has two columns: one that says yes or no to the individual having 'male' in 'sex', and one that says yes or no to the individual having 'female' in 'sex'. This makes the third category, where we have four possible categories, directly comparable to the others.</a:t>
            </a:r>
          </a:p>
        </p:txBody>
      </p:sp>
    </p:spTree>
    <p:extLst>
      <p:ext uri="{BB962C8B-B14F-4D97-AF65-F5344CB8AC3E}">
        <p14:creationId xmlns:p14="http://schemas.microsoft.com/office/powerpoint/2010/main" val="381013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E50F7F-9029-47FD-BC7F-F832478DD8E9}"/>
              </a:ext>
            </a:extLst>
          </p:cNvPr>
          <p:cNvSpPr>
            <a:spLocks noGrp="1"/>
          </p:cNvSpPr>
          <p:nvPr>
            <p:ph type="subTitle" idx="1"/>
          </p:nvPr>
        </p:nvSpPr>
        <p:spPr/>
        <p:txBody>
          <a:bodyPr>
            <a:noAutofit/>
          </a:bodyPr>
          <a:lstStyle/>
          <a:p>
            <a:r>
              <a:rPr lang="en-US" sz="1600" b="0" dirty="0">
                <a:latin typeface="Times New Roman" panose="02020603050405020304" pitchFamily="18" charset="0"/>
                <a:cs typeface="Times New Roman" panose="02020603050405020304" pitchFamily="18" charset="0"/>
              </a:rPr>
              <a:t>I built a random number generator followed by picking 60 % of the data for my training set before I will fit the model. It’s through the train_test_split and preprocessing that I perform linear regression and utilize the predict method. With the plot, I took the linear regression and subtracted from the traing set for the target variable charges.</a:t>
            </a:r>
          </a:p>
        </p:txBody>
      </p:sp>
      <p:pic>
        <p:nvPicPr>
          <p:cNvPr id="7170" name="Picture 2">
            <a:extLst>
              <a:ext uri="{FF2B5EF4-FFF2-40B4-BE49-F238E27FC236}">
                <a16:creationId xmlns:a16="http://schemas.microsoft.com/office/drawing/2014/main" id="{0F26DB9D-46E8-43C4-9691-C4AC25965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4774"/>
            <a:ext cx="6333358" cy="404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229357"/>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77</TotalTime>
  <Words>765</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Univers Condensed Light</vt:lpstr>
      <vt:lpstr>Walbaum Display Light</vt:lpstr>
      <vt:lpstr>AngleLinesVTI</vt:lpstr>
      <vt:lpstr>Predicting The Likelihood of Insurance Charges</vt:lpstr>
      <vt:lpstr>PowerPoint Presentation</vt:lpstr>
      <vt:lpstr>PowerPoint Presentation</vt:lpstr>
      <vt:lpstr>Exploratory Data Analysis</vt:lpstr>
      <vt:lpstr>PowerPoint Presentation</vt:lpstr>
      <vt:lpstr>PowerPoint Presentation</vt:lpstr>
      <vt:lpstr>PowerPoint Presentation</vt:lpstr>
      <vt:lpstr>Methods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Likelihood of Insurance Charges</dc:title>
  <dc:creator>Aman Negassi</dc:creator>
  <cp:lastModifiedBy>Aman Negassi</cp:lastModifiedBy>
  <cp:revision>9</cp:revision>
  <dcterms:created xsi:type="dcterms:W3CDTF">2020-10-25T21:43:16Z</dcterms:created>
  <dcterms:modified xsi:type="dcterms:W3CDTF">2020-10-25T23:04:04Z</dcterms:modified>
</cp:coreProperties>
</file>