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1" r:id="rId7"/>
    <p:sldId id="402" r:id="rId8"/>
    <p:sldId id="409" r:id="rId9"/>
    <p:sldId id="410" r:id="rId10"/>
    <p:sldId id="411" r:id="rId11"/>
    <p:sldId id="406" r:id="rId12"/>
    <p:sldId id="407" r:id="rId13"/>
    <p:sldId id="4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75" d="100"/>
          <a:sy n="75" d="100"/>
        </p:scale>
        <p:origin x="738"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03202" y="1474997"/>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US" sz="2400" i="1" dirty="0" smtClean="0">
                <a:solidFill>
                  <a:srgbClr val="000000"/>
                </a:solidFill>
              </a:rPr>
              <a:t>IN</a:t>
            </a:r>
          </a:p>
          <a:p>
            <a:pPr algn="ctr">
              <a:lnSpc>
                <a:spcPct val="150000"/>
              </a:lnSpc>
            </a:pPr>
            <a:r>
              <a:rPr lang="en-US" sz="2400" i="1" dirty="0" smtClean="0">
                <a:solidFill>
                  <a:srgbClr val="000000"/>
                </a:solidFill>
              </a:rPr>
              <a:t>Computer Science with specialization in</a:t>
            </a:r>
            <a:endParaRPr lang="en-US" sz="2400" i="1" dirty="0" smtClean="0">
              <a:solidFill>
                <a:srgbClr val="000000"/>
              </a:solidFill>
            </a:endParaRPr>
          </a:p>
          <a:p>
            <a:pPr algn="ctr">
              <a:lnSpc>
                <a:spcPct val="150000"/>
              </a:lnSpc>
            </a:pPr>
            <a:r>
              <a:rPr lang="en-US" sz="2400" i="1" dirty="0" smtClean="0">
                <a:solidFill>
                  <a:srgbClr val="000000"/>
                </a:solidFill>
              </a:rPr>
              <a:t>Artificial Intelligence and Machine Learning</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505103" y="38848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smtClean="0">
                <a:latin typeface="Raleway ExtraBold" pitchFamily="34" charset="-52"/>
              </a:rPr>
              <a:t>AI-Powered Smart Parking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34191" cy="1631216"/>
          </a:xfrm>
          <a:prstGeom prst="rect">
            <a:avLst/>
          </a:prstGeom>
          <a:noFill/>
        </p:spPr>
        <p:txBody>
          <a:bodyPr wrap="none" rtlCol="0">
            <a:spAutoFit/>
          </a:bodyPr>
          <a:lstStyle/>
          <a:p>
            <a:r>
              <a:rPr lang="en-US" sz="2000" b="1" dirty="0"/>
              <a:t>Submitted by: </a:t>
            </a:r>
          </a:p>
          <a:p>
            <a:r>
              <a:rPr lang="en-US" sz="2000" dirty="0" err="1" smtClean="0"/>
              <a:t>Aman</a:t>
            </a:r>
            <a:r>
              <a:rPr lang="en-US" sz="2000" dirty="0" smtClean="0"/>
              <a:t> Chauhan : 21BCS6770</a:t>
            </a:r>
          </a:p>
          <a:p>
            <a:r>
              <a:rPr lang="en-US" sz="2000" dirty="0" smtClean="0"/>
              <a:t>Aryan Arvind : 21BCS6745</a:t>
            </a:r>
          </a:p>
          <a:p>
            <a:r>
              <a:rPr lang="en-US" sz="2000" dirty="0" smtClean="0"/>
              <a:t>Harsh </a:t>
            </a:r>
            <a:r>
              <a:rPr lang="en-US" sz="2000" dirty="0" err="1" smtClean="0"/>
              <a:t>Davani</a:t>
            </a:r>
            <a:r>
              <a:rPr lang="en-US" sz="2000" dirty="0" smtClean="0"/>
              <a:t> : 21BCS4649</a:t>
            </a:r>
            <a:endParaRPr lang="en-US" sz="2000" dirty="0"/>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err="1" smtClean="0"/>
              <a:t>Ms</a:t>
            </a:r>
            <a:r>
              <a:rPr lang="en-US" sz="2000" dirty="0" smtClean="0"/>
              <a:t> </a:t>
            </a:r>
            <a:r>
              <a:rPr lang="en-US" sz="2000" dirty="0" err="1" smtClean="0"/>
              <a:t>Tanvi</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lnSpcReduction="10000"/>
          </a:bodyPr>
          <a:lstStyle/>
          <a:p>
            <a:pPr marL="0" indent="0">
              <a:buNone/>
            </a:pPr>
            <a:r>
              <a:rPr lang="en-US" sz="2000" dirty="0" smtClean="0"/>
              <a:t>1. Dan </a:t>
            </a:r>
            <a:r>
              <a:rPr lang="en-US" sz="2000" dirty="0"/>
              <a:t>N. Parking management system and method. US patent. 2003 Jul</a:t>
            </a:r>
            <a:r>
              <a:rPr lang="en-US" sz="2000" dirty="0" smtClean="0"/>
              <a:t>.</a:t>
            </a:r>
          </a:p>
          <a:p>
            <a:pPr marL="0" indent="0">
              <a:buNone/>
            </a:pPr>
            <a:r>
              <a:rPr lang="en-US" sz="2000" dirty="0" smtClean="0"/>
              <a:t>2.</a:t>
            </a:r>
            <a:r>
              <a:rPr lang="en-US" sz="2000" dirty="0"/>
              <a:t> </a:t>
            </a:r>
            <a:r>
              <a:rPr lang="en-US" sz="2000" dirty="0" err="1"/>
              <a:t>Prasetyo</a:t>
            </a:r>
            <a:r>
              <a:rPr lang="en-US" sz="2000" dirty="0"/>
              <a:t> BA, </a:t>
            </a:r>
            <a:r>
              <a:rPr lang="en-US" sz="2000" dirty="0" err="1"/>
              <a:t>Wibowo</a:t>
            </a:r>
            <a:r>
              <a:rPr lang="en-US" sz="2000" dirty="0"/>
              <a:t> AP, </a:t>
            </a:r>
            <a:r>
              <a:rPr lang="en-US" sz="2000" dirty="0" err="1"/>
              <a:t>Suhendri</a:t>
            </a:r>
            <a:r>
              <a:rPr lang="en-US" sz="2000" dirty="0"/>
              <a:t> S. Optimization of image processing techniques in developing of </a:t>
            </a:r>
            <a:r>
              <a:rPr lang="en-US" sz="2000" dirty="0" smtClean="0"/>
              <a:t>smart </a:t>
            </a:r>
            <a:r>
              <a:rPr lang="en-US" sz="2000" dirty="0"/>
              <a:t>parking system. Journal of Information Technology. 2021 Mar 5;3(1):1-4. </a:t>
            </a:r>
            <a:endParaRPr lang="en-US" sz="2000" dirty="0" smtClean="0"/>
          </a:p>
          <a:p>
            <a:pPr marL="0" indent="0">
              <a:buNone/>
            </a:pPr>
            <a:r>
              <a:rPr lang="en-US" sz="2000" dirty="0" smtClean="0"/>
              <a:t>3. Jung </a:t>
            </a:r>
            <a:r>
              <a:rPr lang="en-US" sz="2000" dirty="0"/>
              <a:t>IH, Lee JM, Hwang K. Smart Parking Management System Using AI. </a:t>
            </a:r>
            <a:r>
              <a:rPr lang="en-US" sz="2000" dirty="0" err="1"/>
              <a:t>Webology</a:t>
            </a:r>
            <a:r>
              <a:rPr lang="en-US" sz="2000" dirty="0"/>
              <a:t>. 2022 Jan;19(1). </a:t>
            </a:r>
            <a:endParaRPr lang="en-US" sz="2000" dirty="0" smtClean="0"/>
          </a:p>
          <a:p>
            <a:pPr marL="0" indent="0">
              <a:buNone/>
            </a:pPr>
            <a:r>
              <a:rPr lang="en-US" sz="2000" dirty="0" smtClean="0"/>
              <a:t>4.</a:t>
            </a:r>
            <a:r>
              <a:rPr lang="en-US" sz="2000" dirty="0"/>
              <a:t> </a:t>
            </a:r>
            <a:r>
              <a:rPr lang="en-US" sz="2000" dirty="0" smtClean="0"/>
              <a:t>Idris </a:t>
            </a:r>
            <a:r>
              <a:rPr lang="en-US" sz="2000" dirty="0"/>
              <a:t>MY, Tamil EM, </a:t>
            </a:r>
            <a:r>
              <a:rPr lang="en-US" sz="2000" dirty="0" err="1"/>
              <a:t>Razzak</a:t>
            </a:r>
            <a:r>
              <a:rPr lang="en-US" sz="2000" dirty="0"/>
              <a:t> Z, Noor NM. Smart parking system using image processing </a:t>
            </a:r>
            <a:r>
              <a:rPr lang="en-US" sz="2000" dirty="0" smtClean="0"/>
              <a:t>techniques Journal </a:t>
            </a:r>
            <a:r>
              <a:rPr lang="en-US" sz="2000" dirty="0"/>
              <a:t>of Information Technology. </a:t>
            </a:r>
            <a:r>
              <a:rPr lang="en-US" sz="2000" dirty="0" smtClean="0"/>
              <a:t>2009:114-27</a:t>
            </a:r>
          </a:p>
          <a:p>
            <a:pPr marL="0" indent="0">
              <a:buNone/>
            </a:pPr>
            <a:r>
              <a:rPr lang="en-US" sz="2000" dirty="0" smtClean="0"/>
              <a:t>5.Teh </a:t>
            </a:r>
            <a:r>
              <a:rPr lang="en-US" sz="2000" dirty="0"/>
              <a:t>SL. Android Based Campus Smart Parking System Using Image Processing (Doctoral </a:t>
            </a:r>
            <a:r>
              <a:rPr lang="en-US" sz="2000" dirty="0" smtClean="0"/>
              <a:t>dissertation, </a:t>
            </a:r>
            <a:r>
              <a:rPr lang="en-US" sz="2000" dirty="0" err="1" smtClean="0"/>
              <a:t>Tunku</a:t>
            </a:r>
            <a:r>
              <a:rPr lang="en-US" sz="2000" dirty="0" smtClean="0"/>
              <a:t> </a:t>
            </a:r>
            <a:r>
              <a:rPr lang="en-US" sz="2000" dirty="0"/>
              <a:t>Abdul Rahman University College</a:t>
            </a:r>
            <a:r>
              <a:rPr lang="en-US" sz="2000" dirty="0" smtClean="0"/>
              <a:t>).</a:t>
            </a:r>
          </a:p>
          <a:p>
            <a:pPr marL="0" indent="0">
              <a:buNone/>
            </a:pPr>
            <a:r>
              <a:rPr lang="en-US" sz="2000" dirty="0" smtClean="0"/>
              <a:t>6.</a:t>
            </a:r>
            <a:r>
              <a:rPr lang="en-US" sz="2000" dirty="0"/>
              <a:t> Yan G, Yang W, </a:t>
            </a:r>
            <a:r>
              <a:rPr lang="en-US" sz="2000" dirty="0" err="1"/>
              <a:t>Rawat</a:t>
            </a:r>
            <a:r>
              <a:rPr lang="en-US" sz="2000" dirty="0"/>
              <a:t> DB, </a:t>
            </a:r>
            <a:r>
              <a:rPr lang="en-US" sz="2000" dirty="0" err="1"/>
              <a:t>Olariu</a:t>
            </a:r>
            <a:r>
              <a:rPr lang="en-US" sz="2000" dirty="0"/>
              <a:t> S. </a:t>
            </a:r>
            <a:r>
              <a:rPr lang="en-US" sz="2000" dirty="0" err="1"/>
              <a:t>SmartParking</a:t>
            </a:r>
            <a:r>
              <a:rPr lang="en-US" sz="2000" dirty="0"/>
              <a:t>: A secure and intelligent parking system. </a:t>
            </a:r>
            <a:r>
              <a:rPr lang="en-US" sz="2000" dirty="0" smtClean="0"/>
              <a:t>IEEE intelligent </a:t>
            </a:r>
            <a:r>
              <a:rPr lang="en-US" sz="2000" dirty="0"/>
              <a:t>transportation systems magazine. 2011 Apr 7;3(1):18-30</a:t>
            </a:r>
            <a:r>
              <a:rPr lang="en-US" sz="2000" dirty="0" smtClean="0"/>
              <a:t>.</a:t>
            </a:r>
          </a:p>
          <a:p>
            <a:pPr marL="0" indent="0">
              <a:buNone/>
            </a:pPr>
            <a:r>
              <a:rPr lang="en-US" sz="2000" dirty="0" smtClean="0"/>
              <a:t>7.</a:t>
            </a:r>
            <a:r>
              <a:rPr lang="en-US" sz="2000" dirty="0"/>
              <a:t> </a:t>
            </a:r>
            <a:r>
              <a:rPr lang="en-US" sz="2000" dirty="0" err="1"/>
              <a:t>Perković</a:t>
            </a:r>
            <a:r>
              <a:rPr lang="en-US" sz="2000" dirty="0"/>
              <a:t> T, </a:t>
            </a:r>
            <a:r>
              <a:rPr lang="en-US" sz="2000" dirty="0" err="1"/>
              <a:t>Šolić</a:t>
            </a:r>
            <a:r>
              <a:rPr lang="en-US" sz="2000" dirty="0"/>
              <a:t> P, </a:t>
            </a:r>
            <a:r>
              <a:rPr lang="en-US" sz="2000" dirty="0" err="1"/>
              <a:t>Zargariasl</a:t>
            </a:r>
            <a:r>
              <a:rPr lang="en-US" sz="2000" dirty="0"/>
              <a:t> H, </a:t>
            </a:r>
            <a:r>
              <a:rPr lang="en-US" sz="2000" dirty="0" err="1"/>
              <a:t>Čoko</a:t>
            </a:r>
            <a:r>
              <a:rPr lang="en-US" sz="2000" dirty="0"/>
              <a:t> D, Rodrigues JJ. Smart parking sensors: state of the art and </a:t>
            </a:r>
            <a:r>
              <a:rPr lang="en-US" sz="2000" dirty="0" smtClean="0"/>
              <a:t>performance </a:t>
            </a:r>
            <a:r>
              <a:rPr lang="en-US" sz="2000" dirty="0"/>
              <a:t>evaluation. Journal of Cleaner Production. 2020 Jul 20;262:121181.</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117725"/>
            <a:ext cx="10515600" cy="1325563"/>
          </a:xfrm>
        </p:spPr>
        <p:txBody>
          <a:bodyPr>
            <a:normAutofit/>
          </a:bodyPr>
          <a:lstStyle/>
          <a:p>
            <a:pPr algn="ctr"/>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18926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smtClean="0">
                <a:latin typeface="Times New Roman"/>
                <a:cs typeface="Times New Roman"/>
              </a:rPr>
              <a:t>Future </a:t>
            </a:r>
            <a:r>
              <a:rPr lang="en-US" dirty="0">
                <a:latin typeface="Times New Roman"/>
                <a:cs typeface="Times New Roman"/>
              </a:rPr>
              <a:t>Scope</a:t>
            </a:r>
          </a:p>
          <a:p>
            <a:r>
              <a:rPr lang="en-US" dirty="0">
                <a:latin typeface="Times New Roman"/>
                <a:cs typeface="Times New Roman"/>
              </a:rPr>
              <a:t>References</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Urban areas are experiencing unprecedented growth in vehicle ownership, leading to severe parking challenges. Traditional parking systems often rely on manual management and static allocation, resulting in inefficiencies such as underutilized spaces and increased traffic congestion. As cities expand and vehicle numbers rise, the need for an advanced solution that optimizes parking management becomes increasingly critical.</a:t>
            </a:r>
          </a:p>
          <a:p>
            <a:pPr algn="just"/>
            <a:r>
              <a:rPr lang="en-US" sz="2400" dirty="0">
                <a:latin typeface="Arial" panose="020B0604020202020204" pitchFamily="34" charset="0"/>
                <a:cs typeface="Arial" panose="020B0604020202020204" pitchFamily="34" charset="0"/>
              </a:rPr>
              <a:t>The advent of Artificial Intelligence (AI) and Internet of Things (</a:t>
            </a:r>
            <a:r>
              <a:rPr lang="en-US" sz="2400" dirty="0" err="1">
                <a:latin typeface="Arial" panose="020B0604020202020204" pitchFamily="34" charset="0"/>
                <a:cs typeface="Arial" panose="020B0604020202020204" pitchFamily="34" charset="0"/>
              </a:rPr>
              <a:t>IoT</a:t>
            </a:r>
            <a:r>
              <a:rPr lang="en-US" sz="2400" dirty="0">
                <a:latin typeface="Arial" panose="020B0604020202020204" pitchFamily="34" charset="0"/>
                <a:cs typeface="Arial" panose="020B0604020202020204" pitchFamily="34" charset="0"/>
              </a:rPr>
              <a:t>) technologies offers a promising solution to these problems. By leveraging real-time data, predictive analytics, and automated systems, an AI-powered smart parking system can transform parking management, making it more efficient, user-friendly, and responsive to dynamic urban environments.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6" name="Rectangle 2"/>
          <p:cNvSpPr>
            <a:spLocks noGrp="1" noChangeArrowheads="1"/>
          </p:cNvSpPr>
          <p:nvPr>
            <p:ph idx="1"/>
          </p:nvPr>
        </p:nvSpPr>
        <p:spPr bwMode="auto">
          <a:xfrm>
            <a:off x="453024" y="1727940"/>
            <a:ext cx="1128595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Inefficiency in Space Utilization</a:t>
            </a:r>
            <a:r>
              <a:rPr kumimoji="0" lang="en-US" altLang="en-US" sz="2000" b="0" i="0" u="none" strike="noStrike" cap="none" normalizeH="0" baseline="0" dirty="0" smtClean="0">
                <a:ln>
                  <a:noFill/>
                </a:ln>
                <a:solidFill>
                  <a:schemeClr val="tx1"/>
                </a:solidFill>
                <a:effectLst/>
                <a:latin typeface="Arial" panose="020B0604020202020204" pitchFamily="34" charset="0"/>
              </a:rPr>
              <a:t>: Traditional parking systems</a:t>
            </a:r>
            <a:r>
              <a:rPr kumimoji="0" lang="en-US" altLang="en-US" sz="2000" b="0" i="0" u="none" strike="noStrike" cap="none" normalizeH="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often lead to inefficient use of available spaces, with some areas underutilized while others are congested.</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Time-Consuming Search for Parking</a:t>
            </a:r>
            <a:r>
              <a:rPr kumimoji="0" lang="en-US" altLang="en-US" sz="2000" b="0" i="0" u="none" strike="noStrike" cap="none" normalizeH="0" baseline="0" dirty="0" smtClean="0">
                <a:ln>
                  <a:noFill/>
                </a:ln>
                <a:solidFill>
                  <a:schemeClr val="tx1"/>
                </a:solidFill>
                <a:effectLst/>
                <a:latin typeface="Arial" panose="020B0604020202020204" pitchFamily="34" charset="0"/>
              </a:rPr>
              <a:t>: Drivers frequently spend significant time searching for available parking spots, contributing to traffic congestion and increased vehicle emissions.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Lack of Real-Time Information</a:t>
            </a:r>
            <a:r>
              <a:rPr kumimoji="0" lang="en-US" altLang="en-US" sz="2000" b="0" i="0" u="none" strike="noStrike" cap="none" normalizeH="0" baseline="0" dirty="0" smtClean="0">
                <a:ln>
                  <a:noFill/>
                </a:ln>
                <a:solidFill>
                  <a:schemeClr val="tx1"/>
                </a:solidFill>
                <a:effectLst/>
                <a:latin typeface="Arial" panose="020B0604020202020204" pitchFamily="34" charset="0"/>
              </a:rPr>
              <a:t>: Conventional parking systems lack real-time data, making it difficult for drivers to find available spaces quickly and accurately.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Static Allocation and Management</a:t>
            </a:r>
            <a:r>
              <a:rPr kumimoji="0" lang="en-US" altLang="en-US" sz="2000" b="0" i="0" u="none" strike="noStrike" cap="none" normalizeH="0" baseline="0" dirty="0" smtClean="0">
                <a:ln>
                  <a:noFill/>
                </a:ln>
                <a:solidFill>
                  <a:schemeClr val="tx1"/>
                </a:solidFill>
                <a:effectLst/>
                <a:latin typeface="Arial" panose="020B0604020202020204" pitchFamily="34" charset="0"/>
              </a:rPr>
              <a:t>: Traditional systems typically use fixed allocation methods, which do not adapt to changing demand patterns and peak times.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Limited Data for Urban Planning</a:t>
            </a:r>
            <a:r>
              <a:rPr kumimoji="0" lang="en-US" altLang="en-US" sz="2000" b="0" i="0" u="none" strike="noStrike" cap="none" normalizeH="0" baseline="0" dirty="0" smtClean="0">
                <a:ln>
                  <a:noFill/>
                </a:ln>
                <a:solidFill>
                  <a:schemeClr val="tx1"/>
                </a:solidFill>
                <a:effectLst/>
                <a:latin typeface="Arial" panose="020B0604020202020204" pitchFamily="34" charset="0"/>
              </a:rPr>
              <a:t>: Existing systems often do not provide comprehensive data on parking usage, hindering effective urban planning and infrastructure development.</a:t>
            </a:r>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463463" y="1825625"/>
            <a:ext cx="11336055" cy="4351338"/>
          </a:xfrm>
        </p:spPr>
        <p:txBody>
          <a:bodyPr>
            <a:normAutofit fontScale="77500" lnSpcReduction="20000"/>
          </a:bodyPr>
          <a:lstStyle/>
          <a:p>
            <a:pPr algn="just"/>
            <a:r>
              <a:rPr lang="en-US" b="1" dirty="0">
                <a:latin typeface="Arial" panose="020B0604020202020204" pitchFamily="34" charset="0"/>
                <a:cs typeface="Arial" panose="020B0604020202020204" pitchFamily="34" charset="0"/>
              </a:rPr>
              <a:t>Optimize Parking Space Utilization</a:t>
            </a:r>
            <a:r>
              <a:rPr lang="en-US" dirty="0">
                <a:latin typeface="Arial" panose="020B0604020202020204" pitchFamily="34" charset="0"/>
                <a:cs typeface="Arial" panose="020B0604020202020204" pitchFamily="34" charset="0"/>
              </a:rPr>
              <a:t>: Develop and implement AI algorithms to maximize the use of available parking spaces by dynamically allocating them based on real-time demand.</a:t>
            </a:r>
          </a:p>
          <a:p>
            <a:pPr algn="just"/>
            <a:r>
              <a:rPr lang="en-US" b="1" dirty="0">
                <a:latin typeface="Arial" panose="020B0604020202020204" pitchFamily="34" charset="0"/>
                <a:cs typeface="Arial" panose="020B0604020202020204" pitchFamily="34" charset="0"/>
              </a:rPr>
              <a:t>Enhance User Experience</a:t>
            </a:r>
            <a:r>
              <a:rPr lang="en-US" dirty="0">
                <a:latin typeface="Arial" panose="020B0604020202020204" pitchFamily="34" charset="0"/>
                <a:cs typeface="Arial" panose="020B0604020202020204" pitchFamily="34" charset="0"/>
              </a:rPr>
              <a:t>: Create a user-friendly mobile application that provides real-time information about parking availability, directions to available spaces, and options for reserving and paying for parking spots.</a:t>
            </a:r>
          </a:p>
          <a:p>
            <a:pPr algn="just"/>
            <a:r>
              <a:rPr lang="en-US" b="1" dirty="0">
                <a:latin typeface="Arial" panose="020B0604020202020204" pitchFamily="34" charset="0"/>
                <a:cs typeface="Arial" panose="020B0604020202020204" pitchFamily="34" charset="0"/>
              </a:rPr>
              <a:t>Reduce Traffic Congestion</a:t>
            </a:r>
            <a:r>
              <a:rPr lang="en-US" dirty="0">
                <a:latin typeface="Arial" panose="020B0604020202020204" pitchFamily="34" charset="0"/>
                <a:cs typeface="Arial" panose="020B0604020202020204" pitchFamily="34" charset="0"/>
              </a:rPr>
              <a:t>: Minimize the time drivers spend searching for parking by providing accurate and timely information, thereby reducing overall traffic congestion and vehicle emissions.</a:t>
            </a:r>
          </a:p>
          <a:p>
            <a:pPr algn="just"/>
            <a:r>
              <a:rPr lang="en-US" b="1" dirty="0">
                <a:latin typeface="Arial" panose="020B0604020202020204" pitchFamily="34" charset="0"/>
                <a:cs typeface="Arial" panose="020B0604020202020204" pitchFamily="34" charset="0"/>
              </a:rPr>
              <a:t>Leverage Data for Urban Planning</a:t>
            </a:r>
            <a:r>
              <a:rPr lang="en-US" dirty="0">
                <a:latin typeface="Arial" panose="020B0604020202020204" pitchFamily="34" charset="0"/>
                <a:cs typeface="Arial" panose="020B0604020202020204" pitchFamily="34" charset="0"/>
              </a:rPr>
              <a:t>: Collect and analyze parking data to provide valuable insights for urban planners, helping to optimize parking infrastructure and improve city planning.</a:t>
            </a:r>
          </a:p>
          <a:p>
            <a:pPr algn="just"/>
            <a:r>
              <a:rPr lang="en-US" b="1" dirty="0">
                <a:latin typeface="Arial" panose="020B0604020202020204" pitchFamily="34" charset="0"/>
                <a:cs typeface="Arial" panose="020B0604020202020204" pitchFamily="34" charset="0"/>
              </a:rPr>
              <a:t>Ensure System Scalability and Reliability</a:t>
            </a:r>
            <a:r>
              <a:rPr lang="en-US" dirty="0">
                <a:latin typeface="Arial" panose="020B0604020202020204" pitchFamily="34" charset="0"/>
                <a:cs typeface="Arial" panose="020B0604020202020204" pitchFamily="34" charset="0"/>
              </a:rPr>
              <a:t>: Design a robust and scalable system architecture that can handle varying data loads, integrate with existing infrastructure, and maintain high reliability and security.</a:t>
            </a:r>
          </a:p>
          <a:p>
            <a:pPr marL="0" indent="0" algn="just">
              <a:buNone/>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2600" y="1690688"/>
            <a:ext cx="10871200" cy="4702175"/>
          </a:xfrm>
        </p:spPr>
        <p:txBody>
          <a:bodyPr>
            <a:normAutofit/>
          </a:bodyPr>
          <a:lstStyle/>
          <a:p>
            <a:pPr marL="0" indent="0" algn="just">
              <a:buNone/>
            </a:pPr>
            <a:r>
              <a:rPr lang="en-US" sz="2000" b="1" dirty="0" smtClean="0">
                <a:latin typeface="Arial" panose="020B0604020202020204" pitchFamily="34" charset="0"/>
                <a:cs typeface="Arial" panose="020B0604020202020204" pitchFamily="34" charset="0"/>
              </a:rPr>
              <a:t>1.Research </a:t>
            </a:r>
            <a:r>
              <a:rPr lang="en-US" sz="2000" b="1" dirty="0">
                <a:latin typeface="Arial" panose="020B0604020202020204" pitchFamily="34" charset="0"/>
                <a:cs typeface="Arial" panose="020B0604020202020204" pitchFamily="34" charset="0"/>
              </a:rPr>
              <a:t>and Requirements Gathering</a:t>
            </a:r>
            <a:endParaRPr lang="en-US" sz="2000" dirty="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Literature </a:t>
            </a:r>
            <a:r>
              <a:rPr lang="en-US" sz="2000" b="1" dirty="0">
                <a:latin typeface="Arial" panose="020B0604020202020204" pitchFamily="34" charset="0"/>
                <a:cs typeface="Arial" panose="020B0604020202020204" pitchFamily="34" charset="0"/>
              </a:rPr>
              <a:t>Review</a:t>
            </a:r>
            <a:r>
              <a:rPr lang="en-US" sz="2000" dirty="0">
                <a:latin typeface="Arial" panose="020B0604020202020204" pitchFamily="34" charset="0"/>
                <a:cs typeface="Arial" panose="020B0604020202020204" pitchFamily="34" charset="0"/>
              </a:rPr>
              <a:t>: Study existing smart parking technologies and AI advancements.</a:t>
            </a:r>
          </a:p>
          <a:p>
            <a:pPr algn="just"/>
            <a:r>
              <a:rPr lang="en-US" sz="2000" b="1" dirty="0">
                <a:latin typeface="Arial" panose="020B0604020202020204" pitchFamily="34" charset="0"/>
                <a:cs typeface="Arial" panose="020B0604020202020204" pitchFamily="34" charset="0"/>
              </a:rPr>
              <a:t>Stakeholder Analysis</a:t>
            </a:r>
            <a:r>
              <a:rPr lang="en-US" sz="2000" dirty="0">
                <a:latin typeface="Arial" panose="020B0604020202020204" pitchFamily="34" charset="0"/>
                <a:cs typeface="Arial" panose="020B0604020202020204" pitchFamily="34" charset="0"/>
              </a:rPr>
              <a:t>: Identify and understand needs of city planners, parking operators, and users.</a:t>
            </a:r>
          </a:p>
          <a:p>
            <a:pPr algn="just"/>
            <a:r>
              <a:rPr lang="en-US" sz="2000" b="1" dirty="0" smtClean="0">
                <a:latin typeface="Arial" panose="020B0604020202020204" pitchFamily="34" charset="0"/>
                <a:cs typeface="Arial" panose="020B0604020202020204" pitchFamily="34" charset="0"/>
              </a:rPr>
              <a:t>Requirements Definition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Document functional </a:t>
            </a:r>
            <a:r>
              <a:rPr lang="en-US" sz="2000" dirty="0">
                <a:latin typeface="Arial" panose="020B0604020202020204" pitchFamily="34" charset="0"/>
                <a:cs typeface="Arial" panose="020B0604020202020204" pitchFamily="34" charset="0"/>
              </a:rPr>
              <a:t>and non-functional requirements for the system</a:t>
            </a:r>
            <a:r>
              <a:rPr lang="en-US" sz="2000" dirty="0" smtClean="0">
                <a:latin typeface="Arial" panose="020B0604020202020204" pitchFamily="34" charset="0"/>
                <a:cs typeface="Arial" panose="020B0604020202020204" pitchFamily="34" charset="0"/>
              </a:rPr>
              <a:t>.</a:t>
            </a:r>
          </a:p>
          <a:p>
            <a:pPr marL="0" indent="0" algn="just">
              <a:buNone/>
            </a:pPr>
            <a:endParaRPr lang="en-US" sz="1900" b="1" dirty="0" smtClean="0">
              <a:latin typeface="Arial" panose="020B0604020202020204" pitchFamily="34" charset="0"/>
              <a:cs typeface="Arial" panose="020B0604020202020204" pitchFamily="34" charset="0"/>
            </a:endParaRPr>
          </a:p>
          <a:p>
            <a:pPr marL="0" indent="0" algn="just">
              <a:buNone/>
            </a:pPr>
            <a:r>
              <a:rPr lang="en-US" sz="2000" b="1" dirty="0" smtClean="0">
                <a:latin typeface="Arial" panose="020B0604020202020204" pitchFamily="34" charset="0"/>
                <a:cs typeface="Arial" panose="020B0604020202020204" pitchFamily="34" charset="0"/>
              </a:rPr>
              <a:t>2. System </a:t>
            </a:r>
            <a:r>
              <a:rPr lang="en-US" sz="2000" b="1" dirty="0">
                <a:latin typeface="Arial" panose="020B0604020202020204" pitchFamily="34" charset="0"/>
                <a:cs typeface="Arial" panose="020B0604020202020204" pitchFamily="34" charset="0"/>
              </a:rPr>
              <a:t>Design and Architecture</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Architecture Design</a:t>
            </a:r>
            <a:r>
              <a:rPr lang="en-US" sz="2000" dirty="0">
                <a:latin typeface="Arial" panose="020B0604020202020204" pitchFamily="34" charset="0"/>
                <a:cs typeface="Arial" panose="020B0604020202020204" pitchFamily="34" charset="0"/>
              </a:rPr>
              <a:t>: Develop system architecture diagrams, including sensors, AI components, and user interfaces.</a:t>
            </a:r>
          </a:p>
          <a:p>
            <a:pPr algn="just"/>
            <a:r>
              <a:rPr lang="en-US" sz="2000" b="1" dirty="0">
                <a:latin typeface="Arial" panose="020B0604020202020204" pitchFamily="34" charset="0"/>
                <a:cs typeface="Arial" panose="020B0604020202020204" pitchFamily="34" charset="0"/>
              </a:rPr>
              <a:t>Technology Selection</a:t>
            </a:r>
            <a:r>
              <a:rPr lang="en-US" sz="2000" dirty="0">
                <a:latin typeface="Arial" panose="020B0604020202020204" pitchFamily="34" charset="0"/>
                <a:cs typeface="Arial" panose="020B0604020202020204" pitchFamily="34" charset="0"/>
              </a:rPr>
              <a:t>: Choose appropriate sensors, AI frameworks, and cloud services.</a:t>
            </a:r>
          </a:p>
          <a:p>
            <a:pPr algn="just"/>
            <a:r>
              <a:rPr lang="en-US" sz="2000" b="1" dirty="0">
                <a:latin typeface="Arial" panose="020B0604020202020204" pitchFamily="34" charset="0"/>
                <a:cs typeface="Arial" panose="020B0604020202020204" pitchFamily="34" charset="0"/>
              </a:rPr>
              <a:t>Specifications Development</a:t>
            </a:r>
            <a:r>
              <a:rPr lang="en-US" sz="2000" dirty="0">
                <a:latin typeface="Arial" panose="020B0604020202020204" pitchFamily="34" charset="0"/>
                <a:cs typeface="Arial" panose="020B0604020202020204" pitchFamily="34" charset="0"/>
              </a:rPr>
              <a:t>: Create detailed technical specifications for each system component</a:t>
            </a:r>
            <a:r>
              <a:rPr lang="en-US" sz="1900" dirty="0">
                <a:latin typeface="Arial" panose="020B0604020202020204" pitchFamily="34" charset="0"/>
                <a:cs typeface="Arial" panose="020B0604020202020204" pitchFamily="34" charset="0"/>
              </a:rPr>
              <a:t>.</a:t>
            </a:r>
          </a:p>
          <a:p>
            <a:pPr marL="0" indent="0" algn="just">
              <a:buNone/>
            </a:pPr>
            <a:endParaRPr lang="en-US" sz="2400" dirty="0">
              <a:latin typeface="Arial" panose="020B0604020202020204" pitchFamily="34" charset="0"/>
              <a:cs typeface="Arial" panose="020B0604020202020204" pitchFamily="34" charset="0"/>
            </a:endParaRPr>
          </a:p>
          <a:p>
            <a:pPr marL="0" indent="0" algn="just">
              <a:buNone/>
            </a:pP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69151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marL="0" indent="0" algn="just">
              <a:buNone/>
            </a:pPr>
            <a:r>
              <a:rPr lang="en-US" sz="2000" b="1" dirty="0" smtClean="0">
                <a:latin typeface="Arial" panose="020B0604020202020204" pitchFamily="34" charset="0"/>
                <a:cs typeface="Arial" panose="020B0604020202020204" pitchFamily="34" charset="0"/>
              </a:rPr>
              <a:t>3.Prototype </a:t>
            </a:r>
            <a:r>
              <a:rPr lang="en-US" sz="2000" b="1" dirty="0">
                <a:latin typeface="Arial" panose="020B0604020202020204" pitchFamily="34" charset="0"/>
                <a:cs typeface="Arial" panose="020B0604020202020204" pitchFamily="34" charset="0"/>
              </a:rPr>
              <a:t>Development</a:t>
            </a:r>
            <a:endParaRPr lang="en-US" sz="2000" dirty="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AI </a:t>
            </a:r>
            <a:r>
              <a:rPr lang="en-US" sz="2000" b="1" dirty="0">
                <a:latin typeface="Arial" panose="020B0604020202020204" pitchFamily="34" charset="0"/>
                <a:cs typeface="Arial" panose="020B0604020202020204" pitchFamily="34" charset="0"/>
              </a:rPr>
              <a:t>Algorithm Development</a:t>
            </a:r>
            <a:r>
              <a:rPr lang="en-US" sz="2000" dirty="0">
                <a:latin typeface="Arial" panose="020B0604020202020204" pitchFamily="34" charset="0"/>
                <a:cs typeface="Arial" panose="020B0604020202020204" pitchFamily="34" charset="0"/>
              </a:rPr>
              <a:t>: Create and train machine learning models for data processing and prediction.</a:t>
            </a:r>
          </a:p>
          <a:p>
            <a:pPr algn="just"/>
            <a:r>
              <a:rPr lang="en-US" sz="2000" b="1" dirty="0">
                <a:latin typeface="Arial" panose="020B0604020202020204" pitchFamily="34" charset="0"/>
                <a:cs typeface="Arial" panose="020B0604020202020204" pitchFamily="34" charset="0"/>
              </a:rPr>
              <a:t>Mobile Application Development</a:t>
            </a:r>
            <a:r>
              <a:rPr lang="en-US" sz="2000" dirty="0">
                <a:latin typeface="Arial" panose="020B0604020202020204" pitchFamily="34" charset="0"/>
                <a:cs typeface="Arial" panose="020B0604020202020204" pitchFamily="34" charset="0"/>
              </a:rPr>
              <a:t>: Design and develop a mobile app for user interaction, including space availability, navigation, and payment.</a:t>
            </a:r>
          </a:p>
          <a:p>
            <a:pPr algn="just"/>
            <a:r>
              <a:rPr lang="en-US" sz="2000" b="1" dirty="0">
                <a:latin typeface="Arial" panose="020B0604020202020204" pitchFamily="34" charset="0"/>
                <a:cs typeface="Arial" panose="020B0604020202020204" pitchFamily="34" charset="0"/>
              </a:rPr>
              <a:t>Backend Infrastructure</a:t>
            </a:r>
            <a:r>
              <a:rPr lang="en-US" sz="2000" dirty="0">
                <a:latin typeface="Arial" panose="020B0604020202020204" pitchFamily="34" charset="0"/>
                <a:cs typeface="Arial" panose="020B0604020202020204" pitchFamily="34" charset="0"/>
              </a:rPr>
              <a:t>: Build and deploy servers for data processing, storage, and system communication</a:t>
            </a:r>
            <a:r>
              <a:rPr lang="en-US" sz="2000" dirty="0" smtClean="0">
                <a:latin typeface="Arial" panose="020B0604020202020204" pitchFamily="34" charset="0"/>
                <a:cs typeface="Arial" panose="020B0604020202020204" pitchFamily="34" charset="0"/>
              </a:rPr>
              <a:t>.</a:t>
            </a:r>
          </a:p>
          <a:p>
            <a:pPr algn="just"/>
            <a:endParaRPr lang="en-US" sz="2000" dirty="0" smtClean="0">
              <a:latin typeface="Arial" panose="020B0604020202020204" pitchFamily="34" charset="0"/>
              <a:cs typeface="Arial" panose="020B0604020202020204" pitchFamily="34" charset="0"/>
            </a:endParaRPr>
          </a:p>
          <a:p>
            <a:pPr marL="0" indent="0" algn="just">
              <a:buNone/>
            </a:pPr>
            <a:r>
              <a:rPr lang="en-US" sz="2000" b="1" dirty="0" smtClean="0">
                <a:latin typeface="Arial" panose="020B0604020202020204" pitchFamily="34" charset="0"/>
                <a:cs typeface="Arial" panose="020B0604020202020204" pitchFamily="34" charset="0"/>
              </a:rPr>
              <a:t>4.Testing </a:t>
            </a:r>
            <a:r>
              <a:rPr lang="en-US" sz="2000" b="1" dirty="0">
                <a:latin typeface="Arial" panose="020B0604020202020204" pitchFamily="34" charset="0"/>
                <a:cs typeface="Arial" panose="020B0604020202020204" pitchFamily="34" charset="0"/>
              </a:rPr>
              <a:t>and Evaluation</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Internal Testing</a:t>
            </a:r>
            <a:r>
              <a:rPr lang="en-US" sz="2000" dirty="0">
                <a:latin typeface="Arial" panose="020B0604020202020204" pitchFamily="34" charset="0"/>
                <a:cs typeface="Arial" panose="020B0604020202020204" pitchFamily="34" charset="0"/>
              </a:rPr>
              <a:t>: Conduct unit, integration, and system tests to ensure functionality and performance.</a:t>
            </a:r>
          </a:p>
          <a:p>
            <a:pPr algn="just"/>
            <a:r>
              <a:rPr lang="en-US" sz="2000" b="1" dirty="0">
                <a:latin typeface="Arial" panose="020B0604020202020204" pitchFamily="34" charset="0"/>
                <a:cs typeface="Arial" panose="020B0604020202020204" pitchFamily="34" charset="0"/>
              </a:rPr>
              <a:t>Pilot Testing</a:t>
            </a:r>
            <a:r>
              <a:rPr lang="en-US" sz="2000" dirty="0">
                <a:latin typeface="Arial" panose="020B0604020202020204" pitchFamily="34" charset="0"/>
                <a:cs typeface="Arial" panose="020B0604020202020204" pitchFamily="34" charset="0"/>
              </a:rPr>
              <a:t>: Deploy the system in a controlled environment to gather user feedback and assess real-world effectiveness.</a:t>
            </a:r>
          </a:p>
          <a:p>
            <a:pPr algn="just"/>
            <a:r>
              <a:rPr lang="en-US" sz="2000" b="1" dirty="0">
                <a:latin typeface="Arial" panose="020B0604020202020204" pitchFamily="34" charset="0"/>
                <a:cs typeface="Arial" panose="020B0604020202020204" pitchFamily="34" charset="0"/>
              </a:rPr>
              <a:t>Performance Evaluation</a:t>
            </a:r>
            <a:r>
              <a:rPr lang="en-US" sz="2000" dirty="0">
                <a:latin typeface="Arial" panose="020B0604020202020204" pitchFamily="34" charset="0"/>
                <a:cs typeface="Arial" panose="020B0604020202020204" pitchFamily="34" charset="0"/>
              </a:rPr>
              <a:t>: Measure system accuracy, response time, and reliability</a:t>
            </a:r>
            <a:r>
              <a:rPr lang="en-US" sz="2000" dirty="0"/>
              <a:t>.</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87356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6587"/>
            <a:ext cx="10515600" cy="5719763"/>
          </a:xfrm>
        </p:spPr>
        <p:txBody>
          <a:bodyPr>
            <a:normAutofit/>
          </a:bodyPr>
          <a:lstStyle/>
          <a:p>
            <a:pPr marL="0" indent="0" algn="just">
              <a:buNone/>
            </a:pPr>
            <a:r>
              <a:rPr lang="en-US" sz="2000" b="1" dirty="0" smtClean="0">
                <a:latin typeface="Arial" panose="020B0604020202020204" pitchFamily="34" charset="0"/>
                <a:cs typeface="Arial" panose="020B0604020202020204" pitchFamily="34" charset="0"/>
              </a:rPr>
              <a:t>5.Implementation </a:t>
            </a:r>
            <a:r>
              <a:rPr lang="en-US" sz="2000" b="1" dirty="0">
                <a:latin typeface="Arial" panose="020B0604020202020204" pitchFamily="34" charset="0"/>
                <a:cs typeface="Arial" panose="020B0604020202020204" pitchFamily="34" charset="0"/>
              </a:rPr>
              <a:t>and Deployment</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System Rollout</a:t>
            </a:r>
            <a:r>
              <a:rPr lang="en-US" sz="2000" dirty="0">
                <a:latin typeface="Arial" panose="020B0604020202020204" pitchFamily="34" charset="0"/>
                <a:cs typeface="Arial" panose="020B0604020202020204" pitchFamily="34" charset="0"/>
              </a:rPr>
              <a:t>: Deploy the system across selected urban areas.</a:t>
            </a:r>
          </a:p>
          <a:p>
            <a:pPr algn="just"/>
            <a:r>
              <a:rPr lang="en-US" sz="2000" b="1" dirty="0">
                <a:latin typeface="Arial" panose="020B0604020202020204" pitchFamily="34" charset="0"/>
                <a:cs typeface="Arial" panose="020B0604020202020204" pitchFamily="34" charset="0"/>
              </a:rPr>
              <a:t>User Training and Support</a:t>
            </a:r>
            <a:r>
              <a:rPr lang="en-US" sz="2000" dirty="0">
                <a:latin typeface="Arial" panose="020B0604020202020204" pitchFamily="34" charset="0"/>
                <a:cs typeface="Arial" panose="020B0604020202020204" pitchFamily="34" charset="0"/>
              </a:rPr>
              <a:t>: Train users and provide support materials and helpdesk services.</a:t>
            </a:r>
          </a:p>
          <a:p>
            <a:pPr algn="just"/>
            <a:r>
              <a:rPr lang="en-US" sz="2000" b="1" dirty="0">
                <a:latin typeface="Arial" panose="020B0604020202020204" pitchFamily="34" charset="0"/>
                <a:cs typeface="Arial" panose="020B0604020202020204" pitchFamily="34" charset="0"/>
              </a:rPr>
              <a:t>Monitoring and Maintenance</a:t>
            </a:r>
            <a:r>
              <a:rPr lang="en-US" sz="2000" dirty="0">
                <a:latin typeface="Arial" panose="020B0604020202020204" pitchFamily="34" charset="0"/>
                <a:cs typeface="Arial" panose="020B0604020202020204" pitchFamily="34" charset="0"/>
              </a:rPr>
              <a:t>: Continuously monitor system performance and perform regular updates and maintenance</a:t>
            </a:r>
            <a:r>
              <a:rPr lang="en-US" sz="2000" dirty="0" smtClean="0">
                <a:latin typeface="Arial" panose="020B0604020202020204" pitchFamily="34" charset="0"/>
                <a:cs typeface="Arial" panose="020B0604020202020204" pitchFamily="34" charset="0"/>
              </a:rPr>
              <a:t>.</a:t>
            </a:r>
          </a:p>
          <a:p>
            <a:pPr algn="just"/>
            <a:endParaRPr lang="en-US" sz="2000" b="1" dirty="0" smtClean="0">
              <a:latin typeface="Arial" panose="020B0604020202020204" pitchFamily="34" charset="0"/>
              <a:cs typeface="Arial" panose="020B0604020202020204" pitchFamily="34" charset="0"/>
            </a:endParaRPr>
          </a:p>
          <a:p>
            <a:pPr marL="0" indent="0" algn="just">
              <a:buNone/>
            </a:pPr>
            <a:r>
              <a:rPr lang="en-US" sz="2000" b="1" dirty="0" smtClean="0">
                <a:latin typeface="Arial" panose="020B0604020202020204" pitchFamily="34" charset="0"/>
                <a:cs typeface="Arial" panose="020B0604020202020204" pitchFamily="34" charset="0"/>
              </a:rPr>
              <a:t>6.Data </a:t>
            </a:r>
            <a:r>
              <a:rPr lang="en-US" sz="2000" b="1" dirty="0">
                <a:latin typeface="Arial" panose="020B0604020202020204" pitchFamily="34" charset="0"/>
                <a:cs typeface="Arial" panose="020B0604020202020204" pitchFamily="34" charset="0"/>
              </a:rPr>
              <a:t>Analysis and Reporting</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Data Collection</a:t>
            </a:r>
            <a:r>
              <a:rPr lang="en-US" sz="2000" dirty="0">
                <a:latin typeface="Arial" panose="020B0604020202020204" pitchFamily="34" charset="0"/>
                <a:cs typeface="Arial" panose="020B0604020202020204" pitchFamily="34" charset="0"/>
              </a:rPr>
              <a:t>: Gather data on parking usage, system performance, and user behavior.</a:t>
            </a:r>
          </a:p>
          <a:p>
            <a:pPr algn="just"/>
            <a:r>
              <a:rPr lang="en-US" sz="2000" b="1" dirty="0">
                <a:latin typeface="Arial" panose="020B0604020202020204" pitchFamily="34" charset="0"/>
                <a:cs typeface="Arial" panose="020B0604020202020204" pitchFamily="34" charset="0"/>
              </a:rPr>
              <a:t>Analysis</a:t>
            </a:r>
            <a:r>
              <a:rPr lang="en-US" sz="2000" dirty="0">
                <a:latin typeface="Arial" panose="020B0604020202020204" pitchFamily="34" charset="0"/>
                <a:cs typeface="Arial" panose="020B0604020202020204" pitchFamily="34" charset="0"/>
              </a:rPr>
              <a:t>: Use data analytics to evaluate system effectiveness and identify areas for improvement.</a:t>
            </a:r>
          </a:p>
          <a:p>
            <a:pPr algn="just"/>
            <a:r>
              <a:rPr lang="en-US" sz="2000" b="1" dirty="0">
                <a:latin typeface="Arial" panose="020B0604020202020204" pitchFamily="34" charset="0"/>
                <a:cs typeface="Arial" panose="020B0604020202020204" pitchFamily="34" charset="0"/>
              </a:rPr>
              <a:t>Reporting</a:t>
            </a:r>
            <a:r>
              <a:rPr lang="en-US" sz="2000" dirty="0">
                <a:latin typeface="Arial" panose="020B0604020202020204" pitchFamily="34" charset="0"/>
                <a:cs typeface="Arial" panose="020B0604020202020204" pitchFamily="34" charset="0"/>
              </a:rPr>
              <a:t>: Prepare detailed reports with insights and </a:t>
            </a:r>
            <a:r>
              <a:rPr lang="en-US" sz="2000" dirty="0" smtClean="0">
                <a:latin typeface="Arial" panose="020B0604020202020204" pitchFamily="34" charset="0"/>
                <a:cs typeface="Arial" panose="020B0604020202020204" pitchFamily="34" charset="0"/>
              </a:rPr>
              <a:t>recommendations.</a:t>
            </a: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65909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6"/>
            <a:ext cx="10515600" cy="1147177"/>
          </a:xfrm>
        </p:spPr>
        <p:txBody>
          <a:bodyPr/>
          <a:lstStyle/>
          <a:p>
            <a:pPr algn="ctr"/>
            <a:r>
              <a:rPr lang="en-US" dirty="0">
                <a:latin typeface="Times New Roman" panose="02020603050405020304" pitchFamily="18" charset="0"/>
                <a:cs typeface="Times New Roman" panose="02020603050405020304" pitchFamily="18" charset="0"/>
              </a:rPr>
              <a:t>Future Scope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1"/>
          <p:cNvSpPr>
            <a:spLocks noGrp="1" noChangeArrowheads="1"/>
          </p:cNvSpPr>
          <p:nvPr>
            <p:ph idx="1"/>
          </p:nvPr>
        </p:nvSpPr>
        <p:spPr bwMode="auto">
          <a:xfrm>
            <a:off x="553453" y="1038238"/>
            <a:ext cx="1146609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Expansion to Additional Cities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Adapt and deploy the system in various urban environments and regions.</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Integration with Smart City Technologies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Connect with other smart city systems like traffic management and public transportation.</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Advanced Features Development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Implement dynamic pricing models based on demand.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Integrate electric vehicle (EV) charging stations.</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Enhanced User Personalization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Develop features for personalized parking recommendations.</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Advanced Data Analytics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Utilize big data for deeper insights into parking patterns and urban mobility.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6167</TotalTime>
  <Words>1067</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 Unicode MS</vt:lpstr>
      <vt:lpstr>Arial</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vt:lpstr>
      <vt:lpstr>PowerPoint Presentation</vt:lpstr>
      <vt:lpstr>PowerPoint Presentation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cp:lastModifiedBy>
  <cp:revision>498</cp:revision>
  <dcterms:created xsi:type="dcterms:W3CDTF">2019-01-09T10:33:58Z</dcterms:created>
  <dcterms:modified xsi:type="dcterms:W3CDTF">2024-08-23T06:47:25Z</dcterms:modified>
</cp:coreProperties>
</file>