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9144000" cy="5143500"/>
  <p:embeddedFontLst>
    <p:embeddedFont>
      <p:font typeface="Roboto"/>
      <p:regular r:id="rId21"/>
      <p:bold r:id="rId22"/>
      <p:italic r:id="rId23"/>
      <p:boldItalic r:id="rId24"/>
    </p:embeddedFont>
    <p:embeddedFont>
      <p:font typeface="Lora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SemiBold-bold.fntdata"/><Relationship Id="rId25" Type="http://schemas.openxmlformats.org/officeDocument/2006/relationships/font" Target="fonts/LoraSemiBold-regular.fntdata"/><Relationship Id="rId28" Type="http://schemas.openxmlformats.org/officeDocument/2006/relationships/font" Target="fonts/LoraSemiBold-boldItalic.fntdata"/><Relationship Id="rId27" Type="http://schemas.openxmlformats.org/officeDocument/2006/relationships/font" Target="fonts/Lora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d5326be87_0_4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21d5326be87_0_4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d5326be87_0_2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1d5326be87_0_2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6" name="Shape 16"/>
        <p:cNvGrpSpPr/>
        <p:nvPr/>
      </p:nvGrpSpPr>
      <p:grpSpPr>
        <a:xfrm>
          <a:off x="0" y="0"/>
          <a:ext cx="0" cy="0"/>
          <a:chOff x="0" y="0"/>
          <a:chExt cx="0" cy="0"/>
        </a:xfrm>
      </p:grpSpPr>
      <p:sp>
        <p:nvSpPr>
          <p:cNvPr id="17" name="Google Shape;17;p2"/>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A38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 name="Google Shape;18;p2"/>
          <p:cNvSpPr/>
          <p:nvPr/>
        </p:nvSpPr>
        <p:spPr>
          <a:xfrm>
            <a:off x="8128803" y="15"/>
            <a:ext cx="1015365" cy="1015365"/>
          </a:xfrm>
          <a:custGeom>
            <a:rect b="b" l="l" r="r" t="t"/>
            <a:pathLst>
              <a:path extrusionOk="0" h="1015365" w="1015365">
                <a:moveTo>
                  <a:pt x="1015199" y="1015200"/>
                </a:moveTo>
                <a:lnTo>
                  <a:pt x="0" y="1015200"/>
                </a:lnTo>
                <a:lnTo>
                  <a:pt x="0" y="0"/>
                </a:lnTo>
                <a:lnTo>
                  <a:pt x="1015199" y="0"/>
                </a:lnTo>
                <a:lnTo>
                  <a:pt x="1015199" y="1015200"/>
                </a:lnTo>
                <a:close/>
              </a:path>
            </a:pathLst>
          </a:custGeom>
          <a:solidFill>
            <a:srgbClr val="212D7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 name="Google Shape;19;p2"/>
          <p:cNvSpPr/>
          <p:nvPr/>
        </p:nvSpPr>
        <p:spPr>
          <a:xfrm>
            <a:off x="7113463" y="4"/>
            <a:ext cx="1015365" cy="1015365"/>
          </a:xfrm>
          <a:custGeom>
            <a:rect b="b" l="l" r="r" t="t"/>
            <a:pathLst>
              <a:path extrusionOk="0" h="1015365" w="1015365">
                <a:moveTo>
                  <a:pt x="1015199" y="1015199"/>
                </a:moveTo>
                <a:lnTo>
                  <a:pt x="0" y="1015199"/>
                </a:lnTo>
                <a:lnTo>
                  <a:pt x="1015199" y="0"/>
                </a:lnTo>
                <a:lnTo>
                  <a:pt x="1015199" y="1015199"/>
                </a:lnTo>
                <a:close/>
              </a:path>
            </a:pathLst>
          </a:custGeom>
          <a:solidFill>
            <a:srgbClr val="3849A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p2"/>
          <p:cNvSpPr/>
          <p:nvPr/>
        </p:nvSpPr>
        <p:spPr>
          <a:xfrm>
            <a:off x="7113588" y="106"/>
            <a:ext cx="1015365" cy="1015365"/>
          </a:xfrm>
          <a:custGeom>
            <a:rect b="b" l="l" r="r" t="t"/>
            <a:pathLst>
              <a:path extrusionOk="0" h="1015365" w="1015365">
                <a:moveTo>
                  <a:pt x="0" y="1015200"/>
                </a:moveTo>
                <a:lnTo>
                  <a:pt x="0" y="0"/>
                </a:lnTo>
                <a:lnTo>
                  <a:pt x="1015199" y="0"/>
                </a:lnTo>
                <a:lnTo>
                  <a:pt x="0" y="1015200"/>
                </a:lnTo>
                <a:close/>
              </a:path>
            </a:pathLst>
          </a:custGeom>
          <a:solidFill>
            <a:srgbClr val="7890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 name="Google Shape;21;p2"/>
          <p:cNvSpPr/>
          <p:nvPr/>
        </p:nvSpPr>
        <p:spPr>
          <a:xfrm>
            <a:off x="6098378" y="96"/>
            <a:ext cx="1015365" cy="1015365"/>
          </a:xfrm>
          <a:custGeom>
            <a:rect b="b" l="l" r="r" t="t"/>
            <a:pathLst>
              <a:path extrusionOk="0" h="1015365" w="1015365">
                <a:moveTo>
                  <a:pt x="1015199" y="1015200"/>
                </a:moveTo>
                <a:lnTo>
                  <a:pt x="0" y="0"/>
                </a:lnTo>
                <a:lnTo>
                  <a:pt x="1015199" y="0"/>
                </a:lnTo>
                <a:lnTo>
                  <a:pt x="1015199" y="1015200"/>
                </a:lnTo>
                <a:close/>
              </a:path>
            </a:pathLst>
          </a:custGeom>
          <a:solidFill>
            <a:srgbClr val="212D7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 name="Google Shape;22;p2"/>
          <p:cNvSpPr/>
          <p:nvPr/>
        </p:nvSpPr>
        <p:spPr>
          <a:xfrm>
            <a:off x="8128789" y="1015375"/>
            <a:ext cx="1015365" cy="1015365"/>
          </a:xfrm>
          <a:custGeom>
            <a:rect b="b" l="l" r="r" t="t"/>
            <a:pathLst>
              <a:path extrusionOk="0" h="1015364" w="1015365">
                <a:moveTo>
                  <a:pt x="1015199" y="1015200"/>
                </a:moveTo>
                <a:lnTo>
                  <a:pt x="0" y="0"/>
                </a:lnTo>
                <a:lnTo>
                  <a:pt x="1015199" y="0"/>
                </a:lnTo>
                <a:lnTo>
                  <a:pt x="1015199" y="1015200"/>
                </a:lnTo>
                <a:close/>
              </a:path>
            </a:pathLst>
          </a:custGeom>
          <a:solidFill>
            <a:srgbClr val="7890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 name="Google Shape;23;p2"/>
          <p:cNvSpPr txBox="1"/>
          <p:nvPr>
            <p:ph type="title"/>
          </p:nvPr>
        </p:nvSpPr>
        <p:spPr>
          <a:xfrm>
            <a:off x="427425" y="583607"/>
            <a:ext cx="4224020" cy="482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000">
                <a:solidFill>
                  <a:srgbClr val="F6B26B"/>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 type="body"/>
          </p:nvPr>
        </p:nvSpPr>
        <p:spPr>
          <a:xfrm>
            <a:off x="567528" y="1434298"/>
            <a:ext cx="8008942" cy="236092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2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 name="Shape 28"/>
        <p:cNvGrpSpPr/>
        <p:nvPr/>
      </p:nvGrpSpPr>
      <p:grpSpPr>
        <a:xfrm>
          <a:off x="0" y="0"/>
          <a:ext cx="0" cy="0"/>
          <a:chOff x="0" y="0"/>
          <a:chExt cx="0" cy="0"/>
        </a:xfrm>
      </p:grpSpPr>
      <p:sp>
        <p:nvSpPr>
          <p:cNvPr id="29" name="Google Shape;29;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2" name="Shape 32"/>
        <p:cNvGrpSpPr/>
        <p:nvPr/>
      </p:nvGrpSpPr>
      <p:grpSpPr>
        <a:xfrm>
          <a:off x="0" y="0"/>
          <a:ext cx="0" cy="0"/>
          <a:chOff x="0" y="0"/>
          <a:chExt cx="0" cy="0"/>
        </a:xfrm>
      </p:grpSpPr>
      <p:sp>
        <p:nvSpPr>
          <p:cNvPr id="33" name="Google Shape;33;p4"/>
          <p:cNvSpPr/>
          <p:nvPr/>
        </p:nvSpPr>
        <p:spPr>
          <a:xfrm>
            <a:off x="8128803" y="15"/>
            <a:ext cx="1015365" cy="1015365"/>
          </a:xfrm>
          <a:custGeom>
            <a:rect b="b" l="l" r="r" t="t"/>
            <a:pathLst>
              <a:path extrusionOk="0" h="1015365" w="1015365">
                <a:moveTo>
                  <a:pt x="1015199" y="1015200"/>
                </a:moveTo>
                <a:lnTo>
                  <a:pt x="0" y="1015200"/>
                </a:lnTo>
                <a:lnTo>
                  <a:pt x="0" y="0"/>
                </a:lnTo>
                <a:lnTo>
                  <a:pt x="1015199" y="0"/>
                </a:lnTo>
                <a:lnTo>
                  <a:pt x="1015199" y="1015200"/>
                </a:lnTo>
                <a:close/>
              </a:path>
            </a:pathLst>
          </a:custGeom>
          <a:solidFill>
            <a:srgbClr val="212D7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 name="Google Shape;34;p4"/>
          <p:cNvSpPr/>
          <p:nvPr/>
        </p:nvSpPr>
        <p:spPr>
          <a:xfrm>
            <a:off x="7113463" y="4"/>
            <a:ext cx="1015365" cy="1015365"/>
          </a:xfrm>
          <a:custGeom>
            <a:rect b="b" l="l" r="r" t="t"/>
            <a:pathLst>
              <a:path extrusionOk="0" h="1015365" w="1015365">
                <a:moveTo>
                  <a:pt x="1015199" y="1015199"/>
                </a:moveTo>
                <a:lnTo>
                  <a:pt x="0" y="1015199"/>
                </a:lnTo>
                <a:lnTo>
                  <a:pt x="1015199" y="0"/>
                </a:lnTo>
                <a:lnTo>
                  <a:pt x="1015199" y="1015199"/>
                </a:lnTo>
                <a:close/>
              </a:path>
            </a:pathLst>
          </a:custGeom>
          <a:solidFill>
            <a:srgbClr val="3849A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 name="Google Shape;35;p4"/>
          <p:cNvSpPr/>
          <p:nvPr/>
        </p:nvSpPr>
        <p:spPr>
          <a:xfrm>
            <a:off x="7113588" y="106"/>
            <a:ext cx="1015365" cy="1015365"/>
          </a:xfrm>
          <a:custGeom>
            <a:rect b="b" l="l" r="r" t="t"/>
            <a:pathLst>
              <a:path extrusionOk="0" h="1015365" w="1015365">
                <a:moveTo>
                  <a:pt x="0" y="1015200"/>
                </a:moveTo>
                <a:lnTo>
                  <a:pt x="0" y="0"/>
                </a:lnTo>
                <a:lnTo>
                  <a:pt x="1015199" y="0"/>
                </a:lnTo>
                <a:lnTo>
                  <a:pt x="0" y="1015200"/>
                </a:lnTo>
                <a:close/>
              </a:path>
            </a:pathLst>
          </a:custGeom>
          <a:solidFill>
            <a:srgbClr val="7890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 name="Google Shape;36;p4"/>
          <p:cNvSpPr/>
          <p:nvPr/>
        </p:nvSpPr>
        <p:spPr>
          <a:xfrm>
            <a:off x="6098377" y="96"/>
            <a:ext cx="1015365" cy="1015365"/>
          </a:xfrm>
          <a:custGeom>
            <a:rect b="b" l="l" r="r" t="t"/>
            <a:pathLst>
              <a:path extrusionOk="0" h="1015365" w="1015365">
                <a:moveTo>
                  <a:pt x="1015199" y="1015200"/>
                </a:moveTo>
                <a:lnTo>
                  <a:pt x="0" y="0"/>
                </a:lnTo>
                <a:lnTo>
                  <a:pt x="1015199" y="0"/>
                </a:lnTo>
                <a:lnTo>
                  <a:pt x="1015199" y="1015200"/>
                </a:lnTo>
                <a:close/>
              </a:path>
            </a:pathLst>
          </a:custGeom>
          <a:solidFill>
            <a:srgbClr val="212D7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 name="Google Shape;37;p4"/>
          <p:cNvSpPr/>
          <p:nvPr/>
        </p:nvSpPr>
        <p:spPr>
          <a:xfrm>
            <a:off x="8128789" y="1015375"/>
            <a:ext cx="1015365" cy="1015365"/>
          </a:xfrm>
          <a:custGeom>
            <a:rect b="b" l="l" r="r" t="t"/>
            <a:pathLst>
              <a:path extrusionOk="0" h="1015364" w="1015365">
                <a:moveTo>
                  <a:pt x="1015199" y="1015200"/>
                </a:moveTo>
                <a:lnTo>
                  <a:pt x="0" y="0"/>
                </a:lnTo>
                <a:lnTo>
                  <a:pt x="1015199" y="0"/>
                </a:lnTo>
                <a:lnTo>
                  <a:pt x="1015199" y="1015200"/>
                </a:lnTo>
                <a:close/>
              </a:path>
            </a:pathLst>
          </a:custGeom>
          <a:solidFill>
            <a:srgbClr val="7890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8" name="Google Shape;38;p4"/>
          <p:cNvPicPr preferRelativeResize="0"/>
          <p:nvPr/>
        </p:nvPicPr>
        <p:blipFill rotWithShape="1">
          <a:blip r:embed="rId2">
            <a:alphaModFix/>
          </a:blip>
          <a:srcRect b="0" l="0" r="0" t="0"/>
          <a:stretch/>
        </p:blipFill>
        <p:spPr>
          <a:xfrm>
            <a:off x="451350" y="1132499"/>
            <a:ext cx="8241299" cy="2747099"/>
          </a:xfrm>
          <a:prstGeom prst="rect">
            <a:avLst/>
          </a:prstGeom>
          <a:noFill/>
          <a:ln>
            <a:noFill/>
          </a:ln>
        </p:spPr>
      </p:pic>
      <p:sp>
        <p:nvSpPr>
          <p:cNvPr id="39" name="Google Shape;39;p4"/>
          <p:cNvSpPr txBox="1"/>
          <p:nvPr>
            <p:ph type="ctrTitle"/>
          </p:nvPr>
        </p:nvSpPr>
        <p:spPr>
          <a:xfrm>
            <a:off x="831400" y="373917"/>
            <a:ext cx="7481199" cy="42164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4" name="Shape 44"/>
        <p:cNvGrpSpPr/>
        <p:nvPr/>
      </p:nvGrpSpPr>
      <p:grpSpPr>
        <a:xfrm>
          <a:off x="0" y="0"/>
          <a:ext cx="0" cy="0"/>
          <a:chOff x="0" y="0"/>
          <a:chExt cx="0" cy="0"/>
        </a:xfrm>
      </p:grpSpPr>
      <p:sp>
        <p:nvSpPr>
          <p:cNvPr id="45" name="Google Shape;45;p5"/>
          <p:cNvSpPr txBox="1"/>
          <p:nvPr>
            <p:ph type="title"/>
          </p:nvPr>
        </p:nvSpPr>
        <p:spPr>
          <a:xfrm>
            <a:off x="427425" y="583607"/>
            <a:ext cx="4224020" cy="482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000">
                <a:solidFill>
                  <a:srgbClr val="F6B26B"/>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9" name="Shape 49"/>
        <p:cNvGrpSpPr/>
        <p:nvPr/>
      </p:nvGrpSpPr>
      <p:grpSpPr>
        <a:xfrm>
          <a:off x="0" y="0"/>
          <a:ext cx="0" cy="0"/>
          <a:chOff x="0" y="0"/>
          <a:chExt cx="0" cy="0"/>
        </a:xfrm>
      </p:grpSpPr>
      <p:sp>
        <p:nvSpPr>
          <p:cNvPr id="50" name="Google Shape;50;p6"/>
          <p:cNvSpPr txBox="1"/>
          <p:nvPr>
            <p:ph type="title"/>
          </p:nvPr>
        </p:nvSpPr>
        <p:spPr>
          <a:xfrm>
            <a:off x="427425" y="583607"/>
            <a:ext cx="4224020" cy="482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000">
                <a:solidFill>
                  <a:srgbClr val="F6B26B"/>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8128803" y="15"/>
            <a:ext cx="1015365" cy="1015365"/>
          </a:xfrm>
          <a:custGeom>
            <a:rect b="b" l="l" r="r" t="t"/>
            <a:pathLst>
              <a:path extrusionOk="0" h="1015365" w="1015365">
                <a:moveTo>
                  <a:pt x="1015199" y="1015200"/>
                </a:moveTo>
                <a:lnTo>
                  <a:pt x="0" y="1015200"/>
                </a:lnTo>
                <a:lnTo>
                  <a:pt x="0" y="0"/>
                </a:lnTo>
                <a:lnTo>
                  <a:pt x="1015199" y="0"/>
                </a:lnTo>
                <a:lnTo>
                  <a:pt x="1015199" y="1015200"/>
                </a:lnTo>
                <a:close/>
              </a:path>
            </a:pathLst>
          </a:custGeom>
          <a:solidFill>
            <a:srgbClr val="212D7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
          <p:cNvSpPr/>
          <p:nvPr/>
        </p:nvSpPr>
        <p:spPr>
          <a:xfrm>
            <a:off x="7113463" y="4"/>
            <a:ext cx="1015365" cy="1015365"/>
          </a:xfrm>
          <a:custGeom>
            <a:rect b="b" l="l" r="r" t="t"/>
            <a:pathLst>
              <a:path extrusionOk="0" h="1015365" w="1015365">
                <a:moveTo>
                  <a:pt x="1015199" y="1015199"/>
                </a:moveTo>
                <a:lnTo>
                  <a:pt x="0" y="1015199"/>
                </a:lnTo>
                <a:lnTo>
                  <a:pt x="1015199" y="0"/>
                </a:lnTo>
                <a:lnTo>
                  <a:pt x="1015199" y="1015199"/>
                </a:lnTo>
                <a:close/>
              </a:path>
            </a:pathLst>
          </a:custGeom>
          <a:solidFill>
            <a:srgbClr val="3849A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
          <p:cNvSpPr/>
          <p:nvPr/>
        </p:nvSpPr>
        <p:spPr>
          <a:xfrm>
            <a:off x="7113588" y="106"/>
            <a:ext cx="1015365" cy="1015365"/>
          </a:xfrm>
          <a:custGeom>
            <a:rect b="b" l="l" r="r" t="t"/>
            <a:pathLst>
              <a:path extrusionOk="0" h="1015365" w="1015365">
                <a:moveTo>
                  <a:pt x="0" y="1015200"/>
                </a:moveTo>
                <a:lnTo>
                  <a:pt x="0" y="0"/>
                </a:lnTo>
                <a:lnTo>
                  <a:pt x="1015199" y="0"/>
                </a:lnTo>
                <a:lnTo>
                  <a:pt x="0" y="1015200"/>
                </a:lnTo>
                <a:close/>
              </a:path>
            </a:pathLst>
          </a:custGeom>
          <a:solidFill>
            <a:srgbClr val="7890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1"/>
          <p:cNvSpPr/>
          <p:nvPr/>
        </p:nvSpPr>
        <p:spPr>
          <a:xfrm>
            <a:off x="6098378" y="96"/>
            <a:ext cx="1015365" cy="1015365"/>
          </a:xfrm>
          <a:custGeom>
            <a:rect b="b" l="l" r="r" t="t"/>
            <a:pathLst>
              <a:path extrusionOk="0" h="1015365" w="1015364">
                <a:moveTo>
                  <a:pt x="1015199" y="1015200"/>
                </a:moveTo>
                <a:lnTo>
                  <a:pt x="0" y="0"/>
                </a:lnTo>
                <a:lnTo>
                  <a:pt x="1015199" y="0"/>
                </a:lnTo>
                <a:lnTo>
                  <a:pt x="1015199" y="1015200"/>
                </a:lnTo>
                <a:close/>
              </a:path>
            </a:pathLst>
          </a:custGeom>
          <a:solidFill>
            <a:srgbClr val="212D7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1"/>
          <p:cNvSpPr/>
          <p:nvPr/>
        </p:nvSpPr>
        <p:spPr>
          <a:xfrm>
            <a:off x="8128789" y="1015375"/>
            <a:ext cx="1015365" cy="1015365"/>
          </a:xfrm>
          <a:custGeom>
            <a:rect b="b" l="l" r="r" t="t"/>
            <a:pathLst>
              <a:path extrusionOk="0" h="1015364" w="1015365">
                <a:moveTo>
                  <a:pt x="1015199" y="1015200"/>
                </a:moveTo>
                <a:lnTo>
                  <a:pt x="0" y="0"/>
                </a:lnTo>
                <a:lnTo>
                  <a:pt x="1015199" y="0"/>
                </a:lnTo>
                <a:lnTo>
                  <a:pt x="1015199" y="1015200"/>
                </a:lnTo>
                <a:close/>
              </a:path>
            </a:pathLst>
          </a:custGeom>
          <a:solidFill>
            <a:srgbClr val="7890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
          <p:cNvSpPr txBox="1"/>
          <p:nvPr>
            <p:ph type="title"/>
          </p:nvPr>
        </p:nvSpPr>
        <p:spPr>
          <a:xfrm>
            <a:off x="427425" y="583607"/>
            <a:ext cx="4224020" cy="4826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000" u="none" cap="none" strike="noStrike">
                <a:solidFill>
                  <a:srgbClr val="F6B26B"/>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567528" y="1434298"/>
            <a:ext cx="8008942" cy="236092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www.ijarp.org/published-research-papers/aug2019/Predicting-Heart-Diseases-In-Logistic-Regression-Of-Machine-Learning-Algorithms-By-Python-Jupyterlab.pdf" TargetMode="External"/><Relationship Id="rId5" Type="http://schemas.openxmlformats.org/officeDocument/2006/relationships/hyperlink" Target="http://www.ijarp.org/published-research-papers/aug2019/Predicting-Heart-Diseases-In-Logistic-Regression-Of-Machine-Learning-Algorithms-By-Python-Jupyterlab.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7"/>
          <p:cNvSpPr txBox="1"/>
          <p:nvPr>
            <p:ph type="title"/>
          </p:nvPr>
        </p:nvSpPr>
        <p:spPr>
          <a:xfrm>
            <a:off x="671125" y="1856086"/>
            <a:ext cx="5748600" cy="1305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200">
                <a:solidFill>
                  <a:srgbClr val="FFFFFF"/>
                </a:solidFill>
              </a:rPr>
              <a:t>LINEAR AND LOGISTIC REGRESSION</a:t>
            </a:r>
            <a:endParaRPr sz="4200">
              <a:solidFill>
                <a:srgbClr val="FFFFFF"/>
              </a:solidFill>
            </a:endParaRPr>
          </a:p>
        </p:txBody>
      </p:sp>
      <p:sp>
        <p:nvSpPr>
          <p:cNvPr id="61" name="Google Shape;61;p7"/>
          <p:cNvSpPr txBox="1"/>
          <p:nvPr/>
        </p:nvSpPr>
        <p:spPr>
          <a:xfrm>
            <a:off x="671113" y="2778269"/>
            <a:ext cx="5802000" cy="33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Roboto"/>
              <a:ea typeface="Roboto"/>
              <a:cs typeface="Roboto"/>
              <a:sym typeface="Roboto"/>
            </a:endParaRPr>
          </a:p>
        </p:txBody>
      </p:sp>
      <p:sp>
        <p:nvSpPr>
          <p:cNvPr id="62" name="Google Shape;62;p7"/>
          <p:cNvSpPr txBox="1"/>
          <p:nvPr/>
        </p:nvSpPr>
        <p:spPr>
          <a:xfrm>
            <a:off x="6531625" y="3904874"/>
            <a:ext cx="659700" cy="351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Roboto"/>
              <a:ea typeface="Roboto"/>
              <a:cs typeface="Roboto"/>
              <a:sym typeface="Roboto"/>
            </a:endParaRPr>
          </a:p>
        </p:txBody>
      </p:sp>
      <p:sp>
        <p:nvSpPr>
          <p:cNvPr id="63" name="Google Shape;63;p7"/>
          <p:cNvSpPr txBox="1"/>
          <p:nvPr/>
        </p:nvSpPr>
        <p:spPr>
          <a:xfrm>
            <a:off x="5572125" y="3904875"/>
            <a:ext cx="641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lt1"/>
                </a:solidFill>
                <a:latin typeface="Roboto"/>
                <a:ea typeface="Roboto"/>
                <a:cs typeface="Roboto"/>
                <a:sym typeface="Roboto"/>
              </a:rPr>
              <a:t>-</a:t>
            </a:r>
            <a:r>
              <a:rPr b="1" lang="en-US" sz="2400">
                <a:solidFill>
                  <a:schemeClr val="lt1"/>
                </a:solidFill>
                <a:latin typeface="Roboto"/>
                <a:ea typeface="Roboto"/>
                <a:cs typeface="Roboto"/>
                <a:sym typeface="Roboto"/>
              </a:rPr>
              <a:t>BY AMAN SAINI</a:t>
            </a:r>
            <a:endParaRPr b="1" sz="24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nvSpPr>
        <p:spPr>
          <a:xfrm>
            <a:off x="318000" y="304175"/>
            <a:ext cx="605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849AB"/>
                </a:solidFill>
                <a:latin typeface="Lora SemiBold"/>
                <a:ea typeface="Lora SemiBold"/>
                <a:cs typeface="Lora SemiBold"/>
                <a:sym typeface="Lora SemiBold"/>
              </a:rPr>
              <a:t> CODE FOR HEART ATTACK PREDICTION - 3</a:t>
            </a:r>
            <a:endParaRPr b="0" i="0" sz="1800" u="none" cap="none" strike="noStrike">
              <a:solidFill>
                <a:srgbClr val="3849AB"/>
              </a:solidFill>
              <a:latin typeface="Lora SemiBold"/>
              <a:ea typeface="Lora SemiBold"/>
              <a:cs typeface="Lora SemiBold"/>
              <a:sym typeface="Lora SemiBold"/>
            </a:endParaRPr>
          </a:p>
        </p:txBody>
      </p:sp>
      <p:cxnSp>
        <p:nvCxnSpPr>
          <p:cNvPr id="148" name="Google Shape;148;p16"/>
          <p:cNvCxnSpPr/>
          <p:nvPr/>
        </p:nvCxnSpPr>
        <p:spPr>
          <a:xfrm>
            <a:off x="435525" y="835000"/>
            <a:ext cx="6235800" cy="0"/>
          </a:xfrm>
          <a:prstGeom prst="straightConnector1">
            <a:avLst/>
          </a:prstGeom>
          <a:noFill/>
          <a:ln cap="flat" cmpd="sng" w="9525">
            <a:solidFill>
              <a:schemeClr val="dk2"/>
            </a:solidFill>
            <a:prstDash val="solid"/>
            <a:round/>
            <a:headEnd len="sm" w="sm" type="none"/>
            <a:tailEnd len="sm" w="sm" type="none"/>
          </a:ln>
        </p:spPr>
      </p:cxnSp>
      <p:sp>
        <p:nvSpPr>
          <p:cNvPr id="149" name="Google Shape;149;p16"/>
          <p:cNvSpPr txBox="1"/>
          <p:nvPr/>
        </p:nvSpPr>
        <p:spPr>
          <a:xfrm>
            <a:off x="3387525" y="2862100"/>
            <a:ext cx="577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txBox="1"/>
          <p:nvPr/>
        </p:nvSpPr>
        <p:spPr>
          <a:xfrm>
            <a:off x="1387200" y="2296838"/>
            <a:ext cx="775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txBox="1"/>
          <p:nvPr/>
        </p:nvSpPr>
        <p:spPr>
          <a:xfrm>
            <a:off x="589950" y="3571500"/>
            <a:ext cx="796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txBox="1"/>
          <p:nvPr/>
        </p:nvSpPr>
        <p:spPr>
          <a:xfrm>
            <a:off x="589950" y="4158900"/>
            <a:ext cx="760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16"/>
          <p:cNvPicPr preferRelativeResize="0"/>
          <p:nvPr/>
        </p:nvPicPr>
        <p:blipFill rotWithShape="1">
          <a:blip r:embed="rId3">
            <a:alphaModFix/>
          </a:blip>
          <a:srcRect b="16381" l="20717" r="24240" t="32249"/>
          <a:stretch/>
        </p:blipFill>
        <p:spPr>
          <a:xfrm>
            <a:off x="497750" y="1023175"/>
            <a:ext cx="5682751" cy="2640876"/>
          </a:xfrm>
          <a:prstGeom prst="rect">
            <a:avLst/>
          </a:prstGeom>
          <a:noFill/>
          <a:ln>
            <a:noFill/>
          </a:ln>
        </p:spPr>
      </p:pic>
      <p:pic>
        <p:nvPicPr>
          <p:cNvPr id="154" name="Google Shape;154;p16"/>
          <p:cNvPicPr preferRelativeResize="0"/>
          <p:nvPr/>
        </p:nvPicPr>
        <p:blipFill rotWithShape="1">
          <a:blip r:embed="rId4">
            <a:alphaModFix/>
          </a:blip>
          <a:srcRect b="30105" l="20862" r="23489" t="43537"/>
          <a:stretch/>
        </p:blipFill>
        <p:spPr>
          <a:xfrm>
            <a:off x="589950" y="3788500"/>
            <a:ext cx="5590550" cy="135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nvSpPr>
        <p:spPr>
          <a:xfrm>
            <a:off x="318000" y="304175"/>
            <a:ext cx="605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849AB"/>
                </a:solidFill>
                <a:latin typeface="Lora SemiBold"/>
                <a:ea typeface="Lora SemiBold"/>
                <a:cs typeface="Lora SemiBold"/>
                <a:sym typeface="Lora SemiBold"/>
              </a:rPr>
              <a:t> CODE FOR HEART ATTACK PREDICTION - 4</a:t>
            </a:r>
            <a:endParaRPr b="0" i="0" sz="1800" u="none" cap="none" strike="noStrike">
              <a:solidFill>
                <a:srgbClr val="3849AB"/>
              </a:solidFill>
              <a:latin typeface="Lora SemiBold"/>
              <a:ea typeface="Lora SemiBold"/>
              <a:cs typeface="Lora SemiBold"/>
              <a:sym typeface="Lora SemiBold"/>
            </a:endParaRPr>
          </a:p>
        </p:txBody>
      </p:sp>
      <p:cxnSp>
        <p:nvCxnSpPr>
          <p:cNvPr id="160" name="Google Shape;160;p17"/>
          <p:cNvCxnSpPr/>
          <p:nvPr/>
        </p:nvCxnSpPr>
        <p:spPr>
          <a:xfrm>
            <a:off x="435525" y="835000"/>
            <a:ext cx="6235800" cy="0"/>
          </a:xfrm>
          <a:prstGeom prst="straightConnector1">
            <a:avLst/>
          </a:prstGeom>
          <a:noFill/>
          <a:ln cap="flat" cmpd="sng" w="9525">
            <a:solidFill>
              <a:schemeClr val="dk2"/>
            </a:solidFill>
            <a:prstDash val="solid"/>
            <a:round/>
            <a:headEnd len="sm" w="sm" type="none"/>
            <a:tailEnd len="sm" w="sm" type="none"/>
          </a:ln>
        </p:spPr>
      </p:cxnSp>
      <p:sp>
        <p:nvSpPr>
          <p:cNvPr id="161" name="Google Shape;161;p17"/>
          <p:cNvSpPr txBox="1"/>
          <p:nvPr/>
        </p:nvSpPr>
        <p:spPr>
          <a:xfrm>
            <a:off x="3387525" y="2862100"/>
            <a:ext cx="577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7"/>
          <p:cNvSpPr txBox="1"/>
          <p:nvPr/>
        </p:nvSpPr>
        <p:spPr>
          <a:xfrm>
            <a:off x="1387200" y="2296838"/>
            <a:ext cx="775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7"/>
          <p:cNvSpPr txBox="1"/>
          <p:nvPr/>
        </p:nvSpPr>
        <p:spPr>
          <a:xfrm>
            <a:off x="742050" y="3922625"/>
            <a:ext cx="796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4" name="Google Shape;164;p17"/>
          <p:cNvPicPr preferRelativeResize="0"/>
          <p:nvPr/>
        </p:nvPicPr>
        <p:blipFill rotWithShape="1">
          <a:blip r:embed="rId3">
            <a:alphaModFix/>
          </a:blip>
          <a:srcRect b="6701" l="21014" r="23943" t="36550"/>
          <a:stretch/>
        </p:blipFill>
        <p:spPr>
          <a:xfrm>
            <a:off x="435525" y="1005225"/>
            <a:ext cx="5606699" cy="3001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318000" y="304175"/>
            <a:ext cx="605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849AB"/>
                </a:solidFill>
                <a:latin typeface="Lora SemiBold"/>
                <a:ea typeface="Lora SemiBold"/>
                <a:cs typeface="Lora SemiBold"/>
                <a:sym typeface="Lora SemiBold"/>
              </a:rPr>
              <a:t> CODE FOR HEART ATTACK PREDICTION - 5</a:t>
            </a:r>
            <a:endParaRPr b="0" i="0" sz="1800" u="none" cap="none" strike="noStrike">
              <a:solidFill>
                <a:srgbClr val="3849AB"/>
              </a:solidFill>
              <a:latin typeface="Lora SemiBold"/>
              <a:ea typeface="Lora SemiBold"/>
              <a:cs typeface="Lora SemiBold"/>
              <a:sym typeface="Lora SemiBold"/>
            </a:endParaRPr>
          </a:p>
        </p:txBody>
      </p:sp>
      <p:cxnSp>
        <p:nvCxnSpPr>
          <p:cNvPr id="170" name="Google Shape;170;p18"/>
          <p:cNvCxnSpPr/>
          <p:nvPr/>
        </p:nvCxnSpPr>
        <p:spPr>
          <a:xfrm>
            <a:off x="435525" y="835000"/>
            <a:ext cx="6235800" cy="0"/>
          </a:xfrm>
          <a:prstGeom prst="straightConnector1">
            <a:avLst/>
          </a:prstGeom>
          <a:noFill/>
          <a:ln cap="flat" cmpd="sng" w="9525">
            <a:solidFill>
              <a:schemeClr val="dk2"/>
            </a:solidFill>
            <a:prstDash val="solid"/>
            <a:round/>
            <a:headEnd len="sm" w="sm" type="none"/>
            <a:tailEnd len="sm" w="sm" type="none"/>
          </a:ln>
        </p:spPr>
      </p:cxnSp>
      <p:sp>
        <p:nvSpPr>
          <p:cNvPr id="171" name="Google Shape;171;p18"/>
          <p:cNvSpPr txBox="1"/>
          <p:nvPr/>
        </p:nvSpPr>
        <p:spPr>
          <a:xfrm>
            <a:off x="3387525" y="2862100"/>
            <a:ext cx="577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txBox="1"/>
          <p:nvPr/>
        </p:nvSpPr>
        <p:spPr>
          <a:xfrm>
            <a:off x="1387200" y="2296838"/>
            <a:ext cx="775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txBox="1"/>
          <p:nvPr/>
        </p:nvSpPr>
        <p:spPr>
          <a:xfrm>
            <a:off x="435525" y="3110625"/>
            <a:ext cx="7964100" cy="170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txBox="1"/>
          <p:nvPr/>
        </p:nvSpPr>
        <p:spPr>
          <a:xfrm>
            <a:off x="435525" y="904125"/>
            <a:ext cx="796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70000"/>
              </a:lnSpc>
              <a:spcBef>
                <a:spcPts val="900"/>
              </a:spcBef>
              <a:spcAft>
                <a:spcPts val="900"/>
              </a:spcAft>
              <a:buClr>
                <a:srgbClr val="000000"/>
              </a:buClr>
              <a:buSzPts val="105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p18"/>
          <p:cNvPicPr preferRelativeResize="0"/>
          <p:nvPr/>
        </p:nvPicPr>
        <p:blipFill rotWithShape="1">
          <a:blip r:embed="rId3">
            <a:alphaModFix/>
          </a:blip>
          <a:srcRect b="30911" l="19504" r="19179" t="36276"/>
          <a:stretch/>
        </p:blipFill>
        <p:spPr>
          <a:xfrm>
            <a:off x="435525" y="1005124"/>
            <a:ext cx="5606699" cy="1686851"/>
          </a:xfrm>
          <a:prstGeom prst="rect">
            <a:avLst/>
          </a:prstGeom>
          <a:noFill/>
          <a:ln>
            <a:noFill/>
          </a:ln>
        </p:spPr>
      </p:pic>
      <p:sp>
        <p:nvSpPr>
          <p:cNvPr id="176" name="Google Shape;176;p18"/>
          <p:cNvSpPr txBox="1"/>
          <p:nvPr/>
        </p:nvSpPr>
        <p:spPr>
          <a:xfrm>
            <a:off x="811225" y="3110625"/>
            <a:ext cx="76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7" name="Google Shape;177;p18"/>
          <p:cNvPicPr preferRelativeResize="0"/>
          <p:nvPr/>
        </p:nvPicPr>
        <p:blipFill rotWithShape="1">
          <a:blip r:embed="rId4">
            <a:alphaModFix/>
          </a:blip>
          <a:srcRect b="6345" l="20261" r="36794" t="34179"/>
          <a:stretch/>
        </p:blipFill>
        <p:spPr>
          <a:xfrm>
            <a:off x="917050" y="2691975"/>
            <a:ext cx="3071874" cy="2391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nvSpPr>
        <p:spPr>
          <a:xfrm>
            <a:off x="318000" y="304175"/>
            <a:ext cx="605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849AB"/>
                </a:solidFill>
                <a:latin typeface="Lora SemiBold"/>
                <a:ea typeface="Lora SemiBold"/>
                <a:cs typeface="Lora SemiBold"/>
                <a:sym typeface="Lora SemiBold"/>
              </a:rPr>
              <a:t> </a:t>
            </a:r>
            <a:r>
              <a:rPr lang="en-US" sz="1800">
                <a:solidFill>
                  <a:srgbClr val="3849AB"/>
                </a:solidFill>
                <a:latin typeface="Lora SemiBold"/>
                <a:ea typeface="Lora SemiBold"/>
                <a:cs typeface="Lora SemiBold"/>
                <a:sym typeface="Lora SemiBold"/>
              </a:rPr>
              <a:t>KEY ASSUMPTIONS FOR LOGISTIC REGRESSION</a:t>
            </a:r>
            <a:endParaRPr b="0" i="0" sz="1800" u="none" cap="none" strike="noStrike">
              <a:solidFill>
                <a:srgbClr val="3849AB"/>
              </a:solidFill>
              <a:latin typeface="Lora SemiBold"/>
              <a:ea typeface="Lora SemiBold"/>
              <a:cs typeface="Lora SemiBold"/>
              <a:sym typeface="Lora SemiBold"/>
            </a:endParaRPr>
          </a:p>
        </p:txBody>
      </p:sp>
      <p:cxnSp>
        <p:nvCxnSpPr>
          <p:cNvPr id="183" name="Google Shape;183;p19"/>
          <p:cNvCxnSpPr/>
          <p:nvPr/>
        </p:nvCxnSpPr>
        <p:spPr>
          <a:xfrm>
            <a:off x="435525" y="835000"/>
            <a:ext cx="6235800" cy="0"/>
          </a:xfrm>
          <a:prstGeom prst="straightConnector1">
            <a:avLst/>
          </a:prstGeom>
          <a:noFill/>
          <a:ln cap="flat" cmpd="sng" w="9525">
            <a:solidFill>
              <a:schemeClr val="dk2"/>
            </a:solidFill>
            <a:prstDash val="solid"/>
            <a:round/>
            <a:headEnd len="sm" w="sm" type="none"/>
            <a:tailEnd len="sm" w="sm" type="none"/>
          </a:ln>
        </p:spPr>
      </p:cxnSp>
      <p:sp>
        <p:nvSpPr>
          <p:cNvPr id="184" name="Google Shape;184;p19"/>
          <p:cNvSpPr txBox="1"/>
          <p:nvPr/>
        </p:nvSpPr>
        <p:spPr>
          <a:xfrm>
            <a:off x="3387525" y="2862100"/>
            <a:ext cx="577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9"/>
          <p:cNvSpPr txBox="1"/>
          <p:nvPr/>
        </p:nvSpPr>
        <p:spPr>
          <a:xfrm>
            <a:off x="82950" y="1700675"/>
            <a:ext cx="636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9"/>
          <p:cNvSpPr txBox="1"/>
          <p:nvPr/>
        </p:nvSpPr>
        <p:spPr>
          <a:xfrm>
            <a:off x="-792675" y="1283725"/>
            <a:ext cx="7650600" cy="338700"/>
          </a:xfrm>
          <a:prstGeom prst="rect">
            <a:avLst/>
          </a:prstGeom>
          <a:noFill/>
          <a:ln>
            <a:noFill/>
          </a:ln>
        </p:spPr>
        <p:txBody>
          <a:bodyPr anchorCtr="0" anchor="t" bIns="91425" lIns="91425" spcFirstLastPara="1" rIns="91425" wrap="square" tIns="91425">
            <a:spAutoFit/>
          </a:bodyPr>
          <a:lstStyle/>
          <a:p>
            <a:pPr indent="0" lvl="0" marL="13716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Calibri"/>
              <a:ea typeface="Calibri"/>
              <a:cs typeface="Calibri"/>
              <a:sym typeface="Calibri"/>
            </a:endParaRPr>
          </a:p>
        </p:txBody>
      </p:sp>
      <p:sp>
        <p:nvSpPr>
          <p:cNvPr id="187" name="Google Shape;187;p19"/>
          <p:cNvSpPr txBox="1"/>
          <p:nvPr/>
        </p:nvSpPr>
        <p:spPr>
          <a:xfrm>
            <a:off x="1387200" y="2296838"/>
            <a:ext cx="775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8" name="Google Shape;188;p19"/>
          <p:cNvPicPr preferRelativeResize="0"/>
          <p:nvPr/>
        </p:nvPicPr>
        <p:blipFill rotWithShape="1">
          <a:blip r:embed="rId3">
            <a:alphaModFix/>
          </a:blip>
          <a:srcRect b="0" l="0" r="0" t="20766"/>
          <a:stretch/>
        </p:blipFill>
        <p:spPr>
          <a:xfrm>
            <a:off x="1311775" y="1007675"/>
            <a:ext cx="5695799" cy="390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nvSpPr>
        <p:spPr>
          <a:xfrm>
            <a:off x="318000" y="304175"/>
            <a:ext cx="605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849AB"/>
                </a:solidFill>
                <a:latin typeface="Lora SemiBold"/>
                <a:ea typeface="Lora SemiBold"/>
                <a:cs typeface="Lora SemiBold"/>
                <a:sym typeface="Lora SemiBold"/>
              </a:rPr>
              <a:t> ADVANTAGES OF</a:t>
            </a:r>
            <a:r>
              <a:rPr lang="en-US" sz="1800">
                <a:solidFill>
                  <a:srgbClr val="3849AB"/>
                </a:solidFill>
                <a:latin typeface="Lora SemiBold"/>
                <a:ea typeface="Lora SemiBold"/>
                <a:cs typeface="Lora SemiBold"/>
                <a:sym typeface="Lora SemiBold"/>
              </a:rPr>
              <a:t> LOGISTIC REGRESSION</a:t>
            </a:r>
            <a:endParaRPr b="0" i="0" sz="1800" u="none" cap="none" strike="noStrike">
              <a:solidFill>
                <a:srgbClr val="3849AB"/>
              </a:solidFill>
              <a:latin typeface="Lora SemiBold"/>
              <a:ea typeface="Lora SemiBold"/>
              <a:cs typeface="Lora SemiBold"/>
              <a:sym typeface="Lora SemiBold"/>
            </a:endParaRPr>
          </a:p>
        </p:txBody>
      </p:sp>
      <p:cxnSp>
        <p:nvCxnSpPr>
          <p:cNvPr id="194" name="Google Shape;194;p20"/>
          <p:cNvCxnSpPr/>
          <p:nvPr/>
        </p:nvCxnSpPr>
        <p:spPr>
          <a:xfrm>
            <a:off x="435525" y="835000"/>
            <a:ext cx="6235800" cy="0"/>
          </a:xfrm>
          <a:prstGeom prst="straightConnector1">
            <a:avLst/>
          </a:prstGeom>
          <a:noFill/>
          <a:ln cap="flat" cmpd="sng" w="9525">
            <a:solidFill>
              <a:schemeClr val="dk2"/>
            </a:solidFill>
            <a:prstDash val="solid"/>
            <a:round/>
            <a:headEnd len="sm" w="sm" type="none"/>
            <a:tailEnd len="sm" w="sm" type="none"/>
          </a:ln>
        </p:spPr>
      </p:cxnSp>
      <p:sp>
        <p:nvSpPr>
          <p:cNvPr id="195" name="Google Shape;195;p20"/>
          <p:cNvSpPr txBox="1"/>
          <p:nvPr/>
        </p:nvSpPr>
        <p:spPr>
          <a:xfrm>
            <a:off x="3387525" y="2862100"/>
            <a:ext cx="577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0"/>
          <p:cNvSpPr txBox="1"/>
          <p:nvPr/>
        </p:nvSpPr>
        <p:spPr>
          <a:xfrm>
            <a:off x="82950" y="1700675"/>
            <a:ext cx="636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txBox="1"/>
          <p:nvPr/>
        </p:nvSpPr>
        <p:spPr>
          <a:xfrm>
            <a:off x="-847975" y="1085075"/>
            <a:ext cx="7650600" cy="384900"/>
          </a:xfrm>
          <a:prstGeom prst="rect">
            <a:avLst/>
          </a:prstGeom>
          <a:noFill/>
          <a:ln>
            <a:noFill/>
          </a:ln>
        </p:spPr>
        <p:txBody>
          <a:bodyPr anchorCtr="0" anchor="t" bIns="91425" lIns="91425" spcFirstLastPara="1" rIns="91425" wrap="square" tIns="91425">
            <a:spAutoFit/>
          </a:bodyPr>
          <a:lstStyle/>
          <a:p>
            <a:pPr indent="0" lvl="0" marL="13716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alibri"/>
              <a:ea typeface="Calibri"/>
              <a:cs typeface="Calibri"/>
              <a:sym typeface="Calibri"/>
            </a:endParaRPr>
          </a:p>
        </p:txBody>
      </p:sp>
      <p:sp>
        <p:nvSpPr>
          <p:cNvPr id="198" name="Google Shape;198;p20"/>
          <p:cNvSpPr txBox="1"/>
          <p:nvPr/>
        </p:nvSpPr>
        <p:spPr>
          <a:xfrm>
            <a:off x="1387200" y="2296838"/>
            <a:ext cx="775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p20"/>
          <p:cNvPicPr preferRelativeResize="0"/>
          <p:nvPr/>
        </p:nvPicPr>
        <p:blipFill rotWithShape="1">
          <a:blip r:embed="rId3">
            <a:alphaModFix/>
          </a:blip>
          <a:srcRect b="0" l="0" r="0" t="25456"/>
          <a:stretch/>
        </p:blipFill>
        <p:spPr>
          <a:xfrm>
            <a:off x="318000" y="1216287"/>
            <a:ext cx="7756799" cy="36918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671125" y="1856086"/>
            <a:ext cx="57486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200">
                <a:solidFill>
                  <a:srgbClr val="FFFFFF"/>
                </a:solidFill>
              </a:rPr>
              <a:t>THANK YOU</a:t>
            </a:r>
            <a:endParaRPr sz="4200">
              <a:solidFill>
                <a:srgbClr val="FFFFFF"/>
              </a:solidFill>
            </a:endParaRPr>
          </a:p>
        </p:txBody>
      </p:sp>
      <p:sp>
        <p:nvSpPr>
          <p:cNvPr id="205" name="Google Shape;205;p21"/>
          <p:cNvSpPr txBox="1"/>
          <p:nvPr/>
        </p:nvSpPr>
        <p:spPr>
          <a:xfrm>
            <a:off x="671113" y="2778269"/>
            <a:ext cx="5802000" cy="33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Roboto"/>
              <a:ea typeface="Roboto"/>
              <a:cs typeface="Roboto"/>
              <a:sym typeface="Roboto"/>
            </a:endParaRPr>
          </a:p>
        </p:txBody>
      </p:sp>
      <p:sp>
        <p:nvSpPr>
          <p:cNvPr id="206" name="Google Shape;206;p21"/>
          <p:cNvSpPr txBox="1"/>
          <p:nvPr/>
        </p:nvSpPr>
        <p:spPr>
          <a:xfrm>
            <a:off x="6531625" y="3904874"/>
            <a:ext cx="659700" cy="351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Roboto"/>
              <a:ea typeface="Roboto"/>
              <a:cs typeface="Roboto"/>
              <a:sym typeface="Roboto"/>
            </a:endParaRPr>
          </a:p>
        </p:txBody>
      </p:sp>
      <p:sp>
        <p:nvSpPr>
          <p:cNvPr id="207" name="Google Shape;207;p21"/>
          <p:cNvSpPr txBox="1"/>
          <p:nvPr/>
        </p:nvSpPr>
        <p:spPr>
          <a:xfrm>
            <a:off x="5572125" y="3904875"/>
            <a:ext cx="641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lt1"/>
                </a:solidFill>
                <a:latin typeface="Roboto"/>
                <a:ea typeface="Roboto"/>
                <a:cs typeface="Roboto"/>
                <a:sym typeface="Roboto"/>
              </a:rPr>
              <a:t>-BY AMAN SAINI</a:t>
            </a:r>
            <a:endParaRPr b="1" sz="24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grpSp>
        <p:nvGrpSpPr>
          <p:cNvPr id="68" name="Google Shape;68;p8"/>
          <p:cNvGrpSpPr/>
          <p:nvPr/>
        </p:nvGrpSpPr>
        <p:grpSpPr>
          <a:xfrm>
            <a:off x="4971070" y="0"/>
            <a:ext cx="4173322" cy="5143500"/>
            <a:chOff x="4572000" y="0"/>
            <a:chExt cx="4572000" cy="5143500"/>
          </a:xfrm>
        </p:grpSpPr>
        <p:sp>
          <p:nvSpPr>
            <p:cNvPr id="69" name="Google Shape;69;p8"/>
            <p:cNvSpPr/>
            <p:nvPr/>
          </p:nvSpPr>
          <p:spPr>
            <a:xfrm>
              <a:off x="4572000" y="0"/>
              <a:ext cx="4572000" cy="5143500"/>
            </a:xfrm>
            <a:custGeom>
              <a:rect b="b" l="l" r="r" t="t"/>
              <a:pathLst>
                <a:path extrusionOk="0" h="5143500" w="4572000">
                  <a:moveTo>
                    <a:pt x="4571999" y="5143499"/>
                  </a:moveTo>
                  <a:lnTo>
                    <a:pt x="0" y="5143499"/>
                  </a:lnTo>
                  <a:lnTo>
                    <a:pt x="0" y="0"/>
                  </a:lnTo>
                  <a:lnTo>
                    <a:pt x="4571999" y="0"/>
                  </a:lnTo>
                  <a:lnTo>
                    <a:pt x="4571999" y="5143499"/>
                  </a:lnTo>
                  <a:close/>
                </a:path>
              </a:pathLst>
            </a:custGeom>
            <a:solidFill>
              <a:srgbClr val="2A389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8"/>
            <p:cNvSpPr/>
            <p:nvPr/>
          </p:nvSpPr>
          <p:spPr>
            <a:xfrm>
              <a:off x="5029675" y="4495499"/>
              <a:ext cx="468630" cy="0"/>
            </a:xfrm>
            <a:custGeom>
              <a:rect b="b" l="l" r="r" t="t"/>
              <a:pathLst>
                <a:path extrusionOk="0" h="120000" w="468629">
                  <a:moveTo>
                    <a:pt x="0" y="0"/>
                  </a:moveTo>
                  <a:lnTo>
                    <a:pt x="468299" y="0"/>
                  </a:lnTo>
                </a:path>
              </a:pathLst>
            </a:custGeom>
            <a:noFill/>
            <a:ln cap="flat" cmpd="sng" w="190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1" name="Google Shape;71;p8"/>
          <p:cNvSpPr txBox="1"/>
          <p:nvPr>
            <p:ph type="title"/>
          </p:nvPr>
        </p:nvSpPr>
        <p:spPr>
          <a:xfrm>
            <a:off x="838110" y="1957664"/>
            <a:ext cx="2894330" cy="665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200">
                <a:solidFill>
                  <a:srgbClr val="2A3890"/>
                </a:solidFill>
              </a:rPr>
              <a:t>Introduction</a:t>
            </a:r>
            <a:endParaRPr sz="4200"/>
          </a:p>
        </p:txBody>
      </p:sp>
      <p:sp>
        <p:nvSpPr>
          <p:cNvPr id="72" name="Google Shape;72;p8"/>
          <p:cNvSpPr txBox="1"/>
          <p:nvPr/>
        </p:nvSpPr>
        <p:spPr>
          <a:xfrm>
            <a:off x="1995026" y="2831358"/>
            <a:ext cx="586200" cy="33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Roboto"/>
              <a:ea typeface="Roboto"/>
              <a:cs typeface="Roboto"/>
              <a:sym typeface="Roboto"/>
            </a:endParaRPr>
          </a:p>
        </p:txBody>
      </p:sp>
      <p:sp>
        <p:nvSpPr>
          <p:cNvPr id="73" name="Google Shape;73;p8"/>
          <p:cNvSpPr txBox="1"/>
          <p:nvPr/>
        </p:nvSpPr>
        <p:spPr>
          <a:xfrm>
            <a:off x="5610536" y="500525"/>
            <a:ext cx="2894400" cy="3813600"/>
          </a:xfrm>
          <a:prstGeom prst="rect">
            <a:avLst/>
          </a:prstGeom>
          <a:noFill/>
          <a:ln>
            <a:noFill/>
          </a:ln>
        </p:spPr>
        <p:txBody>
          <a:bodyPr anchorCtr="0" anchor="t" bIns="0" lIns="0" spcFirstLastPara="1" rIns="0" wrap="square" tIns="12700">
            <a:spAutoFit/>
          </a:bodyPr>
          <a:lstStyle/>
          <a:p>
            <a:pPr indent="0" lvl="0" marL="12700" marR="5080" rtl="0" algn="just">
              <a:lnSpc>
                <a:spcPct val="113599"/>
              </a:lnSpc>
              <a:spcBef>
                <a:spcPts val="0"/>
              </a:spcBef>
              <a:spcAft>
                <a:spcPts val="0"/>
              </a:spcAft>
              <a:buClr>
                <a:srgbClr val="000000"/>
              </a:buClr>
              <a:buSzPts val="2200"/>
              <a:buFont typeface="Arial"/>
              <a:buNone/>
            </a:pPr>
            <a:r>
              <a:rPr b="0" i="0" lang="en-US" sz="2200" u="none" cap="none" strike="noStrike">
                <a:solidFill>
                  <a:srgbClr val="FFFFFF"/>
                </a:solidFill>
                <a:latin typeface="Calibri"/>
                <a:ea typeface="Calibri"/>
                <a:cs typeface="Calibri"/>
                <a:sym typeface="Calibri"/>
              </a:rPr>
              <a:t>A </a:t>
            </a:r>
            <a:r>
              <a:rPr lang="en-US" sz="2200">
                <a:solidFill>
                  <a:srgbClr val="FFFFFF"/>
                </a:solidFill>
                <a:latin typeface="Calibri"/>
                <a:ea typeface="Calibri"/>
                <a:cs typeface="Calibri"/>
                <a:sym typeface="Calibri"/>
              </a:rPr>
              <a:t>Regression is a statistical method is used  determine the strength and character of the relationship between one dependent variable (usually denoted by Y) and a series of other variables (known as independent variables).</a:t>
            </a:r>
            <a:endParaRPr b="0" i="0" sz="2200" u="none" cap="none" strike="noStrike">
              <a:solidFill>
                <a:srgbClr val="000000"/>
              </a:solidFill>
              <a:latin typeface="Calibri"/>
              <a:ea typeface="Calibri"/>
              <a:cs typeface="Calibri"/>
              <a:sym typeface="Calibri"/>
            </a:endParaRPr>
          </a:p>
        </p:txBody>
      </p:sp>
      <p:sp>
        <p:nvSpPr>
          <p:cNvPr id="74" name="Google Shape;74;p8"/>
          <p:cNvSpPr txBox="1"/>
          <p:nvPr/>
        </p:nvSpPr>
        <p:spPr>
          <a:xfrm>
            <a:off x="871075" y="926375"/>
            <a:ext cx="796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8"/>
          <p:cNvPicPr preferRelativeResize="0"/>
          <p:nvPr/>
        </p:nvPicPr>
        <p:blipFill rotWithShape="1">
          <a:blip r:embed="rId3">
            <a:alphaModFix/>
          </a:blip>
          <a:srcRect b="7961" l="0" r="50221" t="0"/>
          <a:stretch/>
        </p:blipFill>
        <p:spPr>
          <a:xfrm>
            <a:off x="0" y="0"/>
            <a:ext cx="433227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cxnSp>
        <p:nvCxnSpPr>
          <p:cNvPr id="80" name="Google Shape;80;p9"/>
          <p:cNvCxnSpPr/>
          <p:nvPr/>
        </p:nvCxnSpPr>
        <p:spPr>
          <a:xfrm>
            <a:off x="497775" y="967875"/>
            <a:ext cx="6235800" cy="0"/>
          </a:xfrm>
          <a:prstGeom prst="straightConnector1">
            <a:avLst/>
          </a:prstGeom>
          <a:noFill/>
          <a:ln cap="flat" cmpd="sng" w="9525">
            <a:solidFill>
              <a:schemeClr val="dk2"/>
            </a:solidFill>
            <a:prstDash val="solid"/>
            <a:round/>
            <a:headEnd len="sm" w="sm" type="none"/>
            <a:tailEnd len="sm" w="sm" type="none"/>
          </a:ln>
        </p:spPr>
      </p:cxnSp>
      <p:sp>
        <p:nvSpPr>
          <p:cNvPr id="81" name="Google Shape;81;p9"/>
          <p:cNvSpPr txBox="1"/>
          <p:nvPr/>
        </p:nvSpPr>
        <p:spPr>
          <a:xfrm>
            <a:off x="497775" y="381750"/>
            <a:ext cx="547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rgbClr val="3849AB"/>
                </a:solidFill>
                <a:latin typeface="Lora SemiBold"/>
                <a:ea typeface="Lora SemiBold"/>
                <a:cs typeface="Lora SemiBold"/>
                <a:sym typeface="Lora SemiBold"/>
              </a:rPr>
              <a:t>LINEAR REGRESSION</a:t>
            </a:r>
            <a:endParaRPr b="0" i="0" sz="1800" u="none" cap="none" strike="noStrike">
              <a:solidFill>
                <a:srgbClr val="3849AB"/>
              </a:solidFill>
              <a:latin typeface="Lora SemiBold"/>
              <a:ea typeface="Lora SemiBold"/>
              <a:cs typeface="Lora SemiBold"/>
              <a:sym typeface="Lora SemiBold"/>
            </a:endParaRPr>
          </a:p>
        </p:txBody>
      </p:sp>
      <p:pic>
        <p:nvPicPr>
          <p:cNvPr id="82" name="Google Shape;82;p9"/>
          <p:cNvPicPr preferRelativeResize="0"/>
          <p:nvPr/>
        </p:nvPicPr>
        <p:blipFill rotWithShape="1">
          <a:blip r:embed="rId3">
            <a:alphaModFix/>
          </a:blip>
          <a:srcRect b="0" l="5956" r="16990" t="14821"/>
          <a:stretch/>
        </p:blipFill>
        <p:spPr>
          <a:xfrm>
            <a:off x="0" y="1092300"/>
            <a:ext cx="4366800" cy="4183374"/>
          </a:xfrm>
          <a:prstGeom prst="rect">
            <a:avLst/>
          </a:prstGeom>
          <a:noFill/>
          <a:ln>
            <a:noFill/>
          </a:ln>
        </p:spPr>
      </p:pic>
      <p:sp>
        <p:nvSpPr>
          <p:cNvPr id="83" name="Google Shape;83;p9"/>
          <p:cNvSpPr txBox="1"/>
          <p:nvPr/>
        </p:nvSpPr>
        <p:spPr>
          <a:xfrm>
            <a:off x="4517225" y="2265650"/>
            <a:ext cx="4366800" cy="164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900"/>
              <a:t>Linear regression is an algorithm that provides a linear relationship between an independent variable and a dependent variable to predict the outcome of future events.</a:t>
            </a:r>
            <a:endParaRPr sz="1900"/>
          </a:p>
        </p:txBody>
      </p:sp>
      <p:sp>
        <p:nvSpPr>
          <p:cNvPr id="84" name="Google Shape;84;p9"/>
          <p:cNvSpPr txBox="1"/>
          <p:nvPr/>
        </p:nvSpPr>
        <p:spPr>
          <a:xfrm>
            <a:off x="5471450" y="3304000"/>
            <a:ext cx="4608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p>
        </p:txBody>
      </p:sp>
      <p:sp>
        <p:nvSpPr>
          <p:cNvPr id="85" name="Google Shape;85;p9"/>
          <p:cNvSpPr txBox="1"/>
          <p:nvPr/>
        </p:nvSpPr>
        <p:spPr>
          <a:xfrm>
            <a:off x="4453100" y="4090625"/>
            <a:ext cx="41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cxnSp>
        <p:nvCxnSpPr>
          <p:cNvPr id="90" name="Google Shape;90;p10"/>
          <p:cNvCxnSpPr/>
          <p:nvPr/>
        </p:nvCxnSpPr>
        <p:spPr>
          <a:xfrm>
            <a:off x="497775" y="967875"/>
            <a:ext cx="6235800" cy="0"/>
          </a:xfrm>
          <a:prstGeom prst="straightConnector1">
            <a:avLst/>
          </a:prstGeom>
          <a:noFill/>
          <a:ln cap="flat" cmpd="sng" w="9525">
            <a:solidFill>
              <a:schemeClr val="dk2"/>
            </a:solidFill>
            <a:prstDash val="solid"/>
            <a:round/>
            <a:headEnd len="sm" w="sm" type="none"/>
            <a:tailEnd len="sm" w="sm" type="none"/>
          </a:ln>
        </p:spPr>
      </p:cxnSp>
      <p:sp>
        <p:nvSpPr>
          <p:cNvPr id="91" name="Google Shape;91;p10"/>
          <p:cNvSpPr txBox="1"/>
          <p:nvPr/>
        </p:nvSpPr>
        <p:spPr>
          <a:xfrm>
            <a:off x="497775" y="381750"/>
            <a:ext cx="5475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rgbClr val="3849AB"/>
                </a:solidFill>
                <a:latin typeface="Lora SemiBold"/>
                <a:ea typeface="Lora SemiBold"/>
                <a:cs typeface="Lora SemiBold"/>
                <a:sym typeface="Lora SemiBold"/>
              </a:rPr>
              <a:t> VISUALISATION OF EQUATION FOR </a:t>
            </a:r>
            <a:r>
              <a:rPr lang="en-US" sz="1800">
                <a:solidFill>
                  <a:srgbClr val="3849AB"/>
                </a:solidFill>
                <a:latin typeface="Lora SemiBold"/>
                <a:ea typeface="Lora SemiBold"/>
                <a:cs typeface="Lora SemiBold"/>
                <a:sym typeface="Lora SemiBold"/>
              </a:rPr>
              <a:t>LINEAR REGRESSION</a:t>
            </a:r>
            <a:endParaRPr b="0" i="0" sz="1800" u="none" cap="none" strike="noStrike">
              <a:solidFill>
                <a:srgbClr val="3849AB"/>
              </a:solidFill>
              <a:latin typeface="Lora SemiBold"/>
              <a:ea typeface="Lora SemiBold"/>
              <a:cs typeface="Lora SemiBold"/>
              <a:sym typeface="Lora SemiBold"/>
            </a:endParaRPr>
          </a:p>
        </p:txBody>
      </p:sp>
      <p:sp>
        <p:nvSpPr>
          <p:cNvPr id="92" name="Google Shape;92;p10"/>
          <p:cNvSpPr txBox="1"/>
          <p:nvPr/>
        </p:nvSpPr>
        <p:spPr>
          <a:xfrm>
            <a:off x="4297750" y="1449875"/>
            <a:ext cx="4366800" cy="47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900"/>
          </a:p>
        </p:txBody>
      </p:sp>
      <p:sp>
        <p:nvSpPr>
          <p:cNvPr id="93" name="Google Shape;93;p10"/>
          <p:cNvSpPr txBox="1"/>
          <p:nvPr/>
        </p:nvSpPr>
        <p:spPr>
          <a:xfrm>
            <a:off x="6287200" y="2021725"/>
            <a:ext cx="4608300" cy="5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50">
                <a:solidFill>
                  <a:srgbClr val="222222"/>
                </a:solidFill>
                <a:highlight>
                  <a:srgbClr val="F2F2F2"/>
                </a:highlight>
              </a:rPr>
              <a:t>Y</a:t>
            </a:r>
            <a:r>
              <a:rPr lang="en-US" sz="1900">
                <a:solidFill>
                  <a:srgbClr val="222222"/>
                </a:solidFill>
                <a:highlight>
                  <a:srgbClr val="F2F2F2"/>
                </a:highlight>
              </a:rPr>
              <a:t>i </a:t>
            </a:r>
            <a:r>
              <a:rPr lang="en-US" sz="2250">
                <a:solidFill>
                  <a:srgbClr val="222222"/>
                </a:solidFill>
                <a:highlight>
                  <a:srgbClr val="F2F2F2"/>
                </a:highlight>
              </a:rPr>
              <a:t>= </a:t>
            </a:r>
            <a:r>
              <a:rPr lang="en-US" sz="1950">
                <a:solidFill>
                  <a:srgbClr val="222222"/>
                </a:solidFill>
                <a:highlight>
                  <a:srgbClr val="F2F2F2"/>
                </a:highlight>
              </a:rPr>
              <a:t>P</a:t>
            </a:r>
            <a:r>
              <a:rPr lang="en-US" sz="1700">
                <a:solidFill>
                  <a:srgbClr val="222222"/>
                </a:solidFill>
                <a:highlight>
                  <a:srgbClr val="F2F2F2"/>
                </a:highlight>
              </a:rPr>
              <a:t>0</a:t>
            </a:r>
            <a:r>
              <a:rPr lang="en-US" sz="1950">
                <a:solidFill>
                  <a:srgbClr val="222222"/>
                </a:solidFill>
                <a:highlight>
                  <a:srgbClr val="F2F2F2"/>
                </a:highlight>
              </a:rPr>
              <a:t> + P</a:t>
            </a:r>
            <a:r>
              <a:rPr lang="en-US" sz="1700">
                <a:solidFill>
                  <a:srgbClr val="222222"/>
                </a:solidFill>
                <a:highlight>
                  <a:srgbClr val="F2F2F2"/>
                </a:highlight>
              </a:rPr>
              <a:t>1</a:t>
            </a:r>
            <a:r>
              <a:rPr lang="en-US" sz="1950">
                <a:solidFill>
                  <a:srgbClr val="222222"/>
                </a:solidFill>
                <a:highlight>
                  <a:srgbClr val="F2F2F2"/>
                </a:highlight>
              </a:rPr>
              <a:t>X</a:t>
            </a:r>
            <a:r>
              <a:rPr lang="en-US" sz="1700">
                <a:solidFill>
                  <a:srgbClr val="222222"/>
                </a:solidFill>
                <a:highlight>
                  <a:srgbClr val="F2F2F2"/>
                </a:highlight>
              </a:rPr>
              <a:t>i </a:t>
            </a:r>
            <a:endParaRPr sz="2300"/>
          </a:p>
        </p:txBody>
      </p:sp>
      <p:sp>
        <p:nvSpPr>
          <p:cNvPr id="94" name="Google Shape;94;p10"/>
          <p:cNvSpPr txBox="1"/>
          <p:nvPr/>
        </p:nvSpPr>
        <p:spPr>
          <a:xfrm>
            <a:off x="5849575" y="2998225"/>
            <a:ext cx="4107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where, Yi = Dependent variable, </a:t>
            </a:r>
            <a:endParaRPr sz="1500"/>
          </a:p>
          <a:p>
            <a:pPr indent="0" lvl="0" marL="0" rtl="0" algn="l">
              <a:spcBef>
                <a:spcPts val="0"/>
              </a:spcBef>
              <a:spcAft>
                <a:spcPts val="0"/>
              </a:spcAft>
              <a:buNone/>
            </a:pPr>
            <a:r>
              <a:rPr lang="en-US" sz="1500"/>
              <a:t> 	  P0 = constant/Intercept,</a:t>
            </a:r>
            <a:endParaRPr sz="1500"/>
          </a:p>
          <a:p>
            <a:pPr indent="0" lvl="0" marL="0" rtl="0" algn="l">
              <a:spcBef>
                <a:spcPts val="0"/>
              </a:spcBef>
              <a:spcAft>
                <a:spcPts val="0"/>
              </a:spcAft>
              <a:buNone/>
            </a:pPr>
            <a:r>
              <a:rPr lang="en-US" sz="1500"/>
              <a:t> 	  P1 = Slope/Intercept,</a:t>
            </a:r>
            <a:endParaRPr sz="1500"/>
          </a:p>
          <a:p>
            <a:pPr indent="0" lvl="0" marL="457200" rtl="0" algn="l">
              <a:spcBef>
                <a:spcPts val="0"/>
              </a:spcBef>
              <a:spcAft>
                <a:spcPts val="0"/>
              </a:spcAft>
              <a:buNone/>
            </a:pPr>
            <a:r>
              <a:rPr lang="en-US" sz="1500"/>
              <a:t>  Xi = Independent variable.</a:t>
            </a:r>
            <a:endParaRPr sz="1500"/>
          </a:p>
        </p:txBody>
      </p:sp>
      <p:pic>
        <p:nvPicPr>
          <p:cNvPr id="95" name="Google Shape;95;p10"/>
          <p:cNvPicPr preferRelativeResize="0"/>
          <p:nvPr/>
        </p:nvPicPr>
        <p:blipFill rotWithShape="1">
          <a:blip r:embed="rId3">
            <a:alphaModFix/>
          </a:blip>
          <a:srcRect b="0" l="0" r="0" t="8892"/>
          <a:stretch/>
        </p:blipFill>
        <p:spPr>
          <a:xfrm>
            <a:off x="152400" y="1092300"/>
            <a:ext cx="5306598" cy="394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cxnSp>
        <p:nvCxnSpPr>
          <p:cNvPr id="100" name="Google Shape;100;p11"/>
          <p:cNvCxnSpPr/>
          <p:nvPr/>
        </p:nvCxnSpPr>
        <p:spPr>
          <a:xfrm>
            <a:off x="497775" y="967875"/>
            <a:ext cx="6235800" cy="0"/>
          </a:xfrm>
          <a:prstGeom prst="straightConnector1">
            <a:avLst/>
          </a:prstGeom>
          <a:noFill/>
          <a:ln cap="flat" cmpd="sng" w="9525">
            <a:solidFill>
              <a:schemeClr val="dk2"/>
            </a:solidFill>
            <a:prstDash val="solid"/>
            <a:round/>
            <a:headEnd len="sm" w="sm" type="none"/>
            <a:tailEnd len="sm" w="sm" type="none"/>
          </a:ln>
        </p:spPr>
      </p:cxnSp>
      <p:sp>
        <p:nvSpPr>
          <p:cNvPr id="101" name="Google Shape;101;p11"/>
          <p:cNvSpPr txBox="1"/>
          <p:nvPr/>
        </p:nvSpPr>
        <p:spPr>
          <a:xfrm>
            <a:off x="497775" y="381750"/>
            <a:ext cx="547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rgbClr val="3849AB"/>
                </a:solidFill>
                <a:latin typeface="Lora SemiBold"/>
                <a:ea typeface="Lora SemiBold"/>
                <a:cs typeface="Lora SemiBold"/>
                <a:sym typeface="Lora SemiBold"/>
              </a:rPr>
              <a:t>LOGISTIC REGRESSION</a:t>
            </a:r>
            <a:endParaRPr b="0" i="0" sz="1800" u="none" cap="none" strike="noStrike">
              <a:solidFill>
                <a:srgbClr val="3849AB"/>
              </a:solidFill>
              <a:latin typeface="Lora SemiBold"/>
              <a:ea typeface="Lora SemiBold"/>
              <a:cs typeface="Lora SemiBold"/>
              <a:sym typeface="Lora SemiBold"/>
            </a:endParaRPr>
          </a:p>
        </p:txBody>
      </p:sp>
      <p:sp>
        <p:nvSpPr>
          <p:cNvPr id="102" name="Google Shape;102;p11"/>
          <p:cNvSpPr txBox="1"/>
          <p:nvPr/>
        </p:nvSpPr>
        <p:spPr>
          <a:xfrm>
            <a:off x="497775" y="1363550"/>
            <a:ext cx="8319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51565E"/>
                </a:solidFill>
                <a:highlight>
                  <a:srgbClr val="FFFFFF"/>
                </a:highlight>
              </a:rPr>
              <a:t>Logistic regression is used to describe data and the relationship between one dependent variable and one or more independent variables. The independent variables can be nominal, ordinal, or of interval type.The dependent variable is</a:t>
            </a:r>
            <a:endParaRPr sz="1700">
              <a:solidFill>
                <a:srgbClr val="51565E"/>
              </a:solidFill>
              <a:highlight>
                <a:srgbClr val="FFFFFF"/>
              </a:highlight>
            </a:endParaRPr>
          </a:p>
          <a:p>
            <a:pPr indent="0" lvl="0" marL="0" rtl="0" algn="l">
              <a:spcBef>
                <a:spcPts val="0"/>
              </a:spcBef>
              <a:spcAft>
                <a:spcPts val="0"/>
              </a:spcAft>
              <a:buNone/>
            </a:pPr>
            <a:r>
              <a:rPr lang="en-US" sz="1700">
                <a:solidFill>
                  <a:srgbClr val="51565E"/>
                </a:solidFill>
                <a:highlight>
                  <a:srgbClr val="FFFFFF"/>
                </a:highlight>
              </a:rPr>
              <a:t>binary type.</a:t>
            </a:r>
            <a:endParaRPr sz="1700">
              <a:solidFill>
                <a:srgbClr val="51565E"/>
              </a:solidFill>
              <a:highlight>
                <a:srgbClr val="FFFFFF"/>
              </a:highlight>
            </a:endParaRPr>
          </a:p>
        </p:txBody>
      </p:sp>
      <p:pic>
        <p:nvPicPr>
          <p:cNvPr id="103" name="Google Shape;103;p11"/>
          <p:cNvPicPr preferRelativeResize="0"/>
          <p:nvPr/>
        </p:nvPicPr>
        <p:blipFill rotWithShape="1">
          <a:blip r:embed="rId3">
            <a:alphaModFix/>
          </a:blip>
          <a:srcRect b="0" l="0" r="0" t="8324"/>
          <a:stretch/>
        </p:blipFill>
        <p:spPr>
          <a:xfrm>
            <a:off x="825550" y="2595050"/>
            <a:ext cx="3539489" cy="2361525"/>
          </a:xfrm>
          <a:prstGeom prst="rect">
            <a:avLst/>
          </a:prstGeom>
          <a:noFill/>
          <a:ln>
            <a:noFill/>
          </a:ln>
        </p:spPr>
      </p:pic>
      <p:pic>
        <p:nvPicPr>
          <p:cNvPr id="104" name="Google Shape;104;p11"/>
          <p:cNvPicPr preferRelativeResize="0"/>
          <p:nvPr/>
        </p:nvPicPr>
        <p:blipFill rotWithShape="1">
          <a:blip r:embed="rId4">
            <a:alphaModFix/>
          </a:blip>
          <a:srcRect b="0" l="0" r="0" t="45112"/>
          <a:stretch/>
        </p:blipFill>
        <p:spPr>
          <a:xfrm>
            <a:off x="4793625" y="2990725"/>
            <a:ext cx="3002650" cy="1231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cxnSp>
        <p:nvCxnSpPr>
          <p:cNvPr id="109" name="Google Shape;109;p12"/>
          <p:cNvCxnSpPr/>
          <p:nvPr/>
        </p:nvCxnSpPr>
        <p:spPr>
          <a:xfrm>
            <a:off x="497775" y="967875"/>
            <a:ext cx="6235800" cy="0"/>
          </a:xfrm>
          <a:prstGeom prst="straightConnector1">
            <a:avLst/>
          </a:prstGeom>
          <a:noFill/>
          <a:ln cap="flat" cmpd="sng" w="9525">
            <a:solidFill>
              <a:schemeClr val="dk2"/>
            </a:solidFill>
            <a:prstDash val="solid"/>
            <a:round/>
            <a:headEnd len="sm" w="sm" type="none"/>
            <a:tailEnd len="sm" w="sm" type="none"/>
          </a:ln>
        </p:spPr>
      </p:cxnSp>
      <p:sp>
        <p:nvSpPr>
          <p:cNvPr id="110" name="Google Shape;110;p12"/>
          <p:cNvSpPr txBox="1"/>
          <p:nvPr/>
        </p:nvSpPr>
        <p:spPr>
          <a:xfrm>
            <a:off x="497775" y="381750"/>
            <a:ext cx="547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rgbClr val="3849AB"/>
                </a:solidFill>
                <a:latin typeface="Lora SemiBold"/>
                <a:ea typeface="Lora SemiBold"/>
                <a:cs typeface="Lora SemiBold"/>
                <a:sym typeface="Lora SemiBold"/>
              </a:rPr>
              <a:t>LOGISTIC REGRESSION</a:t>
            </a:r>
            <a:endParaRPr b="0" i="0" sz="1800" u="none" cap="none" strike="noStrike">
              <a:solidFill>
                <a:srgbClr val="3849AB"/>
              </a:solidFill>
              <a:latin typeface="Lora SemiBold"/>
              <a:ea typeface="Lora SemiBold"/>
              <a:cs typeface="Lora SemiBold"/>
              <a:sym typeface="Lora SemiBold"/>
            </a:endParaRPr>
          </a:p>
        </p:txBody>
      </p:sp>
      <p:pic>
        <p:nvPicPr>
          <p:cNvPr id="111" name="Google Shape;111;p12"/>
          <p:cNvPicPr preferRelativeResize="0"/>
          <p:nvPr/>
        </p:nvPicPr>
        <p:blipFill rotWithShape="1">
          <a:blip r:embed="rId3">
            <a:alphaModFix/>
          </a:blip>
          <a:srcRect b="4333" l="3229" r="9723" t="4040"/>
          <a:stretch/>
        </p:blipFill>
        <p:spPr>
          <a:xfrm>
            <a:off x="249175" y="1479450"/>
            <a:ext cx="3345750" cy="2820625"/>
          </a:xfrm>
          <a:prstGeom prst="rect">
            <a:avLst/>
          </a:prstGeom>
          <a:noFill/>
          <a:ln>
            <a:noFill/>
          </a:ln>
        </p:spPr>
      </p:pic>
      <p:pic>
        <p:nvPicPr>
          <p:cNvPr id="112" name="Google Shape;112;p12"/>
          <p:cNvPicPr preferRelativeResize="0"/>
          <p:nvPr/>
        </p:nvPicPr>
        <p:blipFill rotWithShape="1">
          <a:blip r:embed="rId4">
            <a:alphaModFix/>
          </a:blip>
          <a:srcRect b="4251" l="2801" r="5032" t="5869"/>
          <a:stretch/>
        </p:blipFill>
        <p:spPr>
          <a:xfrm>
            <a:off x="4466000" y="1479450"/>
            <a:ext cx="4092675" cy="282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3"/>
          <p:cNvSpPr txBox="1"/>
          <p:nvPr/>
        </p:nvSpPr>
        <p:spPr>
          <a:xfrm>
            <a:off x="318000" y="304175"/>
            <a:ext cx="6056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849AB"/>
                </a:solidFill>
                <a:latin typeface="Lora SemiBold"/>
                <a:ea typeface="Lora SemiBold"/>
                <a:cs typeface="Lora SemiBold"/>
                <a:sym typeface="Lora SemiBold"/>
              </a:rPr>
              <a:t>RESEARCH PAPER FOR HEART ATTACK PREDICTION  USING  </a:t>
            </a:r>
            <a:r>
              <a:rPr lang="en-US" sz="1800">
                <a:solidFill>
                  <a:srgbClr val="3849AB"/>
                </a:solidFill>
                <a:latin typeface="Lora SemiBold"/>
                <a:ea typeface="Lora SemiBold"/>
                <a:cs typeface="Lora SemiBold"/>
                <a:sym typeface="Lora SemiBold"/>
              </a:rPr>
              <a:t>LOGISTIC REGRESSION</a:t>
            </a:r>
            <a:endParaRPr b="0" i="0" sz="1800" u="none" cap="none" strike="noStrike">
              <a:solidFill>
                <a:srgbClr val="3849AB"/>
              </a:solidFill>
              <a:latin typeface="Lora SemiBold"/>
              <a:ea typeface="Lora SemiBold"/>
              <a:cs typeface="Lora SemiBold"/>
              <a:sym typeface="Lora SemiBold"/>
            </a:endParaRPr>
          </a:p>
        </p:txBody>
      </p:sp>
      <p:cxnSp>
        <p:nvCxnSpPr>
          <p:cNvPr id="118" name="Google Shape;118;p13"/>
          <p:cNvCxnSpPr/>
          <p:nvPr/>
        </p:nvCxnSpPr>
        <p:spPr>
          <a:xfrm>
            <a:off x="456275" y="1202925"/>
            <a:ext cx="6235800" cy="0"/>
          </a:xfrm>
          <a:prstGeom prst="straightConnector1">
            <a:avLst/>
          </a:prstGeom>
          <a:noFill/>
          <a:ln cap="flat" cmpd="sng" w="9525">
            <a:solidFill>
              <a:schemeClr val="dk2"/>
            </a:solidFill>
            <a:prstDash val="solid"/>
            <a:round/>
            <a:headEnd len="sm" w="sm" type="none"/>
            <a:tailEnd len="sm" w="sm" type="none"/>
          </a:ln>
        </p:spPr>
      </p:cxnSp>
      <p:pic>
        <p:nvPicPr>
          <p:cNvPr id="119" name="Google Shape;119;p13"/>
          <p:cNvPicPr preferRelativeResize="0"/>
          <p:nvPr/>
        </p:nvPicPr>
        <p:blipFill rotWithShape="1">
          <a:blip r:embed="rId3">
            <a:alphaModFix/>
          </a:blip>
          <a:srcRect b="0" l="0" r="0" t="0"/>
          <a:stretch/>
        </p:blipFill>
        <p:spPr>
          <a:xfrm>
            <a:off x="249175" y="1673050"/>
            <a:ext cx="2474650" cy="2474650"/>
          </a:xfrm>
          <a:prstGeom prst="rect">
            <a:avLst/>
          </a:prstGeom>
          <a:noFill/>
          <a:ln>
            <a:noFill/>
          </a:ln>
        </p:spPr>
      </p:pic>
      <p:sp>
        <p:nvSpPr>
          <p:cNvPr id="120" name="Google Shape;120;p13"/>
          <p:cNvSpPr txBox="1"/>
          <p:nvPr/>
        </p:nvSpPr>
        <p:spPr>
          <a:xfrm>
            <a:off x="3387525" y="2862100"/>
            <a:ext cx="577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txBox="1"/>
          <p:nvPr/>
        </p:nvSpPr>
        <p:spPr>
          <a:xfrm>
            <a:off x="2806800" y="1617725"/>
            <a:ext cx="63603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4"/>
              </a:rPr>
              <a:t>Heart Attack Analysis and Prediction using </a:t>
            </a:r>
            <a:r>
              <a:rPr lang="en-US" u="sng">
                <a:solidFill>
                  <a:schemeClr val="hlink"/>
                </a:solidFill>
                <a:hlinkClick r:id="rId5"/>
              </a:rPr>
              <a:t>Logistic Regression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By </a:t>
            </a:r>
            <a:r>
              <a:rPr lang="en-US"/>
              <a:t>A. S. Thanuja Nishadi.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Published in 202</a:t>
            </a:r>
            <a:r>
              <a:rPr lang="en-US"/>
              <a:t>0</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ABTRACT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t>. The aim of this study is to identify the most significant predicator of heart diseases and predicting the overall risks by using logistic regression. Thus, binary logistic model which is one of the classification algorithms in machine learning is used in this study to identify the predicator.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nvSpPr>
        <p:spPr>
          <a:xfrm>
            <a:off x="318000" y="304175"/>
            <a:ext cx="605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849AB"/>
                </a:solidFill>
                <a:latin typeface="Lora SemiBold"/>
                <a:ea typeface="Lora SemiBold"/>
                <a:cs typeface="Lora SemiBold"/>
                <a:sym typeface="Lora SemiBold"/>
              </a:rPr>
              <a:t> CODE FOR HEART ATTACK PREDICTION</a:t>
            </a:r>
            <a:endParaRPr b="0" i="0" sz="1800" u="none" cap="none" strike="noStrike">
              <a:solidFill>
                <a:srgbClr val="3849AB"/>
              </a:solidFill>
              <a:latin typeface="Lora SemiBold"/>
              <a:ea typeface="Lora SemiBold"/>
              <a:cs typeface="Lora SemiBold"/>
              <a:sym typeface="Lora SemiBold"/>
            </a:endParaRPr>
          </a:p>
        </p:txBody>
      </p:sp>
      <p:cxnSp>
        <p:nvCxnSpPr>
          <p:cNvPr id="127" name="Google Shape;127;p14"/>
          <p:cNvCxnSpPr/>
          <p:nvPr/>
        </p:nvCxnSpPr>
        <p:spPr>
          <a:xfrm>
            <a:off x="435525" y="835000"/>
            <a:ext cx="6235800" cy="0"/>
          </a:xfrm>
          <a:prstGeom prst="straightConnector1">
            <a:avLst/>
          </a:prstGeom>
          <a:noFill/>
          <a:ln cap="flat" cmpd="sng" w="9525">
            <a:solidFill>
              <a:schemeClr val="dk2"/>
            </a:solidFill>
            <a:prstDash val="solid"/>
            <a:round/>
            <a:headEnd len="sm" w="sm" type="none"/>
            <a:tailEnd len="sm" w="sm" type="none"/>
          </a:ln>
        </p:spPr>
      </p:cxnSp>
      <p:sp>
        <p:nvSpPr>
          <p:cNvPr id="128" name="Google Shape;128;p14"/>
          <p:cNvSpPr txBox="1"/>
          <p:nvPr/>
        </p:nvSpPr>
        <p:spPr>
          <a:xfrm>
            <a:off x="3387525" y="2862100"/>
            <a:ext cx="577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txBox="1"/>
          <p:nvPr/>
        </p:nvSpPr>
        <p:spPr>
          <a:xfrm>
            <a:off x="82950" y="1700675"/>
            <a:ext cx="636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txBox="1"/>
          <p:nvPr/>
        </p:nvSpPr>
        <p:spPr>
          <a:xfrm>
            <a:off x="539225" y="1085063"/>
            <a:ext cx="7756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Problem Description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Predict the Heart Disease based on given attributes</a:t>
            </a:r>
            <a:endParaRPr/>
          </a:p>
          <a:p>
            <a:pPr indent="0" lvl="0" marL="0" marR="0" rtl="0" algn="l">
              <a:lnSpc>
                <a:spcPct val="100000"/>
              </a:lnSpc>
              <a:spcBef>
                <a:spcPts val="0"/>
              </a:spcBef>
              <a:spcAft>
                <a:spcPts val="0"/>
              </a:spcAft>
              <a:buClr>
                <a:srgbClr val="000000"/>
              </a:buClr>
              <a:buSzPts val="1400"/>
              <a:buFont typeface="Arial"/>
              <a:buNone/>
            </a:pPr>
            <a:r>
              <a:rPr lang="en-US"/>
              <a:t>Dataset :</a:t>
            </a:r>
            <a:endParaRPr/>
          </a:p>
          <a:p>
            <a:pPr indent="0" lvl="0" marL="0" marR="0" rtl="0" algn="l">
              <a:lnSpc>
                <a:spcPct val="100000"/>
              </a:lnSpc>
              <a:spcBef>
                <a:spcPts val="0"/>
              </a:spcBef>
              <a:spcAft>
                <a:spcPts val="0"/>
              </a:spcAft>
              <a:buClr>
                <a:srgbClr val="000000"/>
              </a:buClr>
              <a:buSzPts val="1400"/>
              <a:buFont typeface="Arial"/>
              <a:buNone/>
            </a:pPr>
            <a:r>
              <a:rPr lang="en-US"/>
              <a:t>         The dataset which used for the logistic regression analysis is available on the Kaggle.</a:t>
            </a:r>
            <a:endParaRPr/>
          </a:p>
        </p:txBody>
      </p:sp>
      <p:sp>
        <p:nvSpPr>
          <p:cNvPr id="131" name="Google Shape;131;p14"/>
          <p:cNvSpPr txBox="1"/>
          <p:nvPr/>
        </p:nvSpPr>
        <p:spPr>
          <a:xfrm>
            <a:off x="1387200" y="2296838"/>
            <a:ext cx="775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4"/>
          <p:cNvPicPr preferRelativeResize="0"/>
          <p:nvPr/>
        </p:nvPicPr>
        <p:blipFill rotWithShape="1">
          <a:blip r:embed="rId3">
            <a:alphaModFix/>
          </a:blip>
          <a:srcRect b="17458" l="21469" r="24093" t="33056"/>
          <a:stretch/>
        </p:blipFill>
        <p:spPr>
          <a:xfrm>
            <a:off x="663675" y="2131775"/>
            <a:ext cx="7446349" cy="2790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nvSpPr>
        <p:spPr>
          <a:xfrm>
            <a:off x="318000" y="304175"/>
            <a:ext cx="605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849AB"/>
                </a:solidFill>
                <a:latin typeface="Lora SemiBold"/>
                <a:ea typeface="Lora SemiBold"/>
                <a:cs typeface="Lora SemiBold"/>
                <a:sym typeface="Lora SemiBold"/>
              </a:rPr>
              <a:t> CODE FOR HEART ATTACK PREDICTION - 2</a:t>
            </a:r>
            <a:endParaRPr b="0" i="0" sz="1800" u="none" cap="none" strike="noStrike">
              <a:solidFill>
                <a:srgbClr val="3849AB"/>
              </a:solidFill>
              <a:latin typeface="Lora SemiBold"/>
              <a:ea typeface="Lora SemiBold"/>
              <a:cs typeface="Lora SemiBold"/>
              <a:sym typeface="Lora SemiBold"/>
            </a:endParaRPr>
          </a:p>
        </p:txBody>
      </p:sp>
      <p:cxnSp>
        <p:nvCxnSpPr>
          <p:cNvPr id="138" name="Google Shape;138;p15"/>
          <p:cNvCxnSpPr/>
          <p:nvPr/>
        </p:nvCxnSpPr>
        <p:spPr>
          <a:xfrm>
            <a:off x="435525" y="835000"/>
            <a:ext cx="6235800" cy="0"/>
          </a:xfrm>
          <a:prstGeom prst="straightConnector1">
            <a:avLst/>
          </a:prstGeom>
          <a:noFill/>
          <a:ln cap="flat" cmpd="sng" w="9525">
            <a:solidFill>
              <a:schemeClr val="dk2"/>
            </a:solidFill>
            <a:prstDash val="solid"/>
            <a:round/>
            <a:headEnd len="sm" w="sm" type="none"/>
            <a:tailEnd len="sm" w="sm" type="none"/>
          </a:ln>
        </p:spPr>
      </p:cxnSp>
      <p:sp>
        <p:nvSpPr>
          <p:cNvPr id="139" name="Google Shape;139;p15"/>
          <p:cNvSpPr txBox="1"/>
          <p:nvPr/>
        </p:nvSpPr>
        <p:spPr>
          <a:xfrm>
            <a:off x="3387525" y="2862100"/>
            <a:ext cx="577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5"/>
          <p:cNvSpPr txBox="1"/>
          <p:nvPr/>
        </p:nvSpPr>
        <p:spPr>
          <a:xfrm>
            <a:off x="1387200" y="2296838"/>
            <a:ext cx="775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1" name="Google Shape;141;p15"/>
          <p:cNvPicPr preferRelativeResize="0"/>
          <p:nvPr/>
        </p:nvPicPr>
        <p:blipFill rotWithShape="1">
          <a:blip r:embed="rId3">
            <a:alphaModFix/>
          </a:blip>
          <a:srcRect b="8210" l="20408" r="24964" t="32551"/>
          <a:stretch/>
        </p:blipFill>
        <p:spPr>
          <a:xfrm>
            <a:off x="207400" y="961700"/>
            <a:ext cx="6692075" cy="2971976"/>
          </a:xfrm>
          <a:prstGeom prst="rect">
            <a:avLst/>
          </a:prstGeom>
          <a:noFill/>
          <a:ln>
            <a:noFill/>
          </a:ln>
        </p:spPr>
      </p:pic>
      <p:pic>
        <p:nvPicPr>
          <p:cNvPr id="142" name="Google Shape;142;p15"/>
          <p:cNvPicPr preferRelativeResize="0"/>
          <p:nvPr/>
        </p:nvPicPr>
        <p:blipFill rotWithShape="1">
          <a:blip r:embed="rId4">
            <a:alphaModFix/>
          </a:blip>
          <a:srcRect b="41666" l="21318" r="24697" t="41690"/>
          <a:stretch/>
        </p:blipFill>
        <p:spPr>
          <a:xfrm>
            <a:off x="435525" y="4164075"/>
            <a:ext cx="6463950" cy="85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06292"/>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