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52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7A2C-83AF-9DA7-3F38-30E525646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93F6E0-C8BB-4043-6F88-073F9D493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F01D2A-6314-0487-48D4-525FA6130BE3}"/>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5" name="Footer Placeholder 4">
            <a:extLst>
              <a:ext uri="{FF2B5EF4-FFF2-40B4-BE49-F238E27FC236}">
                <a16:creationId xmlns:a16="http://schemas.microsoft.com/office/drawing/2014/main" id="{A1BD7E02-A6C0-2B3B-F763-D0CA52A70E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1AD6E-0FEB-856D-53F5-7CC7BA27564C}"/>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591744931"/>
      </p:ext>
    </p:extLst>
  </p:cSld>
  <p:clrMapOvr>
    <a:masterClrMapping/>
  </p:clrMapOvr>
  <p:transition spd="slow">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F1D3-ACCF-98BC-41BB-CBF3276903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BB9E8-3954-028C-98C7-186C18D984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6F678-084E-6AE7-E033-0CFD4BB9E3BA}"/>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5" name="Footer Placeholder 4">
            <a:extLst>
              <a:ext uri="{FF2B5EF4-FFF2-40B4-BE49-F238E27FC236}">
                <a16:creationId xmlns:a16="http://schemas.microsoft.com/office/drawing/2014/main" id="{ABE665DE-F5BD-BBBD-31BC-04CE1C9D1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D94A3-F893-601B-1A25-42A2BC6D68A1}"/>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692590433"/>
      </p:ext>
    </p:extLst>
  </p:cSld>
  <p:clrMapOvr>
    <a:masterClrMapping/>
  </p:clrMapOvr>
  <p:transition spd="slow">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DFA9A-C888-2AF5-BFBB-24A8F91A62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8E51B6-B758-D4DC-C9D4-B920FA9AB6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D0BA7-0805-B47E-EF36-DC9D25F63C61}"/>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5" name="Footer Placeholder 4">
            <a:extLst>
              <a:ext uri="{FF2B5EF4-FFF2-40B4-BE49-F238E27FC236}">
                <a16:creationId xmlns:a16="http://schemas.microsoft.com/office/drawing/2014/main" id="{E5396F49-C470-5DBD-31EB-89C503F4D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615B9-69C2-4893-45D7-B32BC8454C8A}"/>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689529023"/>
      </p:ext>
    </p:extLst>
  </p:cSld>
  <p:clrMapOvr>
    <a:masterClrMapping/>
  </p:clrMapOvr>
  <p:transition spd="slow">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85F0-F51F-C614-CCBC-CBEF881B0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2323FC-47F6-B8F1-E316-545744D93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F8B58B-A717-C4C5-2D34-5DAAC62A0618}"/>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5" name="Footer Placeholder 4">
            <a:extLst>
              <a:ext uri="{FF2B5EF4-FFF2-40B4-BE49-F238E27FC236}">
                <a16:creationId xmlns:a16="http://schemas.microsoft.com/office/drawing/2014/main" id="{6A92D4E0-4AB6-225B-935E-5311DC8DB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9DAB8-9219-5FDB-67D6-D645583D87DE}"/>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291992437"/>
      </p:ext>
    </p:extLst>
  </p:cSld>
  <p:clrMapOvr>
    <a:masterClrMapping/>
  </p:clrMapOvr>
  <p:transition spd="slow">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DDA3-5531-7B01-9C6E-F39DBFB6E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2DC99A-A55F-D0D0-8091-3C6ECDE36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1C3F9A-FF77-3492-0C12-D519F45C8398}"/>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5" name="Footer Placeholder 4">
            <a:extLst>
              <a:ext uri="{FF2B5EF4-FFF2-40B4-BE49-F238E27FC236}">
                <a16:creationId xmlns:a16="http://schemas.microsoft.com/office/drawing/2014/main" id="{86F2C55D-6741-42EB-950C-6BE16DB4E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F364A8-CC9A-4028-9A60-2FE167D77570}"/>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645830629"/>
      </p:ext>
    </p:extLst>
  </p:cSld>
  <p:clrMapOvr>
    <a:masterClrMapping/>
  </p:clrMapOvr>
  <p:transition spd="slow">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9112-277A-A975-F2BE-63450C21C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5691B-FFCF-F52B-C4C6-5448BB65B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B2C43-BFDA-FABF-013B-6111A36BD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120D8C-5F6E-6B19-DAB1-08D48F513AFE}"/>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6" name="Footer Placeholder 5">
            <a:extLst>
              <a:ext uri="{FF2B5EF4-FFF2-40B4-BE49-F238E27FC236}">
                <a16:creationId xmlns:a16="http://schemas.microsoft.com/office/drawing/2014/main" id="{C3CE1414-104F-8E50-CC33-4821E3DA56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0AD01-B59D-99CF-30CC-24194B284779}"/>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757114196"/>
      </p:ext>
    </p:extLst>
  </p:cSld>
  <p:clrMapOvr>
    <a:masterClrMapping/>
  </p:clrMapOvr>
  <p:transition spd="slow">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7EC4-7FC8-A217-0F99-8396E27911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AF938A-DA1F-297F-41CA-8FF5AB767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CF4B9-8E1F-B4BE-4478-6D29F84D7C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1138E6-B75B-711E-A995-907CD080B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3779C-50BA-9D9D-7D11-A163847FC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A67068-8B51-88D0-D318-18B472603E25}"/>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8" name="Footer Placeholder 7">
            <a:extLst>
              <a:ext uri="{FF2B5EF4-FFF2-40B4-BE49-F238E27FC236}">
                <a16:creationId xmlns:a16="http://schemas.microsoft.com/office/drawing/2014/main" id="{3E44554F-FFDA-E39D-B556-63D0714E62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FBEA99-C391-5F4B-E17F-C59A4FD460F1}"/>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2198345421"/>
      </p:ext>
    </p:extLst>
  </p:cSld>
  <p:clrMapOvr>
    <a:masterClrMapping/>
  </p:clrMapOvr>
  <p:transition spd="slow">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3C3B-732B-8592-B99E-CA6FD8BEBE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DBBDF1-81F2-77BF-6F03-59AE75270DBF}"/>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4" name="Footer Placeholder 3">
            <a:extLst>
              <a:ext uri="{FF2B5EF4-FFF2-40B4-BE49-F238E27FC236}">
                <a16:creationId xmlns:a16="http://schemas.microsoft.com/office/drawing/2014/main" id="{C62B57E1-0E10-A626-D077-70E0471938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322C5F-E7FE-73F1-84EC-0751595D7B21}"/>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1609036532"/>
      </p:ext>
    </p:extLst>
  </p:cSld>
  <p:clrMapOvr>
    <a:masterClrMapping/>
  </p:clrMapOvr>
  <p:transition spd="slow">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4BEF-91D9-DCD3-8CB7-AF519CEF4D3F}"/>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3" name="Footer Placeholder 2">
            <a:extLst>
              <a:ext uri="{FF2B5EF4-FFF2-40B4-BE49-F238E27FC236}">
                <a16:creationId xmlns:a16="http://schemas.microsoft.com/office/drawing/2014/main" id="{B00613EB-560F-F09A-E78F-338E0B560A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13CAB0-5D8F-B806-2254-C1E5BC633FA9}"/>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159266106"/>
      </p:ext>
    </p:extLst>
  </p:cSld>
  <p:clrMapOvr>
    <a:masterClrMapping/>
  </p:clrMapOvr>
  <p:transition spd="slow">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ED8E-D4AD-0680-9005-1B6BF406B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27BBAE-87A5-0825-80EE-F85F0A4C5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63128A-1AAA-7EA7-2AC4-0FB2770A0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75900-A5D7-C77C-6B41-D4F82156B37D}"/>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6" name="Footer Placeholder 5">
            <a:extLst>
              <a:ext uri="{FF2B5EF4-FFF2-40B4-BE49-F238E27FC236}">
                <a16:creationId xmlns:a16="http://schemas.microsoft.com/office/drawing/2014/main" id="{466048EB-1560-D8F9-2DFF-74381F1A64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8024E-18C7-DDBF-AB32-D67189BE254E}"/>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776585187"/>
      </p:ext>
    </p:extLst>
  </p:cSld>
  <p:clrMapOvr>
    <a:masterClrMapping/>
  </p:clrMapOvr>
  <p:transition spd="slow">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E045-0FA9-19F6-1772-FB4CABDD0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C01B7D-4375-DEFE-C389-C12D842D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F11BF2-82E9-CA69-D65B-71B31226E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C88A1-96F6-078C-88E3-DC2195A797CF}"/>
              </a:ext>
            </a:extLst>
          </p:cNvPr>
          <p:cNvSpPr>
            <a:spLocks noGrp="1"/>
          </p:cNvSpPr>
          <p:nvPr>
            <p:ph type="dt" sz="half" idx="10"/>
          </p:nvPr>
        </p:nvSpPr>
        <p:spPr/>
        <p:txBody>
          <a:bodyPr/>
          <a:lstStyle/>
          <a:p>
            <a:fld id="{5A999B5F-893D-476D-A7D1-ABAE39CFD891}" type="datetimeFigureOut">
              <a:rPr lang="en-IN" smtClean="0"/>
              <a:t>14-01-2024</a:t>
            </a:fld>
            <a:endParaRPr lang="en-IN"/>
          </a:p>
        </p:txBody>
      </p:sp>
      <p:sp>
        <p:nvSpPr>
          <p:cNvPr id="6" name="Footer Placeholder 5">
            <a:extLst>
              <a:ext uri="{FF2B5EF4-FFF2-40B4-BE49-F238E27FC236}">
                <a16:creationId xmlns:a16="http://schemas.microsoft.com/office/drawing/2014/main" id="{1F9715A0-0C3E-BC53-3025-4159F8E29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7A54E-E89E-B693-F765-F04B762FCB50}"/>
              </a:ext>
            </a:extLst>
          </p:cNvPr>
          <p:cNvSpPr>
            <a:spLocks noGrp="1"/>
          </p:cNvSpPr>
          <p:nvPr>
            <p:ph type="sldNum" sz="quarter" idx="12"/>
          </p:nvPr>
        </p:nvSpPr>
        <p:spPr/>
        <p:txBody>
          <a:bodyPr/>
          <a:lstStyle/>
          <a:p>
            <a:fld id="{D99F6605-66E4-4F18-85FA-AEB3657E3E36}" type="slidenum">
              <a:rPr lang="en-IN" smtClean="0"/>
              <a:t>‹#›</a:t>
            </a:fld>
            <a:endParaRPr lang="en-IN"/>
          </a:p>
        </p:txBody>
      </p:sp>
    </p:spTree>
    <p:extLst>
      <p:ext uri="{BB962C8B-B14F-4D97-AF65-F5344CB8AC3E}">
        <p14:creationId xmlns:p14="http://schemas.microsoft.com/office/powerpoint/2010/main" val="3905014421"/>
      </p:ext>
    </p:extLst>
  </p:cSld>
  <p:clrMapOvr>
    <a:masterClrMapping/>
  </p:clrMapOvr>
  <p:transition spd="slow">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4DA225-11E4-A54C-1C9B-8202F578C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CC678-830F-4A51-6CF8-DD6763B49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FEFFA-7444-6112-2C56-42DB0A754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99B5F-893D-476D-A7D1-ABAE39CFD891}" type="datetimeFigureOut">
              <a:rPr lang="en-IN" smtClean="0"/>
              <a:t>14-01-2024</a:t>
            </a:fld>
            <a:endParaRPr lang="en-IN"/>
          </a:p>
        </p:txBody>
      </p:sp>
      <p:sp>
        <p:nvSpPr>
          <p:cNvPr id="5" name="Footer Placeholder 4">
            <a:extLst>
              <a:ext uri="{FF2B5EF4-FFF2-40B4-BE49-F238E27FC236}">
                <a16:creationId xmlns:a16="http://schemas.microsoft.com/office/drawing/2014/main" id="{85FA3AA7-D703-D963-2C6A-BE5BD2C71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22EE54-E267-0F10-2683-32DF00A4D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F6605-66E4-4F18-85FA-AEB3657E3E36}" type="slidenum">
              <a:rPr lang="en-IN" smtClean="0"/>
              <a:t>‹#›</a:t>
            </a:fld>
            <a:endParaRPr lang="en-IN"/>
          </a:p>
        </p:txBody>
      </p:sp>
    </p:spTree>
    <p:extLst>
      <p:ext uri="{BB962C8B-B14F-4D97-AF65-F5344CB8AC3E}">
        <p14:creationId xmlns:p14="http://schemas.microsoft.com/office/powerpoint/2010/main" val="2088307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digital-electronics-logic-design-tutorials/" TargetMode="External"/><Relationship Id="rId2" Type="http://schemas.openxmlformats.org/officeDocument/2006/relationships/hyperlink" Target="https://circuitverse.org/" TargetMode="External"/><Relationship Id="rId1" Type="http://schemas.openxmlformats.org/officeDocument/2006/relationships/slideLayout" Target="../slideLayouts/slideLayout2.xml"/><Relationship Id="rId5" Type="http://schemas.openxmlformats.org/officeDocument/2006/relationships/hyperlink" Target="https://onlinecourses.nptel.ac.in/noc22_ee55/preview" TargetMode="External"/><Relationship Id="rId4" Type="http://schemas.openxmlformats.org/officeDocument/2006/relationships/hyperlink" Target="https://www.digitalelectronicsdeed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igitalcalc-alpha.vercel.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pic>
        <p:nvPicPr>
          <p:cNvPr id="11" name="Picture 2" descr="AccSoft 2.0">
            <a:extLst>
              <a:ext uri="{FF2B5EF4-FFF2-40B4-BE49-F238E27FC236}">
                <a16:creationId xmlns:a16="http://schemas.microsoft.com/office/drawing/2014/main" id="{EB81BC46-478F-9611-C699-774E83F42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560" y="0"/>
            <a:ext cx="6962880" cy="9788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BCFABED-EBD8-8D4C-47B5-E00D601CB6E6}"/>
              </a:ext>
            </a:extLst>
          </p:cNvPr>
          <p:cNvSpPr txBox="1"/>
          <p:nvPr/>
        </p:nvSpPr>
        <p:spPr>
          <a:xfrm>
            <a:off x="2614560" y="978882"/>
            <a:ext cx="6682467" cy="400110"/>
          </a:xfrm>
          <a:prstGeom prst="rect">
            <a:avLst/>
          </a:prstGeom>
          <a:noFill/>
        </p:spPr>
        <p:txBody>
          <a:bodyPr wrap="square">
            <a:spAutoFit/>
          </a:bodyPr>
          <a:lstStyle/>
          <a:p>
            <a:pPr marL="0" lvl="0" indent="0" algn="ctr" rtl="0">
              <a:spcBef>
                <a:spcPts val="0"/>
              </a:spcBef>
              <a:spcAft>
                <a:spcPts val="0"/>
              </a:spcAft>
              <a:buNone/>
            </a:pPr>
            <a:r>
              <a:rPr lang="en-US" sz="2000" b="1" u="sng" dirty="0"/>
              <a:t>Department of computer science  and engineering</a:t>
            </a:r>
          </a:p>
        </p:txBody>
      </p:sp>
      <p:sp>
        <p:nvSpPr>
          <p:cNvPr id="15" name="TextBox 14">
            <a:extLst>
              <a:ext uri="{FF2B5EF4-FFF2-40B4-BE49-F238E27FC236}">
                <a16:creationId xmlns:a16="http://schemas.microsoft.com/office/drawing/2014/main" id="{E50A29E3-3C97-AC19-3720-09E112F3E082}"/>
              </a:ext>
            </a:extLst>
          </p:cNvPr>
          <p:cNvSpPr txBox="1"/>
          <p:nvPr/>
        </p:nvSpPr>
        <p:spPr>
          <a:xfrm>
            <a:off x="111226" y="4273360"/>
            <a:ext cx="5314496" cy="2369880"/>
          </a:xfrm>
          <a:prstGeom prst="rect">
            <a:avLst/>
          </a:prstGeom>
          <a:noFill/>
        </p:spPr>
        <p:txBody>
          <a:bodyPr wrap="square">
            <a:spAutoFit/>
          </a:bodyPr>
          <a:lstStyle/>
          <a:p>
            <a:r>
              <a:rPr lang="en-US" sz="3200" b="1" dirty="0">
                <a:latin typeface="Courier New" panose="02070309020205020404" pitchFamily="49" charset="0"/>
                <a:cs typeface="Courier New" panose="02070309020205020404" pitchFamily="49" charset="0"/>
              </a:rPr>
              <a:t>PRESENTED BY:</a:t>
            </a:r>
          </a:p>
          <a:p>
            <a:r>
              <a:rPr lang="en-IN" sz="2000" dirty="0">
                <a:latin typeface="Courier New" panose="02070309020205020404" pitchFamily="49" charset="0"/>
                <a:cs typeface="Courier New" panose="02070309020205020404" pitchFamily="49" charset="0"/>
              </a:rPr>
              <a:t>AMAN GUPTA-(A60)</a:t>
            </a:r>
          </a:p>
          <a:p>
            <a:r>
              <a:rPr lang="en-IN" sz="2000" dirty="0">
                <a:latin typeface="Courier New" panose="02070309020205020404" pitchFamily="49" charset="0"/>
                <a:cs typeface="Courier New" panose="02070309020205020404" pitchFamily="49" charset="0"/>
              </a:rPr>
              <a:t>DHEERAJ PATEL-(A65)</a:t>
            </a:r>
            <a:endParaRPr lang="en-US" sz="3200" b="1" dirty="0">
              <a:latin typeface="Courier New" panose="02070309020205020404" pitchFamily="49" charset="0"/>
              <a:cs typeface="Courier New" panose="02070309020205020404" pitchFamily="49" charset="0"/>
            </a:endParaRPr>
          </a:p>
          <a:p>
            <a:pPr lvl="0" rtl="0">
              <a:spcBef>
                <a:spcPts val="0"/>
              </a:spcBef>
              <a:spcAft>
                <a:spcPts val="0"/>
              </a:spcAft>
            </a:pPr>
            <a:r>
              <a:rPr lang="en-IN" sz="2000" dirty="0">
                <a:latin typeface="Courier New" panose="02070309020205020404" pitchFamily="49" charset="0"/>
                <a:cs typeface="Courier New" panose="02070309020205020404" pitchFamily="49" charset="0"/>
              </a:rPr>
              <a:t>ADITYA SINGH CHAUHAN-(A66)</a:t>
            </a:r>
          </a:p>
          <a:p>
            <a:pPr lvl="0" rtl="0">
              <a:spcBef>
                <a:spcPts val="0"/>
              </a:spcBef>
              <a:spcAft>
                <a:spcPts val="0"/>
              </a:spcAft>
            </a:pPr>
            <a:r>
              <a:rPr lang="en-IN" sz="2000" dirty="0">
                <a:latin typeface="Courier New" panose="02070309020205020404" pitchFamily="49" charset="0"/>
                <a:cs typeface="Courier New" panose="02070309020205020404" pitchFamily="49" charset="0"/>
              </a:rPr>
              <a:t>ARJUN KUSHWAHA-(A67)</a:t>
            </a:r>
          </a:p>
          <a:p>
            <a:pPr lvl="0" rtl="0">
              <a:spcBef>
                <a:spcPts val="0"/>
              </a:spcBef>
              <a:spcAft>
                <a:spcPts val="0"/>
              </a:spcAft>
            </a:pPr>
            <a:r>
              <a:rPr lang="en-IN" sz="3600" dirty="0">
                <a:latin typeface="Courier New" panose="02070309020205020404" pitchFamily="49" charset="0"/>
                <a:cs typeface="Courier New" panose="02070309020205020404" pitchFamily="49" charset="0"/>
              </a:rPr>
              <a:t>CSE III-A</a:t>
            </a:r>
            <a:endParaRPr lang="en-IN" sz="24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BFAF7C69-EB4E-6C63-C060-FAE8ED2390C8}"/>
              </a:ext>
            </a:extLst>
          </p:cNvPr>
          <p:cNvSpPr txBox="1"/>
          <p:nvPr/>
        </p:nvSpPr>
        <p:spPr>
          <a:xfrm>
            <a:off x="8650340" y="5488394"/>
            <a:ext cx="3517900" cy="923330"/>
          </a:xfrm>
          <a:prstGeom prst="rect">
            <a:avLst/>
          </a:prstGeom>
          <a:noFill/>
        </p:spPr>
        <p:txBody>
          <a:bodyPr wrap="square">
            <a:spAutoFit/>
          </a:bodyPr>
          <a:lstStyle/>
          <a:p>
            <a:pPr algn="ctr"/>
            <a:r>
              <a:rPr lang="en-US" sz="1800" dirty="0"/>
              <a:t>Guided by:</a:t>
            </a:r>
          </a:p>
          <a:p>
            <a:pPr algn="ctr"/>
            <a:r>
              <a:rPr lang="en-US" sz="1800" b="1" dirty="0">
                <a:latin typeface="Book Antiqua" panose="02040602050305030304" pitchFamily="18" charset="0"/>
              </a:rPr>
              <a:t>Prof. Revati Raman </a:t>
            </a:r>
            <a:r>
              <a:rPr lang="en-US" sz="1800" b="1" dirty="0" err="1">
                <a:latin typeface="Book Antiqua" panose="02040602050305030304" pitchFamily="18" charset="0"/>
              </a:rPr>
              <a:t>Dewangan</a:t>
            </a:r>
            <a:endParaRPr lang="en-US" sz="1800" b="1" dirty="0">
              <a:latin typeface="Book Antiqua" panose="02040602050305030304" pitchFamily="18" charset="0"/>
            </a:endParaRPr>
          </a:p>
          <a:p>
            <a:pPr algn="ctr"/>
            <a:r>
              <a:rPr lang="en-US" sz="1800" b="1" dirty="0">
                <a:latin typeface="Book Antiqua" panose="02040602050305030304" pitchFamily="18" charset="0"/>
              </a:rPr>
              <a:t>      Prof. Usha Kiran</a:t>
            </a:r>
            <a:endParaRPr lang="en-IN" sz="1800" b="1" dirty="0">
              <a:latin typeface="Book Antiqua" panose="02040602050305030304" pitchFamily="18" charset="0"/>
            </a:endParaRPr>
          </a:p>
        </p:txBody>
      </p:sp>
      <p:sp>
        <p:nvSpPr>
          <p:cNvPr id="20" name="Rectangle 19">
            <a:extLst>
              <a:ext uri="{FF2B5EF4-FFF2-40B4-BE49-F238E27FC236}">
                <a16:creationId xmlns:a16="http://schemas.microsoft.com/office/drawing/2014/main" id="{A024A3E5-FA5B-460A-E457-942C6F4A19AA}"/>
              </a:ext>
            </a:extLst>
          </p:cNvPr>
          <p:cNvSpPr/>
          <p:nvPr/>
        </p:nvSpPr>
        <p:spPr>
          <a:xfrm>
            <a:off x="3763401" y="1502687"/>
            <a:ext cx="4424416" cy="2585323"/>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Digital </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Electronics</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converter-</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26" name="Picture 2" descr="Calculator line icon. Minimalist icon isolated on white background.  Calculator simple silhouette. Stock Vector | Adobe Stock">
            <a:extLst>
              <a:ext uri="{FF2B5EF4-FFF2-40B4-BE49-F238E27FC236}">
                <a16:creationId xmlns:a16="http://schemas.microsoft.com/office/drawing/2014/main" id="{44152B2D-3309-A29A-8258-EDA7AD4D5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96145">
            <a:off x="7932786" y="1407111"/>
            <a:ext cx="1265704" cy="1265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lculating Clipart Vector, Calculator Icon Design, Calculator Icons,  Calculation, Calculator PNG Image For Free Download">
            <a:extLst>
              <a:ext uri="{FF2B5EF4-FFF2-40B4-BE49-F238E27FC236}">
                <a16:creationId xmlns:a16="http://schemas.microsoft.com/office/drawing/2014/main" id="{7553BF4A-934C-1CF2-83CC-271F50E37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79569">
            <a:off x="5590144" y="4875993"/>
            <a:ext cx="1264811" cy="12648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9. The symbol for a three-phase inverter. Source: Own contribution |  Download Scientific Diagram">
            <a:extLst>
              <a:ext uri="{FF2B5EF4-FFF2-40B4-BE49-F238E27FC236}">
                <a16:creationId xmlns:a16="http://schemas.microsoft.com/office/drawing/2014/main" id="{7E43335D-5F76-2E43-B6FC-39D75888C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31064">
            <a:off x="1277373" y="2280863"/>
            <a:ext cx="2674373" cy="905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de Converters">
            <a:extLst>
              <a:ext uri="{FF2B5EF4-FFF2-40B4-BE49-F238E27FC236}">
                <a16:creationId xmlns:a16="http://schemas.microsoft.com/office/drawing/2014/main" id="{441825E9-ACFE-44A7-E08F-C89BEE70D4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408134">
            <a:off x="9133868" y="2880827"/>
            <a:ext cx="2172722" cy="16427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T DURG | Durg">
            <a:extLst>
              <a:ext uri="{FF2B5EF4-FFF2-40B4-BE49-F238E27FC236}">
                <a16:creationId xmlns:a16="http://schemas.microsoft.com/office/drawing/2014/main" id="{1B340525-A637-A4B4-4AA5-6F54AEE808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9009" y="149930"/>
            <a:ext cx="592691" cy="5926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38F2466-156D-6C73-0044-159D0B975443}"/>
              </a:ext>
            </a:extLst>
          </p:cNvPr>
          <p:cNvSpPr txBox="1"/>
          <p:nvPr/>
        </p:nvSpPr>
        <p:spPr>
          <a:xfrm>
            <a:off x="4978400" y="6411723"/>
            <a:ext cx="2764320" cy="369332"/>
          </a:xfrm>
          <a:prstGeom prst="rect">
            <a:avLst/>
          </a:prstGeom>
          <a:noFill/>
        </p:spPr>
        <p:txBody>
          <a:bodyPr wrap="square" rtlCol="0">
            <a:spAutoFit/>
          </a:bodyPr>
          <a:lstStyle/>
          <a:p>
            <a:pPr algn="ctr"/>
            <a:r>
              <a:rPr lang="en-IN" dirty="0"/>
              <a:t>Group no:-10</a:t>
            </a:r>
          </a:p>
        </p:txBody>
      </p:sp>
    </p:spTree>
    <p:extLst>
      <p:ext uri="{BB962C8B-B14F-4D97-AF65-F5344CB8AC3E}">
        <p14:creationId xmlns:p14="http://schemas.microsoft.com/office/powerpoint/2010/main" val="3912821358"/>
      </p:ext>
    </p:extLst>
  </p:cSld>
  <p:clrMapOvr>
    <a:masterClrMapping/>
  </p:clrMapOvr>
  <p:transition spd="slow">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EE9A4E0-89D0-AE41-1DC4-662F5E10027E}"/>
              </a:ext>
            </a:extLst>
          </p:cNvPr>
          <p:cNvSpPr/>
          <p:nvPr/>
        </p:nvSpPr>
        <p:spPr>
          <a:xfrm>
            <a:off x="739471" y="3148717"/>
            <a:ext cx="1798616" cy="6914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URL</a:t>
            </a:r>
          </a:p>
          <a:p>
            <a:pPr algn="ctr"/>
            <a:r>
              <a:rPr lang="en-IN" sz="1100" dirty="0"/>
              <a:t>https://digitalcalc-alpha.vercel.app/</a:t>
            </a:r>
          </a:p>
        </p:txBody>
      </p:sp>
      <p:sp>
        <p:nvSpPr>
          <p:cNvPr id="5" name="Rectangle: Rounded Corners 4">
            <a:extLst>
              <a:ext uri="{FF2B5EF4-FFF2-40B4-BE49-F238E27FC236}">
                <a16:creationId xmlns:a16="http://schemas.microsoft.com/office/drawing/2014/main" id="{5C185776-9620-3951-2CB0-DF3C333C6EEE}"/>
              </a:ext>
            </a:extLst>
          </p:cNvPr>
          <p:cNvSpPr/>
          <p:nvPr/>
        </p:nvSpPr>
        <p:spPr>
          <a:xfrm>
            <a:off x="3433367" y="3148717"/>
            <a:ext cx="1514473" cy="6914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METHOD</a:t>
            </a:r>
            <a:endParaRPr lang="en-IN" dirty="0"/>
          </a:p>
        </p:txBody>
      </p:sp>
      <p:cxnSp>
        <p:nvCxnSpPr>
          <p:cNvPr id="6" name="Straight Arrow Connector 5">
            <a:extLst>
              <a:ext uri="{FF2B5EF4-FFF2-40B4-BE49-F238E27FC236}">
                <a16:creationId xmlns:a16="http://schemas.microsoft.com/office/drawing/2014/main" id="{32CBF644-9DFE-8F8E-9722-075BE22151FD}"/>
              </a:ext>
            </a:extLst>
          </p:cNvPr>
          <p:cNvCxnSpPr>
            <a:cxnSpLocks/>
          </p:cNvCxnSpPr>
          <p:nvPr/>
        </p:nvCxnSpPr>
        <p:spPr>
          <a:xfrm flipV="1">
            <a:off x="4420924" y="2225376"/>
            <a:ext cx="795051" cy="81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92E74D-F574-7699-1689-BE0EF4B6465F}"/>
              </a:ext>
            </a:extLst>
          </p:cNvPr>
          <p:cNvCxnSpPr>
            <a:cxnSpLocks/>
          </p:cNvCxnSpPr>
          <p:nvPr/>
        </p:nvCxnSpPr>
        <p:spPr>
          <a:xfrm flipV="1">
            <a:off x="4942243" y="2632300"/>
            <a:ext cx="1262040" cy="516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99239C-34EC-3497-9074-5DFB4E7884E7}"/>
              </a:ext>
            </a:extLst>
          </p:cNvPr>
          <p:cNvCxnSpPr>
            <a:cxnSpLocks/>
            <a:stCxn id="5" idx="3"/>
          </p:cNvCxnSpPr>
          <p:nvPr/>
        </p:nvCxnSpPr>
        <p:spPr>
          <a:xfrm flipV="1">
            <a:off x="4947840" y="3458747"/>
            <a:ext cx="795309" cy="3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6C337E-86D4-45CC-B6EA-A1D2A35FB968}"/>
              </a:ext>
            </a:extLst>
          </p:cNvPr>
          <p:cNvCxnSpPr>
            <a:cxnSpLocks/>
          </p:cNvCxnSpPr>
          <p:nvPr/>
        </p:nvCxnSpPr>
        <p:spPr>
          <a:xfrm>
            <a:off x="4657008" y="3836932"/>
            <a:ext cx="1035072" cy="48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F59979-AD8D-C5A2-F939-845F0030495C}"/>
              </a:ext>
            </a:extLst>
          </p:cNvPr>
          <p:cNvCxnSpPr>
            <a:cxnSpLocks/>
          </p:cNvCxnSpPr>
          <p:nvPr/>
        </p:nvCxnSpPr>
        <p:spPr>
          <a:xfrm>
            <a:off x="4127267" y="3987691"/>
            <a:ext cx="892911" cy="919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F66ADE-3D6E-24D8-450E-872B3A01BB62}"/>
              </a:ext>
            </a:extLst>
          </p:cNvPr>
          <p:cNvCxnSpPr>
            <a:cxnSpLocks/>
          </p:cNvCxnSpPr>
          <p:nvPr/>
        </p:nvCxnSpPr>
        <p:spPr>
          <a:xfrm flipV="1">
            <a:off x="4083163" y="1815375"/>
            <a:ext cx="622294" cy="118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14F19C-4B98-C9F5-0A21-80ACA13BBDBC}"/>
              </a:ext>
            </a:extLst>
          </p:cNvPr>
          <p:cNvCxnSpPr>
            <a:cxnSpLocks/>
          </p:cNvCxnSpPr>
          <p:nvPr/>
        </p:nvCxnSpPr>
        <p:spPr>
          <a:xfrm>
            <a:off x="3948307" y="4218355"/>
            <a:ext cx="804270" cy="133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916CAD-01C6-96B5-1FA2-EDA86DFCA1DD}"/>
              </a:ext>
            </a:extLst>
          </p:cNvPr>
          <p:cNvCxnSpPr>
            <a:cxnSpLocks/>
            <a:stCxn id="4" idx="6"/>
            <a:endCxn id="5" idx="1"/>
          </p:cNvCxnSpPr>
          <p:nvPr/>
        </p:nvCxnSpPr>
        <p:spPr>
          <a:xfrm>
            <a:off x="2538087" y="3494444"/>
            <a:ext cx="8952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Oval 13">
            <a:extLst>
              <a:ext uri="{FF2B5EF4-FFF2-40B4-BE49-F238E27FC236}">
                <a16:creationId xmlns:a16="http://schemas.microsoft.com/office/drawing/2014/main" id="{DDE65376-DE88-C4D1-E4AB-C065D265A4D4}"/>
              </a:ext>
            </a:extLst>
          </p:cNvPr>
          <p:cNvSpPr/>
          <p:nvPr/>
        </p:nvSpPr>
        <p:spPr>
          <a:xfrm>
            <a:off x="4717523" y="1078248"/>
            <a:ext cx="953934" cy="553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BINARY TO OTHER</a:t>
            </a:r>
            <a:endParaRPr lang="en-IN" sz="1200" dirty="0"/>
          </a:p>
        </p:txBody>
      </p:sp>
      <p:sp>
        <p:nvSpPr>
          <p:cNvPr id="15" name="Oval 14">
            <a:extLst>
              <a:ext uri="{FF2B5EF4-FFF2-40B4-BE49-F238E27FC236}">
                <a16:creationId xmlns:a16="http://schemas.microsoft.com/office/drawing/2014/main" id="{D0A354D3-F6B0-82E9-8B9F-1F11260AF7FE}"/>
              </a:ext>
            </a:extLst>
          </p:cNvPr>
          <p:cNvSpPr/>
          <p:nvPr/>
        </p:nvSpPr>
        <p:spPr>
          <a:xfrm>
            <a:off x="5325712" y="1896231"/>
            <a:ext cx="1004043" cy="5669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DECIMAL TO OTHER</a:t>
            </a:r>
            <a:endParaRPr lang="en-IN" sz="1100" dirty="0"/>
          </a:p>
        </p:txBody>
      </p:sp>
      <p:sp>
        <p:nvSpPr>
          <p:cNvPr id="16" name="Oval 15">
            <a:extLst>
              <a:ext uri="{FF2B5EF4-FFF2-40B4-BE49-F238E27FC236}">
                <a16:creationId xmlns:a16="http://schemas.microsoft.com/office/drawing/2014/main" id="{94CE65CE-7AF1-9B75-30FD-7D9687D708F8}"/>
              </a:ext>
            </a:extLst>
          </p:cNvPr>
          <p:cNvSpPr/>
          <p:nvPr/>
        </p:nvSpPr>
        <p:spPr>
          <a:xfrm>
            <a:off x="6314020" y="2267020"/>
            <a:ext cx="838479" cy="6648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OCTAL TO OTHER</a:t>
            </a:r>
            <a:endParaRPr lang="en-IN" sz="1100" dirty="0"/>
          </a:p>
        </p:txBody>
      </p:sp>
      <p:sp>
        <p:nvSpPr>
          <p:cNvPr id="17" name="Oval 16">
            <a:extLst>
              <a:ext uri="{FF2B5EF4-FFF2-40B4-BE49-F238E27FC236}">
                <a16:creationId xmlns:a16="http://schemas.microsoft.com/office/drawing/2014/main" id="{D76891E3-6470-7729-F634-E96F47D1F6C2}"/>
              </a:ext>
            </a:extLst>
          </p:cNvPr>
          <p:cNvSpPr/>
          <p:nvPr/>
        </p:nvSpPr>
        <p:spPr>
          <a:xfrm>
            <a:off x="5951460" y="3201836"/>
            <a:ext cx="1364884" cy="5694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HEXADECIMAL TO OTHER</a:t>
            </a:r>
            <a:endParaRPr lang="en-IN" sz="1100" dirty="0"/>
          </a:p>
        </p:txBody>
      </p:sp>
      <p:sp>
        <p:nvSpPr>
          <p:cNvPr id="18" name="Oval 17">
            <a:extLst>
              <a:ext uri="{FF2B5EF4-FFF2-40B4-BE49-F238E27FC236}">
                <a16:creationId xmlns:a16="http://schemas.microsoft.com/office/drawing/2014/main" id="{A53D52A8-ECFB-69AA-C721-F1882A558251}"/>
              </a:ext>
            </a:extLst>
          </p:cNvPr>
          <p:cNvSpPr/>
          <p:nvPr/>
        </p:nvSpPr>
        <p:spPr>
          <a:xfrm>
            <a:off x="6024539" y="4211623"/>
            <a:ext cx="1299967" cy="5549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BCD ADDITION</a:t>
            </a:r>
            <a:endParaRPr lang="en-IN" sz="1100" dirty="0"/>
          </a:p>
        </p:txBody>
      </p:sp>
      <p:sp>
        <p:nvSpPr>
          <p:cNvPr id="19" name="Oval 18">
            <a:extLst>
              <a:ext uri="{FF2B5EF4-FFF2-40B4-BE49-F238E27FC236}">
                <a16:creationId xmlns:a16="http://schemas.microsoft.com/office/drawing/2014/main" id="{053A5590-5C57-A630-C03A-1BC1576EBE89}"/>
              </a:ext>
            </a:extLst>
          </p:cNvPr>
          <p:cNvSpPr/>
          <p:nvPr/>
        </p:nvSpPr>
        <p:spPr>
          <a:xfrm>
            <a:off x="5362775" y="4845751"/>
            <a:ext cx="1299966" cy="5100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BCD </a:t>
            </a:r>
            <a:r>
              <a:rPr lang="en-US" sz="1100" dirty="0"/>
              <a:t>SUBTRACTOR</a:t>
            </a:r>
            <a:endParaRPr lang="en-IN" sz="1050" dirty="0"/>
          </a:p>
        </p:txBody>
      </p:sp>
      <p:sp>
        <p:nvSpPr>
          <p:cNvPr id="20" name="Oval 19">
            <a:extLst>
              <a:ext uri="{FF2B5EF4-FFF2-40B4-BE49-F238E27FC236}">
                <a16:creationId xmlns:a16="http://schemas.microsoft.com/office/drawing/2014/main" id="{8E137A4C-B049-3C3E-1085-BF6C44F6E4C0}"/>
              </a:ext>
            </a:extLst>
          </p:cNvPr>
          <p:cNvSpPr/>
          <p:nvPr/>
        </p:nvSpPr>
        <p:spPr>
          <a:xfrm>
            <a:off x="4951972" y="5513265"/>
            <a:ext cx="1144027" cy="4114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EXCESS-3</a:t>
            </a:r>
            <a:endParaRPr lang="en-IN" sz="1100" dirty="0"/>
          </a:p>
        </p:txBody>
      </p:sp>
      <p:sp>
        <p:nvSpPr>
          <p:cNvPr id="21" name="Oval 20">
            <a:extLst>
              <a:ext uri="{FF2B5EF4-FFF2-40B4-BE49-F238E27FC236}">
                <a16:creationId xmlns:a16="http://schemas.microsoft.com/office/drawing/2014/main" id="{C39DCBE7-9C1D-9BA7-FD72-4504604501A4}"/>
              </a:ext>
            </a:extLst>
          </p:cNvPr>
          <p:cNvSpPr/>
          <p:nvPr/>
        </p:nvSpPr>
        <p:spPr>
          <a:xfrm>
            <a:off x="8975556" y="779065"/>
            <a:ext cx="1359285" cy="6411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Output In Selected Format</a:t>
            </a:r>
            <a:endParaRPr lang="en-IN" sz="1100" dirty="0"/>
          </a:p>
        </p:txBody>
      </p:sp>
      <p:sp>
        <p:nvSpPr>
          <p:cNvPr id="22" name="Oval 21">
            <a:extLst>
              <a:ext uri="{FF2B5EF4-FFF2-40B4-BE49-F238E27FC236}">
                <a16:creationId xmlns:a16="http://schemas.microsoft.com/office/drawing/2014/main" id="{01DB9CDB-DD65-9B40-812B-12F171AB2D66}"/>
              </a:ext>
            </a:extLst>
          </p:cNvPr>
          <p:cNvSpPr/>
          <p:nvPr/>
        </p:nvSpPr>
        <p:spPr>
          <a:xfrm>
            <a:off x="8950689" y="1400801"/>
            <a:ext cx="1418237" cy="738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Output In Selected Format</a:t>
            </a:r>
            <a:endParaRPr lang="en-IN" sz="1100" dirty="0"/>
          </a:p>
        </p:txBody>
      </p:sp>
      <p:sp>
        <p:nvSpPr>
          <p:cNvPr id="23" name="Oval 22">
            <a:extLst>
              <a:ext uri="{FF2B5EF4-FFF2-40B4-BE49-F238E27FC236}">
                <a16:creationId xmlns:a16="http://schemas.microsoft.com/office/drawing/2014/main" id="{73662CB8-72CF-E97C-219B-2A73864B9053}"/>
              </a:ext>
            </a:extLst>
          </p:cNvPr>
          <p:cNvSpPr/>
          <p:nvPr/>
        </p:nvSpPr>
        <p:spPr>
          <a:xfrm>
            <a:off x="9067018" y="2158092"/>
            <a:ext cx="1283003" cy="6728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Output In Selected Format</a:t>
            </a:r>
            <a:endParaRPr lang="en-IN" sz="1100" dirty="0"/>
          </a:p>
        </p:txBody>
      </p:sp>
      <p:sp>
        <p:nvSpPr>
          <p:cNvPr id="24" name="Oval 23">
            <a:extLst>
              <a:ext uri="{FF2B5EF4-FFF2-40B4-BE49-F238E27FC236}">
                <a16:creationId xmlns:a16="http://schemas.microsoft.com/office/drawing/2014/main" id="{D841216F-7E74-4522-8381-FDFB2B1F8681}"/>
              </a:ext>
            </a:extLst>
          </p:cNvPr>
          <p:cNvSpPr/>
          <p:nvPr/>
        </p:nvSpPr>
        <p:spPr>
          <a:xfrm>
            <a:off x="9354022" y="2960403"/>
            <a:ext cx="1115454" cy="708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Output In Selected Format</a:t>
            </a:r>
            <a:endParaRPr lang="en-IN" sz="1050" dirty="0"/>
          </a:p>
        </p:txBody>
      </p:sp>
      <p:sp>
        <p:nvSpPr>
          <p:cNvPr id="25" name="Oval 24">
            <a:extLst>
              <a:ext uri="{FF2B5EF4-FFF2-40B4-BE49-F238E27FC236}">
                <a16:creationId xmlns:a16="http://schemas.microsoft.com/office/drawing/2014/main" id="{9921F5E8-10AE-1783-7864-E8DED837E7AC}"/>
              </a:ext>
            </a:extLst>
          </p:cNvPr>
          <p:cNvSpPr/>
          <p:nvPr/>
        </p:nvSpPr>
        <p:spPr>
          <a:xfrm>
            <a:off x="9325328" y="3904920"/>
            <a:ext cx="1144148" cy="6268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Output In Selected Format</a:t>
            </a:r>
            <a:endParaRPr lang="en-IN" sz="1100" dirty="0"/>
          </a:p>
          <a:p>
            <a:pPr algn="ctr"/>
            <a:endParaRPr lang="en-IN" sz="1100" dirty="0"/>
          </a:p>
        </p:txBody>
      </p:sp>
      <p:sp>
        <p:nvSpPr>
          <p:cNvPr id="26" name="Oval 25">
            <a:extLst>
              <a:ext uri="{FF2B5EF4-FFF2-40B4-BE49-F238E27FC236}">
                <a16:creationId xmlns:a16="http://schemas.microsoft.com/office/drawing/2014/main" id="{828F1040-EF17-73A8-9EF3-C6A9E414ECFD}"/>
              </a:ext>
            </a:extLst>
          </p:cNvPr>
          <p:cNvSpPr/>
          <p:nvPr/>
        </p:nvSpPr>
        <p:spPr>
          <a:xfrm>
            <a:off x="9360119" y="4553995"/>
            <a:ext cx="1222501" cy="7694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Output In Selected Format</a:t>
            </a:r>
            <a:endParaRPr lang="en-IN" sz="1100" dirty="0"/>
          </a:p>
          <a:p>
            <a:pPr algn="ctr"/>
            <a:endParaRPr lang="en-IN" sz="1100" dirty="0"/>
          </a:p>
        </p:txBody>
      </p:sp>
      <p:sp>
        <p:nvSpPr>
          <p:cNvPr id="27" name="Oval 26">
            <a:extLst>
              <a:ext uri="{FF2B5EF4-FFF2-40B4-BE49-F238E27FC236}">
                <a16:creationId xmlns:a16="http://schemas.microsoft.com/office/drawing/2014/main" id="{5356F85A-6476-CD5F-3CE2-281C98E29698}"/>
              </a:ext>
            </a:extLst>
          </p:cNvPr>
          <p:cNvSpPr/>
          <p:nvPr/>
        </p:nvSpPr>
        <p:spPr>
          <a:xfrm>
            <a:off x="9266259" y="5370858"/>
            <a:ext cx="1410219" cy="655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Output In Selected Format</a:t>
            </a:r>
            <a:endParaRPr lang="en-IN" sz="1100" dirty="0"/>
          </a:p>
          <a:p>
            <a:pPr algn="ctr"/>
            <a:endParaRPr lang="en-IN" sz="1100" dirty="0"/>
          </a:p>
        </p:txBody>
      </p:sp>
      <p:sp>
        <p:nvSpPr>
          <p:cNvPr id="28" name="Rectangle: Rounded Corners 27">
            <a:extLst>
              <a:ext uri="{FF2B5EF4-FFF2-40B4-BE49-F238E27FC236}">
                <a16:creationId xmlns:a16="http://schemas.microsoft.com/office/drawing/2014/main" id="{19FC9B0C-3CC9-9B96-2513-25384B357F4F}"/>
              </a:ext>
            </a:extLst>
          </p:cNvPr>
          <p:cNvSpPr/>
          <p:nvPr/>
        </p:nvSpPr>
        <p:spPr>
          <a:xfrm>
            <a:off x="6866488" y="941073"/>
            <a:ext cx="1073206" cy="510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ENTER INPUT AND GET OUTPUT</a:t>
            </a:r>
            <a:endParaRPr lang="en-IN" sz="1050" dirty="0"/>
          </a:p>
        </p:txBody>
      </p:sp>
      <p:sp>
        <p:nvSpPr>
          <p:cNvPr id="29" name="Rectangle: Rounded Corners 28">
            <a:extLst>
              <a:ext uri="{FF2B5EF4-FFF2-40B4-BE49-F238E27FC236}">
                <a16:creationId xmlns:a16="http://schemas.microsoft.com/office/drawing/2014/main" id="{E6402BE3-88C8-573F-529E-7B27FE977EAE}"/>
              </a:ext>
            </a:extLst>
          </p:cNvPr>
          <p:cNvSpPr/>
          <p:nvPr/>
        </p:nvSpPr>
        <p:spPr>
          <a:xfrm>
            <a:off x="7257228" y="1592994"/>
            <a:ext cx="1073206" cy="510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ENTER INPUT AND GET OUTPUT</a:t>
            </a:r>
            <a:endParaRPr lang="en-IN" sz="1100" dirty="0"/>
          </a:p>
        </p:txBody>
      </p:sp>
      <p:sp>
        <p:nvSpPr>
          <p:cNvPr id="30" name="Rectangle: Rounded Corners 29">
            <a:extLst>
              <a:ext uri="{FF2B5EF4-FFF2-40B4-BE49-F238E27FC236}">
                <a16:creationId xmlns:a16="http://schemas.microsoft.com/office/drawing/2014/main" id="{328529DB-1D60-6DB2-F46A-94D668F42416}"/>
              </a:ext>
            </a:extLst>
          </p:cNvPr>
          <p:cNvSpPr/>
          <p:nvPr/>
        </p:nvSpPr>
        <p:spPr>
          <a:xfrm>
            <a:off x="7500758" y="2276023"/>
            <a:ext cx="1073206" cy="510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ENTER INPUT AND GET OUTPUT</a:t>
            </a:r>
            <a:endParaRPr lang="en-IN" sz="1100" dirty="0"/>
          </a:p>
        </p:txBody>
      </p:sp>
      <p:sp>
        <p:nvSpPr>
          <p:cNvPr id="31" name="Rectangle: Rounded Corners 30">
            <a:extLst>
              <a:ext uri="{FF2B5EF4-FFF2-40B4-BE49-F238E27FC236}">
                <a16:creationId xmlns:a16="http://schemas.microsoft.com/office/drawing/2014/main" id="{330D93BE-A970-76F4-C642-5F52EC4417AF}"/>
              </a:ext>
            </a:extLst>
          </p:cNvPr>
          <p:cNvSpPr/>
          <p:nvPr/>
        </p:nvSpPr>
        <p:spPr>
          <a:xfrm>
            <a:off x="7781246" y="3089834"/>
            <a:ext cx="1073206" cy="510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ENTER INPUT AND GET OUTPUT</a:t>
            </a:r>
            <a:endParaRPr lang="en-IN" sz="1100" dirty="0"/>
          </a:p>
        </p:txBody>
      </p:sp>
      <p:sp>
        <p:nvSpPr>
          <p:cNvPr id="32" name="Rectangle: Rounded Corners 31">
            <a:extLst>
              <a:ext uri="{FF2B5EF4-FFF2-40B4-BE49-F238E27FC236}">
                <a16:creationId xmlns:a16="http://schemas.microsoft.com/office/drawing/2014/main" id="{345D93AA-8A83-9B8E-B080-73745FD46C72}"/>
              </a:ext>
            </a:extLst>
          </p:cNvPr>
          <p:cNvSpPr/>
          <p:nvPr/>
        </p:nvSpPr>
        <p:spPr>
          <a:xfrm>
            <a:off x="7698821" y="4107366"/>
            <a:ext cx="1073206" cy="510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ENTER INPUT AND PRESS ADD</a:t>
            </a:r>
            <a:endParaRPr lang="en-IN" sz="1100" dirty="0"/>
          </a:p>
          <a:p>
            <a:pPr algn="ctr"/>
            <a:endParaRPr lang="en-IN" sz="1100" dirty="0"/>
          </a:p>
        </p:txBody>
      </p:sp>
      <p:sp>
        <p:nvSpPr>
          <p:cNvPr id="33" name="Rectangle: Rounded Corners 32">
            <a:extLst>
              <a:ext uri="{FF2B5EF4-FFF2-40B4-BE49-F238E27FC236}">
                <a16:creationId xmlns:a16="http://schemas.microsoft.com/office/drawing/2014/main" id="{BD8334AC-3B63-2B22-27CF-11CE269DDEE9}"/>
              </a:ext>
            </a:extLst>
          </p:cNvPr>
          <p:cNvSpPr/>
          <p:nvPr/>
        </p:nvSpPr>
        <p:spPr>
          <a:xfrm>
            <a:off x="7130784" y="4693823"/>
            <a:ext cx="1179531" cy="6272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ENTER INPUT AND PRESS SUBTRACT</a:t>
            </a:r>
            <a:endParaRPr lang="en-IN" sz="1100" dirty="0"/>
          </a:p>
          <a:p>
            <a:pPr algn="ctr"/>
            <a:endParaRPr lang="en-IN" dirty="0"/>
          </a:p>
        </p:txBody>
      </p:sp>
      <p:sp>
        <p:nvSpPr>
          <p:cNvPr id="34" name="Rectangle: Rounded Corners 33">
            <a:extLst>
              <a:ext uri="{FF2B5EF4-FFF2-40B4-BE49-F238E27FC236}">
                <a16:creationId xmlns:a16="http://schemas.microsoft.com/office/drawing/2014/main" id="{4E86F42E-F826-940B-3024-F76AD2AF0984}"/>
              </a:ext>
            </a:extLst>
          </p:cNvPr>
          <p:cNvSpPr/>
          <p:nvPr/>
        </p:nvSpPr>
        <p:spPr>
          <a:xfrm>
            <a:off x="6800887" y="5443781"/>
            <a:ext cx="1073206" cy="510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ENTER INPUT AND PRESS SUBTRACTION</a:t>
            </a:r>
            <a:endParaRPr lang="en-IN" sz="1100" dirty="0"/>
          </a:p>
          <a:p>
            <a:pPr algn="ctr"/>
            <a:endParaRPr lang="en-IN" sz="1100" dirty="0"/>
          </a:p>
        </p:txBody>
      </p:sp>
      <p:cxnSp>
        <p:nvCxnSpPr>
          <p:cNvPr id="35" name="Straight Arrow Connector 34">
            <a:extLst>
              <a:ext uri="{FF2B5EF4-FFF2-40B4-BE49-F238E27FC236}">
                <a16:creationId xmlns:a16="http://schemas.microsoft.com/office/drawing/2014/main" id="{2537602E-CE22-0587-EB50-BF312F20F2A8}"/>
              </a:ext>
            </a:extLst>
          </p:cNvPr>
          <p:cNvCxnSpPr>
            <a:cxnSpLocks/>
          </p:cNvCxnSpPr>
          <p:nvPr/>
        </p:nvCxnSpPr>
        <p:spPr>
          <a:xfrm flipV="1">
            <a:off x="5671457" y="1157568"/>
            <a:ext cx="1061802" cy="127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9C68E2F-9596-AD8C-47D5-D69259BE13DC}"/>
              </a:ext>
            </a:extLst>
          </p:cNvPr>
          <p:cNvCxnSpPr>
            <a:cxnSpLocks/>
          </p:cNvCxnSpPr>
          <p:nvPr/>
        </p:nvCxnSpPr>
        <p:spPr>
          <a:xfrm flipV="1">
            <a:off x="6315367" y="1675846"/>
            <a:ext cx="672115" cy="7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98E5F58-7770-25CF-58DD-6FE6A0F87FA6}"/>
              </a:ext>
            </a:extLst>
          </p:cNvPr>
          <p:cNvCxnSpPr>
            <a:cxnSpLocks/>
          </p:cNvCxnSpPr>
          <p:nvPr/>
        </p:nvCxnSpPr>
        <p:spPr>
          <a:xfrm>
            <a:off x="6833625" y="2491198"/>
            <a:ext cx="640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1A1BFF0-90C5-6E47-8C6D-DBDD9676D9B0}"/>
              </a:ext>
            </a:extLst>
          </p:cNvPr>
          <p:cNvCxnSpPr>
            <a:cxnSpLocks/>
          </p:cNvCxnSpPr>
          <p:nvPr/>
        </p:nvCxnSpPr>
        <p:spPr>
          <a:xfrm>
            <a:off x="7021505" y="3372499"/>
            <a:ext cx="737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7B37B18-95EA-3336-CD3C-1E691BD801F4}"/>
              </a:ext>
            </a:extLst>
          </p:cNvPr>
          <p:cNvCxnSpPr>
            <a:cxnSpLocks/>
          </p:cNvCxnSpPr>
          <p:nvPr/>
        </p:nvCxnSpPr>
        <p:spPr>
          <a:xfrm flipV="1">
            <a:off x="6807859" y="4378248"/>
            <a:ext cx="853820" cy="5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901009-8A26-542B-FA6C-2B5D97811F4C}"/>
              </a:ext>
            </a:extLst>
          </p:cNvPr>
          <p:cNvCxnSpPr>
            <a:cxnSpLocks/>
          </p:cNvCxnSpPr>
          <p:nvPr/>
        </p:nvCxnSpPr>
        <p:spPr>
          <a:xfrm>
            <a:off x="6191240" y="4938741"/>
            <a:ext cx="830723" cy="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2C839D8-216B-1CCA-2684-CE5C8EFD07E0}"/>
              </a:ext>
            </a:extLst>
          </p:cNvPr>
          <p:cNvCxnSpPr>
            <a:cxnSpLocks/>
          </p:cNvCxnSpPr>
          <p:nvPr/>
        </p:nvCxnSpPr>
        <p:spPr>
          <a:xfrm>
            <a:off x="5743149" y="5602239"/>
            <a:ext cx="752468" cy="10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5EA792D-2DE2-FFD2-C450-937BAB975852}"/>
              </a:ext>
            </a:extLst>
          </p:cNvPr>
          <p:cNvCxnSpPr>
            <a:cxnSpLocks/>
            <a:stCxn id="28" idx="3"/>
            <a:endCxn id="21" idx="2"/>
          </p:cNvCxnSpPr>
          <p:nvPr/>
        </p:nvCxnSpPr>
        <p:spPr>
          <a:xfrm flipV="1">
            <a:off x="7939694" y="1099658"/>
            <a:ext cx="1035862" cy="9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B1C3C30-DFB4-D6C4-0B86-D5E112354977}"/>
              </a:ext>
            </a:extLst>
          </p:cNvPr>
          <p:cNvCxnSpPr>
            <a:cxnSpLocks/>
          </p:cNvCxnSpPr>
          <p:nvPr/>
        </p:nvCxnSpPr>
        <p:spPr>
          <a:xfrm flipV="1">
            <a:off x="8623525" y="3295349"/>
            <a:ext cx="652822" cy="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27E8492-882D-CE94-7339-4FA3C7983D1F}"/>
              </a:ext>
            </a:extLst>
          </p:cNvPr>
          <p:cNvCxnSpPr>
            <a:cxnSpLocks/>
          </p:cNvCxnSpPr>
          <p:nvPr/>
        </p:nvCxnSpPr>
        <p:spPr>
          <a:xfrm flipV="1">
            <a:off x="8573964" y="4266151"/>
            <a:ext cx="652822" cy="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1D517F9-A61A-8DF0-E33F-AE17E0D46F8F}"/>
              </a:ext>
            </a:extLst>
          </p:cNvPr>
          <p:cNvCxnSpPr>
            <a:cxnSpLocks/>
          </p:cNvCxnSpPr>
          <p:nvPr/>
        </p:nvCxnSpPr>
        <p:spPr>
          <a:xfrm flipV="1">
            <a:off x="7787615" y="5636033"/>
            <a:ext cx="652822" cy="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7DC5084-D63E-7C61-25B8-61EB66DA83B0}"/>
              </a:ext>
            </a:extLst>
          </p:cNvPr>
          <p:cNvCxnSpPr>
            <a:cxnSpLocks/>
          </p:cNvCxnSpPr>
          <p:nvPr/>
        </p:nvCxnSpPr>
        <p:spPr>
          <a:xfrm flipV="1">
            <a:off x="8322734" y="4986606"/>
            <a:ext cx="652822" cy="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CB59E03-82BB-26BD-B425-8E801FD5B84A}"/>
              </a:ext>
            </a:extLst>
          </p:cNvPr>
          <p:cNvCxnSpPr>
            <a:cxnSpLocks/>
          </p:cNvCxnSpPr>
          <p:nvPr/>
        </p:nvCxnSpPr>
        <p:spPr>
          <a:xfrm flipV="1">
            <a:off x="8110748" y="1773641"/>
            <a:ext cx="652822" cy="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2D3082-5D89-63D0-0495-5F4626F4CEA1}"/>
              </a:ext>
            </a:extLst>
          </p:cNvPr>
          <p:cNvCxnSpPr>
            <a:cxnSpLocks/>
          </p:cNvCxnSpPr>
          <p:nvPr/>
        </p:nvCxnSpPr>
        <p:spPr>
          <a:xfrm flipV="1">
            <a:off x="8286066" y="2489053"/>
            <a:ext cx="652822" cy="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Beveled 48">
            <a:extLst>
              <a:ext uri="{FF2B5EF4-FFF2-40B4-BE49-F238E27FC236}">
                <a16:creationId xmlns:a16="http://schemas.microsoft.com/office/drawing/2014/main" id="{25ADF243-AEA0-8BC1-CDC7-93DE4C661E92}"/>
              </a:ext>
            </a:extLst>
          </p:cNvPr>
          <p:cNvSpPr/>
          <p:nvPr/>
        </p:nvSpPr>
        <p:spPr>
          <a:xfrm>
            <a:off x="1121134" y="779066"/>
            <a:ext cx="2178454" cy="1329916"/>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ln w="12700">
                  <a:solidFill>
                    <a:schemeClr val="accent3">
                      <a:lumMod val="50000"/>
                    </a:schemeClr>
                  </a:solidFill>
                  <a:prstDash val="solid"/>
                </a:ln>
                <a:solidFill>
                  <a:schemeClr val="tx1"/>
                </a:solidFill>
                <a:effectLst>
                  <a:innerShdw blurRad="177800">
                    <a:schemeClr val="accent3">
                      <a:lumMod val="50000"/>
                    </a:schemeClr>
                  </a:innerShdw>
                </a:effectLst>
              </a:rPr>
              <a:t>USER FLOW DIAGRAM</a:t>
            </a:r>
            <a:endParaRPr lang="en-IN" sz="2400" b="1" dirty="0">
              <a:ln w="12700">
                <a:solidFill>
                  <a:schemeClr val="accent3">
                    <a:lumMod val="50000"/>
                  </a:schemeClr>
                </a:solidFill>
                <a:prstDash val="solid"/>
              </a:ln>
              <a:solidFill>
                <a:schemeClr val="tx1"/>
              </a:solidFill>
              <a:effectLst>
                <a:innerShdw blurRad="177800">
                  <a:schemeClr val="accent3">
                    <a:lumMod val="50000"/>
                  </a:schemeClr>
                </a:innerShdw>
              </a:effectLst>
            </a:endParaRPr>
          </a:p>
        </p:txBody>
      </p:sp>
    </p:spTree>
    <p:extLst>
      <p:ext uri="{BB962C8B-B14F-4D97-AF65-F5344CB8AC3E}">
        <p14:creationId xmlns:p14="http://schemas.microsoft.com/office/powerpoint/2010/main" val="3475435221"/>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E3E6-80AA-5178-0926-D9CAD68E62E3}"/>
              </a:ext>
            </a:extLst>
          </p:cNvPr>
          <p:cNvSpPr>
            <a:spLocks noGrp="1"/>
          </p:cNvSpPr>
          <p:nvPr>
            <p:ph type="title"/>
          </p:nvPr>
        </p:nvSpPr>
        <p:spPr>
          <a:xfrm>
            <a:off x="0" y="114301"/>
            <a:ext cx="12192000" cy="1975756"/>
          </a:xfrm>
        </p:spPr>
        <p:txBody>
          <a:bodyPr>
            <a:noAutofit/>
          </a:bodyPr>
          <a:lstStyle/>
          <a:p>
            <a:pPr algn="ctr"/>
            <a:r>
              <a:rPr lang="en-IN" sz="6600" b="1" u="sng" dirty="0">
                <a:latin typeface="Lucida Sans" panose="020B0602030504020204" pitchFamily="34" charset="0"/>
              </a:rPr>
              <a:t>IMPORTANCE IN ENGINEERING </a:t>
            </a:r>
          </a:p>
        </p:txBody>
      </p:sp>
      <p:sp>
        <p:nvSpPr>
          <p:cNvPr id="3" name="Content Placeholder 2">
            <a:extLst>
              <a:ext uri="{FF2B5EF4-FFF2-40B4-BE49-F238E27FC236}">
                <a16:creationId xmlns:a16="http://schemas.microsoft.com/office/drawing/2014/main" id="{88415467-4876-51FF-62AC-6D4B04BAE481}"/>
              </a:ext>
            </a:extLst>
          </p:cNvPr>
          <p:cNvSpPr>
            <a:spLocks noGrp="1"/>
          </p:cNvSpPr>
          <p:nvPr>
            <p:ph idx="1"/>
          </p:nvPr>
        </p:nvSpPr>
        <p:spPr>
          <a:xfrm>
            <a:off x="838200" y="2392361"/>
            <a:ext cx="10515600" cy="4351338"/>
          </a:xfrm>
        </p:spPr>
        <p:txBody>
          <a:bodyPr>
            <a:normAutofit/>
          </a:bodyPr>
          <a:lstStyle/>
          <a:p>
            <a:pPr marL="0" indent="0" algn="ctr">
              <a:buNone/>
            </a:pPr>
            <a:r>
              <a:rPr lang="en-IN" sz="2600" dirty="0">
                <a:latin typeface="Aptos" panose="020B0004020202020204" pitchFamily="34" charset="0"/>
              </a:rPr>
              <a:t>The project is based on the digital electronics calculation which is an important segment in the field of engineering as in every thing from a small wrist watch to the most used electronic devices all uses digital electronic logics and it is necessary for the designer to be precise and accurate in all the gates and calculation done in the circuit design and logic design as just a small error in the logic design can lead to a large error in the functioning of the whole device and can even lead to irregular results . Not only for designers and engineers the digital electronics calculation is also helpful for the engineering students for correcting their conversion logics by checking their answers before the exam to check if they have understood the topic and conversions correctly or not.</a:t>
            </a:r>
          </a:p>
          <a:p>
            <a:pPr algn="ctr"/>
            <a:endParaRPr lang="en-IN" sz="2600" dirty="0">
              <a:latin typeface="Aptos" panose="020B0004020202020204" pitchFamily="34" charset="0"/>
            </a:endParaRPr>
          </a:p>
        </p:txBody>
      </p:sp>
    </p:spTree>
    <p:extLst>
      <p:ext uri="{BB962C8B-B14F-4D97-AF65-F5344CB8AC3E}">
        <p14:creationId xmlns:p14="http://schemas.microsoft.com/office/powerpoint/2010/main" val="4041962862"/>
      </p:ext>
    </p:extLst>
  </p:cSld>
  <p:clrMapOvr>
    <a:masterClrMapping/>
  </p:clrMapOvr>
  <p:transition spd="slow">
    <p:cover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BE190-1EF2-D2C3-9728-4A133B2A7763}"/>
              </a:ext>
            </a:extLst>
          </p:cNvPr>
          <p:cNvSpPr>
            <a:spLocks noGrp="1"/>
          </p:cNvSpPr>
          <p:nvPr>
            <p:ph idx="1"/>
          </p:nvPr>
        </p:nvSpPr>
        <p:spPr>
          <a:xfrm>
            <a:off x="223158" y="1024618"/>
            <a:ext cx="6977742" cy="4286250"/>
          </a:xfrm>
          <a:noFill/>
        </p:spPr>
        <p:txBody>
          <a:bodyPr>
            <a:normAutofit lnSpcReduction="10000"/>
          </a:bodyPr>
          <a:lstStyle/>
          <a:p>
            <a:pPr marL="0" indent="0" algn="ctr">
              <a:buNone/>
            </a:pPr>
            <a:endParaRPr lang="en-IN" sz="9600" dirty="0">
              <a:latin typeface="Arial Black" panose="020B0A04020102020204" pitchFamily="34" charset="0"/>
            </a:endParaRPr>
          </a:p>
          <a:p>
            <a:pPr marL="0" indent="0" algn="ctr">
              <a:buNone/>
            </a:pPr>
            <a:r>
              <a:rPr lang="en-IN" sz="9600" dirty="0">
                <a:latin typeface="Arial Black" panose="020B0A04020102020204" pitchFamily="34" charset="0"/>
              </a:rPr>
              <a:t>THANK</a:t>
            </a:r>
          </a:p>
          <a:p>
            <a:pPr marL="0" indent="0" algn="ctr">
              <a:buNone/>
            </a:pPr>
            <a:r>
              <a:rPr lang="en-IN" sz="9600" dirty="0">
                <a:latin typeface="Arial Black" panose="020B0A04020102020204" pitchFamily="34" charset="0"/>
              </a:rPr>
              <a:t>YOU</a:t>
            </a:r>
          </a:p>
        </p:txBody>
      </p:sp>
    </p:spTree>
    <p:extLst>
      <p:ext uri="{BB962C8B-B14F-4D97-AF65-F5344CB8AC3E}">
        <p14:creationId xmlns:p14="http://schemas.microsoft.com/office/powerpoint/2010/main" val="488083733"/>
      </p:ext>
    </p:extLst>
  </p:cSld>
  <p:clrMapOvr>
    <a:masterClrMapping/>
  </p:clrMapOvr>
  <p:transition spd="slow">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A021-F75F-BDC0-B1B1-BF4A7F742CA1}"/>
              </a:ext>
            </a:extLst>
          </p:cNvPr>
          <p:cNvSpPr>
            <a:spLocks noGrp="1"/>
          </p:cNvSpPr>
          <p:nvPr>
            <p:ph type="title"/>
          </p:nvPr>
        </p:nvSpPr>
        <p:spPr/>
        <p:txBody>
          <a:bodyPr>
            <a:normAutofit/>
          </a:bodyPr>
          <a:lstStyle/>
          <a:p>
            <a:pPr algn="ctr"/>
            <a:r>
              <a:rPr lang="en-US" sz="6600" b="1" dirty="0">
                <a:latin typeface="Lucida Sans" panose="020B0602030504020204" pitchFamily="34" charset="0"/>
              </a:rPr>
              <a:t>Introduction</a:t>
            </a:r>
            <a:endParaRPr lang="en-IN" sz="6600" b="1" dirty="0">
              <a:latin typeface="Lucida Sans" panose="020B0602030504020204" pitchFamily="34" charset="0"/>
            </a:endParaRPr>
          </a:p>
        </p:txBody>
      </p:sp>
      <p:sp>
        <p:nvSpPr>
          <p:cNvPr id="3" name="Content Placeholder 2">
            <a:extLst>
              <a:ext uri="{FF2B5EF4-FFF2-40B4-BE49-F238E27FC236}">
                <a16:creationId xmlns:a16="http://schemas.microsoft.com/office/drawing/2014/main" id="{05FFCB72-4851-964D-0464-0D319912545F}"/>
              </a:ext>
            </a:extLst>
          </p:cNvPr>
          <p:cNvSpPr>
            <a:spLocks noGrp="1"/>
          </p:cNvSpPr>
          <p:nvPr>
            <p:ph idx="1"/>
          </p:nvPr>
        </p:nvSpPr>
        <p:spPr/>
        <p:txBody>
          <a:bodyPr>
            <a:normAutofit/>
          </a:bodyPr>
          <a:lstStyle/>
          <a:p>
            <a:pPr marL="152400" indent="0" algn="ctr">
              <a:lnSpc>
                <a:spcPct val="120000"/>
              </a:lnSpc>
              <a:buNone/>
            </a:pPr>
            <a:r>
              <a:rPr lang="en-US" sz="2800" b="0" i="1" dirty="0">
                <a:effectLst/>
                <a:latin typeface="Aptos" panose="020B0004020202020204" pitchFamily="34" charset="0"/>
              </a:rPr>
              <a:t>As, we have four types of number systems so each one can be converted into the remaining three systems. There are the following conversions possible in Number System</a:t>
            </a:r>
          </a:p>
          <a:p>
            <a:pPr algn="ctr">
              <a:lnSpc>
                <a:spcPct val="120000"/>
              </a:lnSpc>
              <a:buFont typeface="+mj-lt"/>
              <a:buAutoNum type="arabicPeriod"/>
            </a:pPr>
            <a:r>
              <a:rPr lang="en-US" sz="2800" b="0" i="1" dirty="0">
                <a:effectLst/>
                <a:latin typeface="Aptos" panose="020B0004020202020204" pitchFamily="34" charset="0"/>
              </a:rPr>
              <a:t>Binary to other Number Systems.</a:t>
            </a:r>
          </a:p>
          <a:p>
            <a:pPr algn="ctr">
              <a:lnSpc>
                <a:spcPct val="120000"/>
              </a:lnSpc>
              <a:buFont typeface="+mj-lt"/>
              <a:buAutoNum type="arabicPeriod"/>
            </a:pPr>
            <a:r>
              <a:rPr lang="en-US" sz="2800" b="0" i="1" dirty="0">
                <a:effectLst/>
                <a:latin typeface="Aptos" panose="020B0004020202020204" pitchFamily="34" charset="0"/>
              </a:rPr>
              <a:t>Decimal to other Number Systems.</a:t>
            </a:r>
          </a:p>
          <a:p>
            <a:pPr algn="ctr">
              <a:lnSpc>
                <a:spcPct val="120000"/>
              </a:lnSpc>
              <a:buFont typeface="+mj-lt"/>
              <a:buAutoNum type="arabicPeriod"/>
            </a:pPr>
            <a:r>
              <a:rPr lang="en-US" sz="2800" b="0" i="1" dirty="0">
                <a:effectLst/>
                <a:latin typeface="Aptos" panose="020B0004020202020204" pitchFamily="34" charset="0"/>
              </a:rPr>
              <a:t>Octal to other Number Systems.</a:t>
            </a:r>
          </a:p>
          <a:p>
            <a:pPr algn="ctr">
              <a:lnSpc>
                <a:spcPct val="120000"/>
              </a:lnSpc>
              <a:buFont typeface="+mj-lt"/>
              <a:buAutoNum type="arabicPeriod"/>
            </a:pPr>
            <a:r>
              <a:rPr lang="en-US" sz="2800" b="0" i="1" dirty="0">
                <a:effectLst/>
                <a:latin typeface="Aptos" panose="020B0004020202020204" pitchFamily="34" charset="0"/>
              </a:rPr>
              <a:t>Hexadecimal to other Number Systems.</a:t>
            </a:r>
          </a:p>
          <a:p>
            <a:pPr marL="0" lvl="0" indent="0" algn="ctr" rtl="0">
              <a:lnSpc>
                <a:spcPct val="120000"/>
              </a:lnSpc>
              <a:spcBef>
                <a:spcPts val="0"/>
              </a:spcBef>
              <a:spcAft>
                <a:spcPts val="1600"/>
              </a:spcAft>
              <a:buNone/>
            </a:pPr>
            <a:endParaRPr lang="en-US" dirty="0">
              <a:latin typeface="Aptos" panose="020B0004020202020204" pitchFamily="34" charset="0"/>
            </a:endParaRPr>
          </a:p>
          <a:p>
            <a:pPr algn="ctr">
              <a:lnSpc>
                <a:spcPct val="120000"/>
              </a:lnSpc>
            </a:pPr>
            <a:endParaRPr lang="en-IN" dirty="0">
              <a:latin typeface="Aptos" panose="020B0004020202020204" pitchFamily="34" charset="0"/>
            </a:endParaRPr>
          </a:p>
        </p:txBody>
      </p:sp>
    </p:spTree>
    <p:extLst>
      <p:ext uri="{BB962C8B-B14F-4D97-AF65-F5344CB8AC3E}">
        <p14:creationId xmlns:p14="http://schemas.microsoft.com/office/powerpoint/2010/main" val="3244201111"/>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2490-85A4-BB7B-7C79-CDB68A08ADD4}"/>
              </a:ext>
            </a:extLst>
          </p:cNvPr>
          <p:cNvSpPr>
            <a:spLocks noGrp="1"/>
          </p:cNvSpPr>
          <p:nvPr>
            <p:ph type="title"/>
          </p:nvPr>
        </p:nvSpPr>
        <p:spPr/>
        <p:txBody>
          <a:bodyPr>
            <a:normAutofit/>
          </a:bodyPr>
          <a:lstStyle/>
          <a:p>
            <a:pPr algn="ctr"/>
            <a:r>
              <a:rPr lang="en-US" sz="6600" u="sng" dirty="0">
                <a:latin typeface="Lucida Sans" panose="020B0602030504020204" pitchFamily="34" charset="0"/>
                <a:ea typeface="Segoe UI Symbol" panose="020B0502040204020203" pitchFamily="34" charset="0"/>
              </a:rPr>
              <a:t>PROBLEM STATEMENT</a:t>
            </a:r>
            <a:endParaRPr lang="en-IN" sz="6600" dirty="0"/>
          </a:p>
        </p:txBody>
      </p:sp>
      <p:sp>
        <p:nvSpPr>
          <p:cNvPr id="3" name="Content Placeholder 2">
            <a:extLst>
              <a:ext uri="{FF2B5EF4-FFF2-40B4-BE49-F238E27FC236}">
                <a16:creationId xmlns:a16="http://schemas.microsoft.com/office/drawing/2014/main" id="{5D9BB5A4-40CC-4606-B8D7-6DD34FE88739}"/>
              </a:ext>
            </a:extLst>
          </p:cNvPr>
          <p:cNvSpPr>
            <a:spLocks noGrp="1"/>
          </p:cNvSpPr>
          <p:nvPr>
            <p:ph idx="1"/>
          </p:nvPr>
        </p:nvSpPr>
        <p:spPr/>
        <p:txBody>
          <a:bodyPr>
            <a:normAutofit fontScale="92500" lnSpcReduction="20000"/>
          </a:bodyPr>
          <a:lstStyle/>
          <a:p>
            <a:pPr marL="0" indent="0" algn="ctr">
              <a:lnSpc>
                <a:spcPct val="150000"/>
              </a:lnSpc>
              <a:buNone/>
            </a:pPr>
            <a:r>
              <a:rPr lang="en-US" sz="2800" dirty="0">
                <a:latin typeface="Aptos" panose="020B0004020202020204" pitchFamily="34" charset="0"/>
              </a:rPr>
              <a:t>In digital electronics it is a very large and hectic task to convert the digits from various forms to another it becomes very difficult for the  users to convert every bit of the number from one form to another which makes the work very slow and time consuming now also there are various ways to solve over problem but all of them are either paid and it requires a lot of practice to use them wisely the presently available solution does not specifically deals with just the conversions and digital electronic subject.</a:t>
            </a:r>
            <a:endParaRPr lang="en-IN" sz="2800" dirty="0">
              <a:latin typeface="Aptos" panose="020B0004020202020204" pitchFamily="34" charset="0"/>
            </a:endParaRPr>
          </a:p>
        </p:txBody>
      </p:sp>
    </p:spTree>
    <p:extLst>
      <p:ext uri="{BB962C8B-B14F-4D97-AF65-F5344CB8AC3E}">
        <p14:creationId xmlns:p14="http://schemas.microsoft.com/office/powerpoint/2010/main" val="1414433342"/>
      </p:ext>
    </p:extLst>
  </p:cSld>
  <p:clrMapOvr>
    <a:masterClrMapping/>
  </p:clrMapOvr>
  <p:transition spd="slow">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4ABA-32E9-E184-DDA7-06F93E3B905B}"/>
              </a:ext>
            </a:extLst>
          </p:cNvPr>
          <p:cNvSpPr>
            <a:spLocks noGrp="1"/>
          </p:cNvSpPr>
          <p:nvPr>
            <p:ph type="title"/>
          </p:nvPr>
        </p:nvSpPr>
        <p:spPr/>
        <p:txBody>
          <a:bodyPr>
            <a:normAutofit/>
          </a:bodyPr>
          <a:lstStyle/>
          <a:p>
            <a:pPr algn="ctr"/>
            <a:r>
              <a:rPr lang="en-IN" sz="6600" b="1" u="sng" dirty="0">
                <a:latin typeface="Lucida Sans" panose="020B0602030504020204" pitchFamily="34" charset="0"/>
              </a:rPr>
              <a:t>O</a:t>
            </a:r>
            <a:r>
              <a:rPr lang="en" sz="6600" b="1" u="sng" dirty="0">
                <a:latin typeface="Lucida Sans" panose="020B0602030504020204" pitchFamily="34" charset="0"/>
              </a:rPr>
              <a:t>bjective </a:t>
            </a:r>
            <a:endParaRPr lang="en-IN" sz="6600" b="1" u="sng" dirty="0">
              <a:latin typeface="Lucida Sans" panose="020B0602030504020204" pitchFamily="34" charset="0"/>
            </a:endParaRPr>
          </a:p>
        </p:txBody>
      </p:sp>
      <p:sp>
        <p:nvSpPr>
          <p:cNvPr id="3" name="Content Placeholder 2">
            <a:extLst>
              <a:ext uri="{FF2B5EF4-FFF2-40B4-BE49-F238E27FC236}">
                <a16:creationId xmlns:a16="http://schemas.microsoft.com/office/drawing/2014/main" id="{35266F99-8371-1540-1EC2-45AB1EB75E5D}"/>
              </a:ext>
            </a:extLst>
          </p:cNvPr>
          <p:cNvSpPr>
            <a:spLocks noGrp="1"/>
          </p:cNvSpPr>
          <p:nvPr>
            <p:ph idx="1"/>
          </p:nvPr>
        </p:nvSpPr>
        <p:spPr/>
        <p:txBody>
          <a:bodyPr/>
          <a:lstStyle/>
          <a:p>
            <a:pPr marL="0" indent="0" algn="ctr">
              <a:buNone/>
            </a:pPr>
            <a:r>
              <a:rPr lang="en-US" sz="2800" i="1" dirty="0">
                <a:latin typeface="Aptos" panose="020B0004020202020204" pitchFamily="34" charset="0"/>
              </a:rPr>
              <a:t>Our objective is to bring only those functions or formulas which just helps the student for there education purpose it helps them to convert the numbers from one to another very easily for there calculations we want have designed the sight specifically for the student and learners who requires it . The  aim is to make a clutter free site for the user so there could be minimum or no confusion for the user </a:t>
            </a:r>
            <a:endParaRPr lang="en-IN" sz="2800" i="1" dirty="0">
              <a:latin typeface="Aptos" panose="020B0004020202020204" pitchFamily="34" charset="0"/>
            </a:endParaRPr>
          </a:p>
          <a:p>
            <a:pPr marL="0" indent="0" algn="ctr">
              <a:buNone/>
            </a:pPr>
            <a:endParaRPr lang="en-IN" dirty="0">
              <a:latin typeface="Aptos" panose="020B0004020202020204" pitchFamily="34" charset="0"/>
            </a:endParaRPr>
          </a:p>
        </p:txBody>
      </p:sp>
    </p:spTree>
    <p:extLst>
      <p:ext uri="{BB962C8B-B14F-4D97-AF65-F5344CB8AC3E}">
        <p14:creationId xmlns:p14="http://schemas.microsoft.com/office/powerpoint/2010/main" val="718484711"/>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7D5E-AE36-5E5E-FF9F-6864695D89BD}"/>
              </a:ext>
            </a:extLst>
          </p:cNvPr>
          <p:cNvSpPr>
            <a:spLocks noGrp="1"/>
          </p:cNvSpPr>
          <p:nvPr>
            <p:ph type="title"/>
          </p:nvPr>
        </p:nvSpPr>
        <p:spPr>
          <a:xfrm>
            <a:off x="114300" y="1"/>
            <a:ext cx="12077700" cy="1690688"/>
          </a:xfrm>
        </p:spPr>
        <p:txBody>
          <a:bodyPr>
            <a:noAutofit/>
          </a:bodyPr>
          <a:lstStyle/>
          <a:p>
            <a:pPr algn="ctr"/>
            <a:r>
              <a:rPr lang="en-IN" sz="6600" b="1" dirty="0">
                <a:latin typeface="Lucida Sans" panose="020B0602030504020204" pitchFamily="34" charset="0"/>
              </a:rPr>
              <a:t>S</a:t>
            </a:r>
            <a:r>
              <a:rPr lang="en" sz="6600" b="1" dirty="0">
                <a:latin typeface="Lucida Sans" panose="020B0602030504020204" pitchFamily="34" charset="0"/>
              </a:rPr>
              <a:t>oftware and Hardware Requirements</a:t>
            </a:r>
            <a:endParaRPr lang="en-IN" sz="6600" b="1" dirty="0">
              <a:latin typeface="Lucida Sans" panose="020B0602030504020204" pitchFamily="34" charset="0"/>
            </a:endParaRPr>
          </a:p>
        </p:txBody>
      </p:sp>
      <p:sp>
        <p:nvSpPr>
          <p:cNvPr id="3" name="Content Placeholder 2">
            <a:extLst>
              <a:ext uri="{FF2B5EF4-FFF2-40B4-BE49-F238E27FC236}">
                <a16:creationId xmlns:a16="http://schemas.microsoft.com/office/drawing/2014/main" id="{93FDC5CE-EDA9-C791-7B31-74337DC5A53E}"/>
              </a:ext>
            </a:extLst>
          </p:cNvPr>
          <p:cNvSpPr>
            <a:spLocks noGrp="1"/>
          </p:cNvSpPr>
          <p:nvPr>
            <p:ph idx="1"/>
          </p:nvPr>
        </p:nvSpPr>
        <p:spPr>
          <a:xfrm>
            <a:off x="838200" y="1825625"/>
            <a:ext cx="10515600" cy="2201626"/>
          </a:xfrm>
        </p:spPr>
        <p:txBody>
          <a:bodyPr>
            <a:normAutofit/>
          </a:bodyPr>
          <a:lstStyle/>
          <a:p>
            <a:pPr marL="0" indent="0" algn="ctr">
              <a:lnSpc>
                <a:spcPct val="150000"/>
              </a:lnSpc>
              <a:buNone/>
            </a:pPr>
            <a:r>
              <a:rPr lang="en-US" sz="2600" dirty="0">
                <a:latin typeface="Aptos" panose="020B0004020202020204" pitchFamily="34" charset="0"/>
              </a:rPr>
              <a:t>Any browser with </a:t>
            </a:r>
            <a:r>
              <a:rPr lang="en-US" sz="2600" dirty="0" err="1">
                <a:latin typeface="Aptos" panose="020B0004020202020204" pitchFamily="34" charset="0"/>
              </a:rPr>
              <a:t>Javascript</a:t>
            </a:r>
            <a:r>
              <a:rPr lang="en-US" sz="2600" dirty="0">
                <a:latin typeface="Aptos" panose="020B0004020202020204" pitchFamily="34" charset="0"/>
              </a:rPr>
              <a:t> enabled .</a:t>
            </a:r>
          </a:p>
          <a:p>
            <a:pPr marL="0" indent="0" algn="ctr">
              <a:lnSpc>
                <a:spcPct val="150000"/>
              </a:lnSpc>
              <a:buNone/>
            </a:pPr>
            <a:r>
              <a:rPr lang="en-US" sz="2600" dirty="0">
                <a:latin typeface="Aptos" panose="020B0004020202020204" pitchFamily="34" charset="0"/>
              </a:rPr>
              <a:t>Any browser equipped with google chrome v8 engine .</a:t>
            </a:r>
          </a:p>
          <a:p>
            <a:pPr marL="0" indent="0" algn="ctr">
              <a:lnSpc>
                <a:spcPct val="150000"/>
              </a:lnSpc>
              <a:buNone/>
            </a:pPr>
            <a:r>
              <a:rPr lang="en-US" sz="2600" dirty="0">
                <a:latin typeface="Aptos" panose="020B0004020202020204" pitchFamily="34" charset="0"/>
              </a:rPr>
              <a:t>Computer with Visual studio code/any code editor</a:t>
            </a:r>
            <a:r>
              <a:rPr lang="en-US" sz="2600" dirty="0"/>
              <a:t>.</a:t>
            </a:r>
          </a:p>
        </p:txBody>
      </p:sp>
      <p:pic>
        <p:nvPicPr>
          <p:cNvPr id="4" name="Picture 2" descr="upload.wikimedia.org/wikipedia/commons/thumb/d/d9/...">
            <a:extLst>
              <a:ext uri="{FF2B5EF4-FFF2-40B4-BE49-F238E27FC236}">
                <a16:creationId xmlns:a16="http://schemas.microsoft.com/office/drawing/2014/main" id="{63C7D725-896D-4D2E-1E33-902F8EEB5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0431" y="5175108"/>
            <a:ext cx="2063369" cy="12586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load.wikimedia.org/wikipedia/commons/thumb/9/99/...">
            <a:extLst>
              <a:ext uri="{FF2B5EF4-FFF2-40B4-BE49-F238E27FC236}">
                <a16:creationId xmlns:a16="http://schemas.microsoft.com/office/drawing/2014/main" id="{16B553AD-4DF9-7D97-43A5-138A7B423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573" y="4928245"/>
            <a:ext cx="1610291" cy="16102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logowik.com/content/uploads/images/tailwind-css323...">
            <a:extLst>
              <a:ext uri="{FF2B5EF4-FFF2-40B4-BE49-F238E27FC236}">
                <a16:creationId xmlns:a16="http://schemas.microsoft.com/office/drawing/2014/main" id="{36C08A76-56D3-E3C4-0224-141D9D69D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707" y="5091983"/>
            <a:ext cx="1739618" cy="14792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pload.wikimedia.org/wikipedia/commons/thumb/d/d5/...">
            <a:extLst>
              <a:ext uri="{FF2B5EF4-FFF2-40B4-BE49-F238E27FC236}">
                <a16:creationId xmlns:a16="http://schemas.microsoft.com/office/drawing/2014/main" id="{CDF2A414-18D6-512D-B7F7-590058B5E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2594" y="5046347"/>
            <a:ext cx="1331546" cy="1542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upload.wikimedia.org/wikipedia/commons/6/61/HTML5_...">
            <a:extLst>
              <a:ext uri="{FF2B5EF4-FFF2-40B4-BE49-F238E27FC236}">
                <a16:creationId xmlns:a16="http://schemas.microsoft.com/office/drawing/2014/main" id="{05E4ED70-4D07-B795-28DD-A7E044BABE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210" y="5058402"/>
            <a:ext cx="1598135" cy="15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897444"/>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C79D-0BCF-EBF5-59F3-0CB7CDA16090}"/>
              </a:ext>
            </a:extLst>
          </p:cNvPr>
          <p:cNvSpPr>
            <a:spLocks noGrp="1"/>
          </p:cNvSpPr>
          <p:nvPr>
            <p:ph type="title"/>
          </p:nvPr>
        </p:nvSpPr>
        <p:spPr/>
        <p:txBody>
          <a:bodyPr>
            <a:normAutofit/>
          </a:bodyPr>
          <a:lstStyle/>
          <a:p>
            <a:pPr algn="ctr"/>
            <a:r>
              <a:rPr lang="en-US" sz="6600" b="1" u="sng" dirty="0">
                <a:latin typeface="Lucida Sans" panose="020B0602030504020204" pitchFamily="34" charset="0"/>
              </a:rPr>
              <a:t>Reference </a:t>
            </a:r>
            <a:endParaRPr lang="en-IN" sz="6600" b="1" u="sng" dirty="0">
              <a:latin typeface="Lucida Sans" panose="020B0602030504020204" pitchFamily="34" charset="0"/>
            </a:endParaRPr>
          </a:p>
        </p:txBody>
      </p:sp>
      <p:sp>
        <p:nvSpPr>
          <p:cNvPr id="3" name="Content Placeholder 2">
            <a:extLst>
              <a:ext uri="{FF2B5EF4-FFF2-40B4-BE49-F238E27FC236}">
                <a16:creationId xmlns:a16="http://schemas.microsoft.com/office/drawing/2014/main" id="{30C148DC-A44D-143A-4A77-9350EA83D17C}"/>
              </a:ext>
            </a:extLst>
          </p:cNvPr>
          <p:cNvSpPr>
            <a:spLocks noGrp="1"/>
          </p:cNvSpPr>
          <p:nvPr>
            <p:ph idx="1"/>
          </p:nvPr>
        </p:nvSpPr>
        <p:spPr/>
        <p:txBody>
          <a:bodyPr>
            <a:normAutofit fontScale="92500"/>
          </a:bodyPr>
          <a:lstStyle/>
          <a:p>
            <a:pPr marL="0" lvl="1" indent="0" algn="ctr">
              <a:lnSpc>
                <a:spcPct val="250000"/>
              </a:lnSpc>
              <a:buNone/>
            </a:pPr>
            <a:r>
              <a:rPr lang="en-IN" sz="2800" dirty="0">
                <a:hlinkClick r:id="rId2"/>
              </a:rPr>
              <a:t>https://circuitverse.org/</a:t>
            </a:r>
            <a:endParaRPr lang="en-IN" sz="2800" dirty="0"/>
          </a:p>
          <a:p>
            <a:pPr marL="0" lvl="1" indent="0" algn="ctr">
              <a:lnSpc>
                <a:spcPct val="250000"/>
              </a:lnSpc>
              <a:buNone/>
            </a:pPr>
            <a:r>
              <a:rPr lang="en-IN" sz="2800" dirty="0">
                <a:hlinkClick r:id="rId3"/>
              </a:rPr>
              <a:t>https://www.geeksforgeeks.org/digital-electronics-logic-design-tutorials/</a:t>
            </a:r>
            <a:endParaRPr lang="en-IN" sz="2800" dirty="0"/>
          </a:p>
          <a:p>
            <a:pPr marL="0" lvl="1" indent="0" algn="ctr">
              <a:lnSpc>
                <a:spcPct val="250000"/>
              </a:lnSpc>
              <a:buNone/>
            </a:pPr>
            <a:r>
              <a:rPr lang="en-IN" sz="2800" dirty="0">
                <a:hlinkClick r:id="rId4"/>
              </a:rPr>
              <a:t>https://www.digitalelectronicsdeeds.com/</a:t>
            </a:r>
            <a:endParaRPr lang="en-IN" sz="2800" dirty="0"/>
          </a:p>
          <a:p>
            <a:pPr marL="0" lvl="1" indent="0" algn="ctr">
              <a:lnSpc>
                <a:spcPct val="250000"/>
              </a:lnSpc>
              <a:buNone/>
            </a:pPr>
            <a:r>
              <a:rPr lang="en-IN" sz="2800" dirty="0">
                <a:hlinkClick r:id="rId5"/>
              </a:rPr>
              <a:t>https://onlinecourses.nptel.ac.in/noc22_ee55/preview</a:t>
            </a:r>
            <a:r>
              <a:rPr lang="en-IN" sz="2800" dirty="0"/>
              <a:t> </a:t>
            </a:r>
          </a:p>
        </p:txBody>
      </p:sp>
    </p:spTree>
    <p:extLst>
      <p:ext uri="{BB962C8B-B14F-4D97-AF65-F5344CB8AC3E}">
        <p14:creationId xmlns:p14="http://schemas.microsoft.com/office/powerpoint/2010/main" val="3913499889"/>
      </p:ext>
    </p:extLst>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2BCB-3412-2962-E086-84C62BDA67B5}"/>
              </a:ext>
            </a:extLst>
          </p:cNvPr>
          <p:cNvSpPr>
            <a:spLocks noGrp="1"/>
          </p:cNvSpPr>
          <p:nvPr>
            <p:ph type="title"/>
          </p:nvPr>
        </p:nvSpPr>
        <p:spPr>
          <a:xfrm>
            <a:off x="838200" y="0"/>
            <a:ext cx="10515600" cy="1325563"/>
          </a:xfrm>
        </p:spPr>
        <p:txBody>
          <a:bodyPr>
            <a:normAutofit/>
          </a:bodyPr>
          <a:lstStyle/>
          <a:p>
            <a:pPr algn="ctr"/>
            <a:r>
              <a:rPr lang="en-US" sz="6600" b="1" u="sng" dirty="0">
                <a:latin typeface="Lucida Sans" panose="020B0602030504020204" pitchFamily="34" charset="0"/>
              </a:rPr>
              <a:t> Preview site</a:t>
            </a:r>
            <a:endParaRPr lang="en-IN" sz="6600" b="1" u="sng" dirty="0">
              <a:latin typeface="Lucida Sans" panose="020B0602030504020204" pitchFamily="34" charset="0"/>
            </a:endParaRPr>
          </a:p>
        </p:txBody>
      </p:sp>
      <p:sp>
        <p:nvSpPr>
          <p:cNvPr id="6" name="TextBox 5">
            <a:extLst>
              <a:ext uri="{FF2B5EF4-FFF2-40B4-BE49-F238E27FC236}">
                <a16:creationId xmlns:a16="http://schemas.microsoft.com/office/drawing/2014/main" id="{7B41215F-0D4D-8BC3-423A-C7BC60740EAD}"/>
              </a:ext>
            </a:extLst>
          </p:cNvPr>
          <p:cNvSpPr txBox="1"/>
          <p:nvPr/>
        </p:nvSpPr>
        <p:spPr>
          <a:xfrm>
            <a:off x="3046379" y="956231"/>
            <a:ext cx="6099242" cy="369332"/>
          </a:xfrm>
          <a:prstGeom prst="rect">
            <a:avLst/>
          </a:prstGeom>
          <a:noFill/>
        </p:spPr>
        <p:txBody>
          <a:bodyPr wrap="square">
            <a:spAutoFit/>
          </a:bodyPr>
          <a:lstStyle/>
          <a:p>
            <a:pPr algn="ctr"/>
            <a:r>
              <a:rPr lang="en-IN" sz="1800" dirty="0">
                <a:solidFill>
                  <a:schemeClr val="bg1">
                    <a:lumMod val="95000"/>
                  </a:schemeClr>
                </a:solidFill>
                <a:hlinkClick r:id="rId2"/>
              </a:rPr>
              <a:t>https://digitalcalc-alpha.vercel.app/</a:t>
            </a:r>
            <a:r>
              <a:rPr lang="en-IN" sz="1800" dirty="0">
                <a:solidFill>
                  <a:schemeClr val="bg1">
                    <a:lumMod val="95000"/>
                  </a:schemeClr>
                </a:solidFill>
              </a:rPr>
              <a:t> </a:t>
            </a:r>
          </a:p>
        </p:txBody>
      </p:sp>
      <p:sp>
        <p:nvSpPr>
          <p:cNvPr id="8" name="Content Placeholder 7">
            <a:extLst>
              <a:ext uri="{FF2B5EF4-FFF2-40B4-BE49-F238E27FC236}">
                <a16:creationId xmlns:a16="http://schemas.microsoft.com/office/drawing/2014/main" id="{D82A552F-A8C1-DC17-480F-92D4B7AAFEC3}"/>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F0934D1F-D1EC-6F35-7906-207D2BAEE28B}"/>
              </a:ext>
            </a:extLst>
          </p:cNvPr>
          <p:cNvPicPr>
            <a:picLocks noChangeAspect="1"/>
          </p:cNvPicPr>
          <p:nvPr/>
        </p:nvPicPr>
        <p:blipFill>
          <a:blip r:embed="rId3"/>
          <a:stretch>
            <a:fillRect/>
          </a:stretch>
        </p:blipFill>
        <p:spPr>
          <a:xfrm>
            <a:off x="44450" y="1325563"/>
            <a:ext cx="12103100" cy="55839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4619990"/>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0B56-397B-93E0-A283-54EA0FC734A0}"/>
              </a:ext>
            </a:extLst>
          </p:cNvPr>
          <p:cNvSpPr>
            <a:spLocks noGrp="1"/>
          </p:cNvSpPr>
          <p:nvPr>
            <p:ph type="title"/>
          </p:nvPr>
        </p:nvSpPr>
        <p:spPr>
          <a:xfrm>
            <a:off x="838200" y="0"/>
            <a:ext cx="10515600" cy="1325563"/>
          </a:xfrm>
          <a:noFill/>
        </p:spPr>
        <p:txBody>
          <a:bodyPr>
            <a:normAutofit/>
          </a:bodyPr>
          <a:lstStyle/>
          <a:p>
            <a:pPr algn="ctr"/>
            <a:r>
              <a:rPr lang="en-IN" sz="6600" b="1" u="sng" dirty="0">
                <a:latin typeface="Lucida Sans" panose="020B0602030504020204" pitchFamily="34" charset="0"/>
              </a:rPr>
              <a:t>Features</a:t>
            </a:r>
          </a:p>
        </p:txBody>
      </p:sp>
      <p:sp>
        <p:nvSpPr>
          <p:cNvPr id="3" name="Content Placeholder 2">
            <a:extLst>
              <a:ext uri="{FF2B5EF4-FFF2-40B4-BE49-F238E27FC236}">
                <a16:creationId xmlns:a16="http://schemas.microsoft.com/office/drawing/2014/main" id="{49E66236-A8C4-496E-025B-1D380FE83FAB}"/>
              </a:ext>
            </a:extLst>
          </p:cNvPr>
          <p:cNvSpPr>
            <a:spLocks noGrp="1"/>
          </p:cNvSpPr>
          <p:nvPr>
            <p:ph idx="1"/>
          </p:nvPr>
        </p:nvSpPr>
        <p:spPr>
          <a:xfrm>
            <a:off x="441790" y="1125610"/>
            <a:ext cx="11198830" cy="5542318"/>
          </a:xfrm>
        </p:spPr>
        <p:txBody>
          <a:bodyPr>
            <a:noAutofit/>
          </a:bodyPr>
          <a:lstStyle/>
          <a:p>
            <a:pPr algn="ctr">
              <a:lnSpc>
                <a:spcPct val="100000"/>
              </a:lnSpc>
            </a:pPr>
            <a:r>
              <a:rPr lang="en-IN" sz="2600" dirty="0">
                <a:latin typeface="Aptos" panose="020B0004020202020204" pitchFamily="34" charset="0"/>
              </a:rPr>
              <a:t>Our site basically in simple words is a converter /calculator which helps the  user to simplify and accelerate their calculation related to digital electronics</a:t>
            </a:r>
          </a:p>
          <a:p>
            <a:pPr algn="ctr">
              <a:lnSpc>
                <a:spcPct val="100000"/>
              </a:lnSpc>
            </a:pPr>
            <a:r>
              <a:rPr lang="en-IN" sz="2600" dirty="0">
                <a:latin typeface="Aptos" panose="020B0004020202020204" pitchFamily="34" charset="0"/>
              </a:rPr>
              <a:t>The website is an free to use and </a:t>
            </a:r>
            <a:r>
              <a:rPr lang="en-IN" sz="2600" dirty="0" err="1">
                <a:latin typeface="Aptos" panose="020B0004020202020204" pitchFamily="34" charset="0"/>
              </a:rPr>
              <a:t>publically</a:t>
            </a:r>
            <a:r>
              <a:rPr lang="en-IN" sz="2600" dirty="0">
                <a:latin typeface="Aptos" panose="020B0004020202020204" pitchFamily="34" charset="0"/>
              </a:rPr>
              <a:t> available work space for the user it is a simplified version of the pre-existing solution for the conversion and mathematical operations based that are based on digital electronics</a:t>
            </a:r>
          </a:p>
          <a:p>
            <a:pPr algn="ctr">
              <a:lnSpc>
                <a:spcPct val="100000"/>
              </a:lnSpc>
            </a:pPr>
            <a:r>
              <a:rPr lang="en-IN" sz="2600" dirty="0">
                <a:latin typeface="Aptos" panose="020B0004020202020204" pitchFamily="34" charset="0"/>
              </a:rPr>
              <a:t>The user just need to select the type of operation he or she wanted to perform and then just he/she has to enter the digits .</a:t>
            </a:r>
          </a:p>
          <a:p>
            <a:pPr algn="ctr">
              <a:lnSpc>
                <a:spcPct val="100000"/>
              </a:lnSpc>
            </a:pPr>
            <a:r>
              <a:rPr lang="en-IN" sz="2600" dirty="0">
                <a:latin typeface="Aptos" panose="020B0004020202020204" pitchFamily="34" charset="0"/>
              </a:rPr>
              <a:t>The pre existing site or apps are just so much cluttered and un usable that it confuses the user so much that he is not able to find the correct solution which he/she needs at a particular instance.</a:t>
            </a:r>
          </a:p>
          <a:p>
            <a:pPr>
              <a:lnSpc>
                <a:spcPct val="100000"/>
              </a:lnSpc>
            </a:pPr>
            <a:endParaRPr lang="en-IN" sz="2400" dirty="0"/>
          </a:p>
          <a:p>
            <a:pPr algn="ctr">
              <a:lnSpc>
                <a:spcPct val="100000"/>
              </a:lnSpc>
            </a:pPr>
            <a:endParaRPr lang="en-IN" sz="2600" dirty="0">
              <a:latin typeface="Aptos" panose="020B0004020202020204" pitchFamily="34" charset="0"/>
            </a:endParaRPr>
          </a:p>
        </p:txBody>
      </p:sp>
    </p:spTree>
    <p:extLst>
      <p:ext uri="{BB962C8B-B14F-4D97-AF65-F5344CB8AC3E}">
        <p14:creationId xmlns:p14="http://schemas.microsoft.com/office/powerpoint/2010/main" val="4032059196"/>
      </p:ext>
    </p:extLst>
  </p:cSld>
  <p:clrMapOvr>
    <a:masterClrMapping/>
  </p:clrMapOvr>
  <p:transition spd="slow">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94DC-641D-8387-A491-B97336B8DDAC}"/>
              </a:ext>
            </a:extLst>
          </p:cNvPr>
          <p:cNvSpPr>
            <a:spLocks noGrp="1"/>
          </p:cNvSpPr>
          <p:nvPr>
            <p:ph type="title"/>
          </p:nvPr>
        </p:nvSpPr>
        <p:spPr/>
        <p:txBody>
          <a:bodyPr>
            <a:normAutofit/>
          </a:bodyPr>
          <a:lstStyle/>
          <a:p>
            <a:pPr algn="ctr"/>
            <a:r>
              <a:rPr lang="en-IN" sz="6600" b="1" u="sng" dirty="0">
                <a:latin typeface="Lucida Sans" panose="020B0602030504020204" pitchFamily="34" charset="0"/>
              </a:rPr>
              <a:t>OUTCOME</a:t>
            </a:r>
          </a:p>
        </p:txBody>
      </p:sp>
      <p:sp>
        <p:nvSpPr>
          <p:cNvPr id="3" name="Content Placeholder 2">
            <a:extLst>
              <a:ext uri="{FF2B5EF4-FFF2-40B4-BE49-F238E27FC236}">
                <a16:creationId xmlns:a16="http://schemas.microsoft.com/office/drawing/2014/main" id="{D72F243C-0635-934B-2A65-AE5782EFF076}"/>
              </a:ext>
            </a:extLst>
          </p:cNvPr>
          <p:cNvSpPr>
            <a:spLocks noGrp="1"/>
          </p:cNvSpPr>
          <p:nvPr>
            <p:ph idx="1"/>
          </p:nvPr>
        </p:nvSpPr>
        <p:spPr>
          <a:xfrm>
            <a:off x="133564" y="1458930"/>
            <a:ext cx="11220236" cy="4718033"/>
          </a:xfrm>
        </p:spPr>
        <p:txBody>
          <a:bodyPr>
            <a:noAutofit/>
          </a:bodyPr>
          <a:lstStyle/>
          <a:p>
            <a:pPr algn="ctr">
              <a:lnSpc>
                <a:spcPct val="100000"/>
              </a:lnSpc>
            </a:pPr>
            <a:r>
              <a:rPr lang="en-IN" sz="2600" dirty="0">
                <a:latin typeface="Aptos" panose="020B0004020202020204" pitchFamily="34" charset="0"/>
              </a:rPr>
              <a:t>The outcome of our work is simple it will help to fulfil the user demand for conversion and calculation of all the digital electronics related numbers and will help to make the user more productive and get the output at the earliest and by the simplest way possible for him or her .</a:t>
            </a:r>
          </a:p>
          <a:p>
            <a:pPr algn="ctr">
              <a:lnSpc>
                <a:spcPct val="100000"/>
              </a:lnSpc>
            </a:pPr>
            <a:r>
              <a:rPr lang="en-IN" sz="2600" dirty="0">
                <a:latin typeface="Aptos" panose="020B0004020202020204" pitchFamily="34" charset="0"/>
              </a:rPr>
              <a:t>The website is </a:t>
            </a:r>
            <a:r>
              <a:rPr lang="en-IN" sz="2600" dirty="0" err="1">
                <a:latin typeface="Aptos" panose="020B0004020202020204" pitchFamily="34" charset="0"/>
              </a:rPr>
              <a:t>alreasd</a:t>
            </a:r>
            <a:r>
              <a:rPr lang="en-IN" sz="2600" dirty="0">
                <a:latin typeface="Aptos" panose="020B0004020202020204" pitchFamily="34" charset="0"/>
              </a:rPr>
              <a:t> hosted so a user needs just a device and an active internet connectivity to help himself/herself for any problem .</a:t>
            </a:r>
          </a:p>
          <a:p>
            <a:pPr algn="ctr">
              <a:lnSpc>
                <a:spcPct val="100000"/>
              </a:lnSpc>
            </a:pPr>
            <a:r>
              <a:rPr lang="en-IN" sz="2600" dirty="0">
                <a:latin typeface="Aptos" panose="020B0004020202020204" pitchFamily="34" charset="0"/>
              </a:rPr>
              <a:t>The user does not need any specific system requirement to use the calculator its just that any browser should be available for the operating system to access and use the website.</a:t>
            </a:r>
          </a:p>
          <a:p>
            <a:pPr algn="ctr">
              <a:lnSpc>
                <a:spcPct val="100000"/>
              </a:lnSpc>
            </a:pPr>
            <a:endParaRPr lang="en-IN" sz="2600" dirty="0">
              <a:latin typeface="Aptos" panose="020B0004020202020204" pitchFamily="34" charset="0"/>
            </a:endParaRPr>
          </a:p>
        </p:txBody>
      </p:sp>
    </p:spTree>
    <p:extLst>
      <p:ext uri="{BB962C8B-B14F-4D97-AF65-F5344CB8AC3E}">
        <p14:creationId xmlns:p14="http://schemas.microsoft.com/office/powerpoint/2010/main" val="2551483860"/>
      </p:ext>
    </p:extLst>
  </p:cSld>
  <p:clrMapOvr>
    <a:masterClrMapping/>
  </p:clrMapOvr>
  <p:transition spd="slow">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841</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Arial Black</vt:lpstr>
      <vt:lpstr>Book Antiqua</vt:lpstr>
      <vt:lpstr>Calibri</vt:lpstr>
      <vt:lpstr>Calibri Light</vt:lpstr>
      <vt:lpstr>Courier New</vt:lpstr>
      <vt:lpstr>Lucida Sans</vt:lpstr>
      <vt:lpstr>Office Theme</vt:lpstr>
      <vt:lpstr>PowerPoint Presentation</vt:lpstr>
      <vt:lpstr>Introduction</vt:lpstr>
      <vt:lpstr>PROBLEM STATEMENT</vt:lpstr>
      <vt:lpstr>Objective </vt:lpstr>
      <vt:lpstr>Software and Hardware Requirements</vt:lpstr>
      <vt:lpstr>Reference </vt:lpstr>
      <vt:lpstr> Preview site</vt:lpstr>
      <vt:lpstr>Features</vt:lpstr>
      <vt:lpstr>OUTCOME</vt:lpstr>
      <vt:lpstr>PowerPoint Presentation</vt:lpstr>
      <vt:lpstr>IMPORTANCE IN ENGINEERING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Gupta</dc:creator>
  <cp:lastModifiedBy>Aman Gupta</cp:lastModifiedBy>
  <cp:revision>4</cp:revision>
  <dcterms:created xsi:type="dcterms:W3CDTF">2024-01-14T01:39:14Z</dcterms:created>
  <dcterms:modified xsi:type="dcterms:W3CDTF">2024-01-14T07:10:16Z</dcterms:modified>
</cp:coreProperties>
</file>