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85" r:id="rId2"/>
    <p:sldId id="260" r:id="rId3"/>
    <p:sldId id="286" r:id="rId4"/>
    <p:sldId id="262" r:id="rId5"/>
    <p:sldId id="263" r:id="rId6"/>
    <p:sldId id="264" r:id="rId7"/>
    <p:sldId id="287"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32" y="120"/>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DB13E-9AB8-4DB2-95D2-CFD01508D083}" type="datetimeFigureOut">
              <a:rPr lang="en-IN" smtClean="0"/>
              <a:t>07-04-2022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9E6E-B243-4699-95E1-368DE6F35678}" type="slidenum">
              <a:rPr lang="en-IN" smtClean="0"/>
              <a:t>‹#›</a:t>
            </a:fld>
            <a:endParaRPr lang="en-IN"/>
          </a:p>
        </p:txBody>
      </p:sp>
    </p:spTree>
    <p:extLst>
      <p:ext uri="{BB962C8B-B14F-4D97-AF65-F5344CB8AC3E}">
        <p14:creationId xmlns:p14="http://schemas.microsoft.com/office/powerpoint/2010/main" val="133119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AC9790-EBDA-4827-8358-66C1A29C3FEF}" type="slidenum">
              <a:rPr lang="en-IN" smtClean="0"/>
              <a:t>2</a:t>
            </a:fld>
            <a:endParaRPr lang="en-IN"/>
          </a:p>
        </p:txBody>
      </p:sp>
    </p:spTree>
    <p:extLst>
      <p:ext uri="{BB962C8B-B14F-4D97-AF65-F5344CB8AC3E}">
        <p14:creationId xmlns:p14="http://schemas.microsoft.com/office/powerpoint/2010/main" val="557008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AC9790-EBDA-4827-8358-66C1A29C3FEF}" type="slidenum">
              <a:rPr lang="en-IN" smtClean="0"/>
              <a:t>3</a:t>
            </a:fld>
            <a:endParaRPr lang="en-IN"/>
          </a:p>
        </p:txBody>
      </p:sp>
    </p:spTree>
    <p:extLst>
      <p:ext uri="{BB962C8B-B14F-4D97-AF65-F5344CB8AC3E}">
        <p14:creationId xmlns:p14="http://schemas.microsoft.com/office/powerpoint/2010/main" val="55700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22F125-E327-4281-81E4-2AD79ED94498}" type="datetime1">
              <a:rPr lang="en-US" smtClean="0"/>
              <a:t>4/7/2022</a:t>
            </a:fld>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82CCC60-E8CD-4174-8B1A-7DF615B22E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C75C6-4E10-438B-A76E-FB6F40B390E8}" type="datetime1">
              <a:rPr lang="en-US" smtClean="0"/>
              <a:t>4/7/2022</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A468A1-BE22-44BA-8465-DAB1D0FA2B52}" type="datetime1">
              <a:rPr lang="en-US" smtClean="0"/>
              <a:t>4/7/2022</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3E4F9C-5DB7-443A-AC5C-C59F2D20C066}" type="datetime1">
              <a:rPr lang="en-US" smtClean="0"/>
              <a:t>4/7/2022</a:t>
            </a:fld>
            <a:endParaRPr lang="en-US"/>
          </a:p>
        </p:txBody>
      </p:sp>
      <p:sp>
        <p:nvSpPr>
          <p:cNvPr id="5" name="Footer Placeholder 4"/>
          <p:cNvSpPr>
            <a:spLocks noGrp="1"/>
          </p:cNvSpPr>
          <p:nvPr>
            <p:ph type="ftr" sz="quarter" idx="11"/>
          </p:nvPr>
        </p:nvSpPr>
        <p:spPr>
          <a:xfrm>
            <a:off x="448965" y="6483100"/>
            <a:ext cx="3429000" cy="283845"/>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1026" name="Picture 2" descr="C:\Users\Lenovo\OneDrive\Pictures\PLUSFORUM-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4215" y="0"/>
            <a:ext cx="817930" cy="817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977858D-4A07-4276-A5A2-0749E9C5E011}" type="datetime1">
              <a:rPr lang="en-US" smtClean="0"/>
              <a:t>4/7/2022</a:t>
            </a:fld>
            <a:endParaRPr lang="en-US"/>
          </a:p>
        </p:txBody>
      </p:sp>
      <p:sp>
        <p:nvSpPr>
          <p:cNvPr id="8" name="Slide Number Placeholder 7"/>
          <p:cNvSpPr>
            <a:spLocks noGrp="1"/>
          </p:cNvSpPr>
          <p:nvPr>
            <p:ph type="sldNum" sz="quarter" idx="11"/>
          </p:nvPr>
        </p:nvSpPr>
        <p:spPr/>
        <p:txBody>
          <a:bodyPr/>
          <a:lstStyle/>
          <a:p>
            <a:fld id="{B82CCC60-E8CD-4174-8B1A-7DF615B22EEF}" type="slidenum">
              <a:rPr lang="en-US" smtClean="0"/>
              <a:pPr/>
              <a:t>‹#›</a:t>
            </a:fld>
            <a:endParaRPr lang="en-US"/>
          </a:p>
        </p:txBody>
      </p:sp>
      <p:sp>
        <p:nvSpPr>
          <p:cNvPr id="9" name="Footer Placeholder 8"/>
          <p:cNvSpPr>
            <a:spLocks noGrp="1"/>
          </p:cNvSpPr>
          <p:nvPr>
            <p:ph type="ftr" sz="quarter" idx="12"/>
          </p:nvPr>
        </p:nvSpPr>
        <p:spPr>
          <a:xfrm>
            <a:off x="457200" y="6492875"/>
            <a:ext cx="3429000" cy="283845"/>
          </a:xfrm>
          <a:prstGeom prst="rect">
            <a:avLst/>
          </a:prstGeom>
        </p:spPr>
        <p:txBody>
          <a:bodyPr/>
          <a:lstStyle>
            <a:lvl1pPr>
              <a:defRPr/>
            </a:lvl1pPr>
          </a:lstStyle>
          <a:p>
            <a:endParaRPr lang="en-US" dirty="0"/>
          </a:p>
        </p:txBody>
      </p:sp>
      <p:pic>
        <p:nvPicPr>
          <p:cNvPr id="2050" name="Picture 2" descr="C:\Users\Lenovo\OneDrive\Pictures\PLUSFORUM-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84215" y="0"/>
            <a:ext cx="817930" cy="817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22F781-0F08-442F-B0C7-4A21DC5EE6A0}" type="datetime1">
              <a:rPr lang="en-US" smtClean="0"/>
              <a:t>4/7/2022</a:t>
            </a:fld>
            <a:endParaRPr lang="en-US"/>
          </a:p>
        </p:txBody>
      </p:sp>
      <p:sp>
        <p:nvSpPr>
          <p:cNvPr id="6" name="Footer Placeholder 5"/>
          <p:cNvSpPr>
            <a:spLocks noGrp="1"/>
          </p:cNvSpPr>
          <p:nvPr>
            <p:ph type="ftr" sz="quarter" idx="11"/>
          </p:nvPr>
        </p:nvSpPr>
        <p:spPr>
          <a:xfrm>
            <a:off x="457200" y="6492875"/>
            <a:ext cx="3429000" cy="283845"/>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C87A4B-01AE-48F2-8CF1-E02A3CDDEF43}" type="datetime1">
              <a:rPr lang="en-US" smtClean="0"/>
              <a:t>4/7/2022</a:t>
            </a:fld>
            <a:endParaRPr lang="en-US"/>
          </a:p>
        </p:txBody>
      </p:sp>
      <p:sp>
        <p:nvSpPr>
          <p:cNvPr id="8" name="Footer Placeholder 7"/>
          <p:cNvSpPr>
            <a:spLocks noGrp="1"/>
          </p:cNvSpPr>
          <p:nvPr>
            <p:ph type="ftr" sz="quarter" idx="11"/>
          </p:nvPr>
        </p:nvSpPr>
        <p:spPr>
          <a:xfrm>
            <a:off x="457200" y="6492875"/>
            <a:ext cx="3429000" cy="28384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5FA45D-D939-45D6-A34A-C9CD543C1B46}" type="datetime1">
              <a:rPr lang="en-US" smtClean="0"/>
              <a:t>4/7/2022</a:t>
            </a:fld>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661B2-B966-4EEA-8AD1-50B27FCA4B7C}" type="datetime1">
              <a:rPr lang="en-US" smtClean="0"/>
              <a:t>4/7/2022</a:t>
            </a:fld>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DD45D-46E1-4AA9-8155-B56DF5D2F6FF}" type="datetime1">
              <a:rPr lang="en-US" smtClean="0"/>
              <a:t>4/7/2022</a:t>
            </a:fld>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FF27BC-CC08-41FA-9F6F-79B4BEB00461}" type="datetime1">
              <a:rPr lang="en-US" smtClean="0"/>
              <a:t>4/7/2022</a:t>
            </a:fld>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82CCC60-E8CD-4174-8B1A-7DF615B22EEF}"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44538A4-83F4-4994-8C97-DF8003ABDB7C}" type="datetime1">
              <a:rPr lang="en-US" smtClean="0"/>
              <a:t>4/7/2022</a:t>
            </a:fld>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82CCC60-E8CD-4174-8B1A-7DF615B22EEF}"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2512770"/>
            <a:ext cx="7787954" cy="1371600"/>
          </a:xfrm>
        </p:spPr>
        <p:txBody>
          <a:bodyPr>
            <a:noAutofit/>
          </a:bodyPr>
          <a:lstStyle/>
          <a:p>
            <a:r>
              <a:rPr lang="en-US" sz="4800" dirty="0" smtClean="0"/>
              <a:t>DevOps Fundamentals</a:t>
            </a:r>
            <a:endParaRPr lang="en-US" sz="4800" dirty="0"/>
          </a:p>
        </p:txBody>
      </p:sp>
      <p:sp>
        <p:nvSpPr>
          <p:cNvPr id="4" name="Footer Placeholder 3"/>
          <p:cNvSpPr>
            <a:spLocks noGrp="1"/>
          </p:cNvSpPr>
          <p:nvPr>
            <p:ph type="ftr" sz="quarter" idx="11"/>
          </p:nvPr>
        </p:nvSpPr>
        <p:spPr/>
        <p:txBody>
          <a:bodyPr/>
          <a:lstStyle/>
          <a:p>
            <a:endParaRPr lang="en-US" sz="1050" b="1" dirty="0"/>
          </a:p>
        </p:txBody>
      </p:sp>
    </p:spTree>
    <p:extLst>
      <p:ext uri="{BB962C8B-B14F-4D97-AF65-F5344CB8AC3E}">
        <p14:creationId xmlns:p14="http://schemas.microsoft.com/office/powerpoint/2010/main" val="139904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17053"/>
            <a:ext cx="8229600" cy="715962"/>
          </a:xfrm>
        </p:spPr>
        <p:txBody>
          <a:bodyPr>
            <a:normAutofit/>
          </a:bodyPr>
          <a:lstStyle/>
          <a:p>
            <a:pPr algn="l"/>
            <a:r>
              <a:rPr lang="en-US" b="1" dirty="0" smtClean="0">
                <a:latin typeface="+mn-lt"/>
              </a:rPr>
              <a:t>Agile Methodology</a:t>
            </a:r>
            <a:endParaRPr lang="en-IN" b="1" dirty="0">
              <a:latin typeface="+mn-lt"/>
            </a:endParaRPr>
          </a:p>
        </p:txBody>
      </p:sp>
      <p:sp>
        <p:nvSpPr>
          <p:cNvPr id="3" name="Content Placeholder 2"/>
          <p:cNvSpPr>
            <a:spLocks noGrp="1"/>
          </p:cNvSpPr>
          <p:nvPr>
            <p:ph idx="1"/>
          </p:nvPr>
        </p:nvSpPr>
        <p:spPr>
          <a:xfrm>
            <a:off x="457200" y="1138425"/>
            <a:ext cx="8229600" cy="4800600"/>
          </a:xfrm>
        </p:spPr>
        <p:txBody>
          <a:bodyPr>
            <a:normAutofit fontScale="32500" lnSpcReduction="20000"/>
          </a:bodyPr>
          <a:lstStyle/>
          <a:p>
            <a:pPr marL="0" indent="0">
              <a:spcBef>
                <a:spcPts val="0"/>
              </a:spcBef>
              <a:spcAft>
                <a:spcPts val="1200"/>
              </a:spcAft>
              <a:buNone/>
            </a:pPr>
            <a:r>
              <a:rPr lang="en-IN" sz="6000" b="1" dirty="0"/>
              <a:t>Agile Model</a:t>
            </a:r>
            <a:endParaRPr lang="en-IN" sz="6000" dirty="0"/>
          </a:p>
          <a:p>
            <a:pPr lvl="0">
              <a:spcBef>
                <a:spcPts val="0"/>
              </a:spcBef>
              <a:spcAft>
                <a:spcPts val="600"/>
              </a:spcAft>
            </a:pPr>
            <a:r>
              <a:rPr lang="en-IN" sz="3800" dirty="0"/>
              <a:t>Agile method proposes incremental and iterative approach to software </a:t>
            </a:r>
            <a:r>
              <a:rPr lang="en-IN" sz="3800" dirty="0" smtClean="0"/>
              <a:t>design.</a:t>
            </a:r>
            <a:endParaRPr lang="en-IN" sz="3800" dirty="0"/>
          </a:p>
          <a:p>
            <a:pPr lvl="0">
              <a:spcBef>
                <a:spcPts val="0"/>
              </a:spcBef>
              <a:spcAft>
                <a:spcPts val="600"/>
              </a:spcAft>
            </a:pPr>
            <a:r>
              <a:rPr lang="en-IN" sz="3800" dirty="0"/>
              <a:t>The agile process is broken into individual models that designers work </a:t>
            </a:r>
            <a:r>
              <a:rPr lang="en-IN" sz="3800" dirty="0" smtClean="0"/>
              <a:t>on.</a:t>
            </a:r>
            <a:endParaRPr lang="en-IN" sz="3800" dirty="0"/>
          </a:p>
          <a:p>
            <a:pPr lvl="0">
              <a:spcBef>
                <a:spcPts val="0"/>
              </a:spcBef>
              <a:spcAft>
                <a:spcPts val="600"/>
              </a:spcAft>
            </a:pPr>
            <a:r>
              <a:rPr lang="en-IN" sz="3800" dirty="0"/>
              <a:t>The customer has early and frequent opportunities to look at the product and make decision and changes to the </a:t>
            </a:r>
            <a:r>
              <a:rPr lang="en-IN" sz="3800" dirty="0" smtClean="0"/>
              <a:t>project.</a:t>
            </a:r>
            <a:endParaRPr lang="en-IN" sz="3800" dirty="0"/>
          </a:p>
          <a:p>
            <a:pPr marL="800100" lvl="0"/>
            <a:r>
              <a:rPr lang="en-IN" sz="3500" dirty="0"/>
              <a:t>Agile model is considered unstructured compared to the </a:t>
            </a:r>
            <a:r>
              <a:rPr lang="en-IN" sz="3500" dirty="0" smtClean="0"/>
              <a:t>Traditional (waterfall) model.</a:t>
            </a:r>
            <a:endParaRPr lang="en-IN" sz="3500" dirty="0"/>
          </a:p>
          <a:p>
            <a:pPr marL="800100" lvl="0"/>
            <a:r>
              <a:rPr lang="en-IN" sz="3500" dirty="0"/>
              <a:t>Small projects can be implemented very quickly. For large projects, it is difficult to estimate the development time.</a:t>
            </a:r>
          </a:p>
          <a:p>
            <a:pPr marL="800100" lvl="0"/>
            <a:r>
              <a:rPr lang="en-IN" sz="3500" dirty="0"/>
              <a:t>Error can be fixed in the middle of the project.</a:t>
            </a:r>
          </a:p>
          <a:p>
            <a:pPr marL="800100" lvl="0"/>
            <a:r>
              <a:rPr lang="en-IN" sz="3500" dirty="0"/>
              <a:t>Development process is iterative, and the </a:t>
            </a:r>
            <a:r>
              <a:rPr lang="en-IN" sz="3500" b="1" dirty="0"/>
              <a:t>project is executed in short (2-4) weeks iterations. </a:t>
            </a:r>
            <a:r>
              <a:rPr lang="en-IN" sz="3500" dirty="0"/>
              <a:t>Planning is very less.</a:t>
            </a:r>
          </a:p>
          <a:p>
            <a:pPr marL="800100" lvl="0"/>
            <a:r>
              <a:rPr lang="en-IN" sz="3500" dirty="0"/>
              <a:t>Documentation attends less priority than software development</a:t>
            </a:r>
          </a:p>
          <a:p>
            <a:pPr marL="800100" lvl="0"/>
            <a:r>
              <a:rPr lang="en-IN" sz="3500" b="1" dirty="0"/>
              <a:t>Every iteration has its own testing phase. </a:t>
            </a:r>
            <a:r>
              <a:rPr lang="en-IN" sz="3500" dirty="0"/>
              <a:t>It allows implementing regression testing every time new functions or logic are released.</a:t>
            </a:r>
          </a:p>
          <a:p>
            <a:pPr marL="800100" lvl="0"/>
            <a:r>
              <a:rPr lang="en-IN" sz="3500" dirty="0"/>
              <a:t>In agile </a:t>
            </a:r>
            <a:r>
              <a:rPr lang="en-IN" sz="3500" dirty="0" smtClean="0"/>
              <a:t>testing, </a:t>
            </a:r>
            <a:r>
              <a:rPr lang="en-IN" sz="3500" dirty="0"/>
              <a:t>when an iteration </a:t>
            </a:r>
            <a:r>
              <a:rPr lang="en-IN" sz="3500" dirty="0" smtClean="0"/>
              <a:t>ends, </a:t>
            </a:r>
            <a:r>
              <a:rPr lang="en-IN" sz="3500" dirty="0"/>
              <a:t>shippable features of the product is delivered to the customer. New features are usable right after shipment. It is useful when you have good contact with customers.</a:t>
            </a:r>
          </a:p>
          <a:p>
            <a:pPr marL="800100" lvl="0"/>
            <a:r>
              <a:rPr lang="en-IN" sz="3500" b="1" dirty="0"/>
              <a:t>Testers and developers work </a:t>
            </a:r>
            <a:r>
              <a:rPr lang="en-IN" sz="3500" b="1" dirty="0" smtClean="0"/>
              <a:t>together.</a:t>
            </a:r>
            <a:endParaRPr lang="en-IN" sz="3500" b="1" dirty="0"/>
          </a:p>
          <a:p>
            <a:pPr marL="800100" lvl="0"/>
            <a:r>
              <a:rPr lang="en-IN" sz="3500" b="1" dirty="0"/>
              <a:t>At the end of every sprint, user acceptance is </a:t>
            </a:r>
            <a:r>
              <a:rPr lang="en-IN" sz="3500" b="1" dirty="0" smtClean="0"/>
              <a:t>performed.</a:t>
            </a:r>
            <a:endParaRPr lang="en-IN" sz="3500" b="1" dirty="0"/>
          </a:p>
          <a:p>
            <a:pPr marL="800100" lvl="0"/>
            <a:r>
              <a:rPr lang="en-IN" sz="3500" dirty="0"/>
              <a:t>It </a:t>
            </a:r>
            <a:r>
              <a:rPr lang="en-IN" sz="3500" b="1" dirty="0"/>
              <a:t>requires close communication </a:t>
            </a:r>
            <a:r>
              <a:rPr lang="en-IN" sz="3500" dirty="0"/>
              <a:t>with developers and together analyse requirements and </a:t>
            </a:r>
            <a:r>
              <a:rPr lang="en-IN" sz="3500" dirty="0" smtClean="0"/>
              <a:t>planning.</a:t>
            </a:r>
            <a:endParaRPr lang="en-IN" sz="3500" dirty="0"/>
          </a:p>
        </p:txBody>
      </p:sp>
      <p:sp>
        <p:nvSpPr>
          <p:cNvPr id="4"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3530143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490" y="1066800"/>
            <a:ext cx="6725366" cy="2820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296260" y="216279"/>
            <a:ext cx="8229600" cy="769441"/>
          </a:xfrm>
          <a:prstGeom prst="rect">
            <a:avLst/>
          </a:prstGeom>
        </p:spPr>
        <p:txBody>
          <a:bodyPr vert="horz" lIns="91440" tIns="45720" rIns="91440" bIns="45720" rtlCol="0" anchor="ctr">
            <a:noAutofit/>
          </a:bodyPr>
          <a:lstStyle>
            <a:lvl1pPr>
              <a:spcBef>
                <a:spcPct val="0"/>
              </a:spcBef>
              <a:buNone/>
              <a:defRPr sz="4400">
                <a:ea typeface="+mj-ea"/>
                <a:cs typeface="+mj-cs"/>
              </a:defRPr>
            </a:lvl1pPr>
          </a:lstStyle>
          <a:p>
            <a:r>
              <a:rPr lang="en-US" sz="3600" b="1" cap="all" spc="-60" dirty="0">
                <a:solidFill>
                  <a:schemeClr val="tx2"/>
                </a:solidFill>
              </a:rPr>
              <a:t>Agile Scrum Framework at a glance</a:t>
            </a:r>
            <a:endParaRPr lang="en-IN" sz="3600" b="1" cap="all" spc="-60" dirty="0">
              <a:solidFill>
                <a:schemeClr val="tx2"/>
              </a:solidFill>
            </a:endParaRPr>
          </a:p>
        </p:txBody>
      </p:sp>
      <p:sp>
        <p:nvSpPr>
          <p:cNvPr id="6" name="TextBox 5"/>
          <p:cNvSpPr txBox="1"/>
          <p:nvPr/>
        </p:nvSpPr>
        <p:spPr>
          <a:xfrm>
            <a:off x="761999" y="4039820"/>
            <a:ext cx="7315199"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working in iterations,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build </a:t>
            </a:r>
            <a:r>
              <a:rPr lang="en-IN" dirty="0">
                <a:latin typeface="Arial" panose="020B0604020202020204" pitchFamily="34" charset="0"/>
                <a:cs typeface="Arial" panose="020B0604020202020204" pitchFamily="34" charset="0"/>
              </a:rPr>
              <a:t>cross-functional teams,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appoint </a:t>
            </a:r>
            <a:r>
              <a:rPr lang="en-IN" dirty="0">
                <a:latin typeface="Arial" panose="020B0604020202020204" pitchFamily="34" charset="0"/>
                <a:cs typeface="Arial" panose="020B0604020202020204" pitchFamily="34" charset="0"/>
              </a:rPr>
              <a:t>a product owner </a:t>
            </a:r>
            <a:r>
              <a:rPr lang="en-IN" dirty="0" smtClean="0">
                <a:latin typeface="Arial" panose="020B0604020202020204" pitchFamily="34" charset="0"/>
                <a:cs typeface="Arial" panose="020B0604020202020204" pitchFamily="34" charset="0"/>
              </a:rPr>
              <a:t>and Scrum </a:t>
            </a:r>
            <a:r>
              <a:rPr lang="en-IN" dirty="0">
                <a:latin typeface="Arial" panose="020B0604020202020204" pitchFamily="34" charset="0"/>
                <a:cs typeface="Arial" panose="020B0604020202020204" pitchFamily="34" charset="0"/>
              </a:rPr>
              <a:t>master,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introducing </a:t>
            </a:r>
            <a:r>
              <a:rPr lang="en-IN" dirty="0">
                <a:latin typeface="Arial" panose="020B0604020202020204" pitchFamily="34" charset="0"/>
                <a:cs typeface="Arial" panose="020B0604020202020204" pitchFamily="34" charset="0"/>
              </a:rPr>
              <a:t>regular meetings for iteration planning,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daily </a:t>
            </a:r>
            <a:r>
              <a:rPr lang="en-IN" dirty="0">
                <a:latin typeface="Arial" panose="020B0604020202020204" pitchFamily="34" charset="0"/>
                <a:cs typeface="Arial" panose="020B0604020202020204" pitchFamily="34" charset="0"/>
              </a:rPr>
              <a:t>status </a:t>
            </a:r>
            <a:r>
              <a:rPr lang="en-IN" dirty="0" smtClean="0">
                <a:latin typeface="Arial" panose="020B0604020202020204" pitchFamily="34" charset="0"/>
                <a:cs typeface="Arial" panose="020B0604020202020204" pitchFamily="34" charset="0"/>
              </a:rPr>
              <a:t>updates,</a:t>
            </a: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sprint </a:t>
            </a:r>
            <a:r>
              <a:rPr lang="en-IN" dirty="0">
                <a:latin typeface="Arial" panose="020B0604020202020204" pitchFamily="34" charset="0"/>
                <a:cs typeface="Arial" panose="020B0604020202020204" pitchFamily="34" charset="0"/>
              </a:rPr>
              <a:t>reviews</a:t>
            </a:r>
          </a:p>
        </p:txBody>
      </p:sp>
      <p:sp>
        <p:nvSpPr>
          <p:cNvPr id="5" name="Footer Placeholder 3"/>
          <p:cNvSpPr txBox="1">
            <a:spLocks/>
          </p:cNvSpPr>
          <p:nvPr/>
        </p:nvSpPr>
        <p:spPr>
          <a:xfrm>
            <a:off x="448965" y="6483100"/>
            <a:ext cx="3429000" cy="28384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b="1" smtClean="0"/>
              <a:t>www.plusforum.in</a:t>
            </a:r>
            <a:endParaRPr lang="en-US" sz="1050" b="1" dirty="0"/>
          </a:p>
        </p:txBody>
      </p:sp>
    </p:spTree>
    <p:extLst>
      <p:ext uri="{BB962C8B-B14F-4D97-AF65-F5344CB8AC3E}">
        <p14:creationId xmlns:p14="http://schemas.microsoft.com/office/powerpoint/2010/main" val="2046137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490"/>
            <a:ext cx="8229600" cy="868362"/>
          </a:xfrm>
        </p:spPr>
        <p:txBody>
          <a:bodyPr vert="horz" lIns="91440" tIns="45720" rIns="91440" bIns="45720" rtlCol="0" anchor="b">
            <a:normAutofit/>
          </a:bodyPr>
          <a:lstStyle/>
          <a:p>
            <a:r>
              <a:rPr lang="en-US" b="1" dirty="0">
                <a:latin typeface="+mn-lt"/>
              </a:rPr>
              <a:t>Kanban</a:t>
            </a:r>
            <a:endParaRPr lang="en-IN" b="1" dirty="0">
              <a:latin typeface="+mn-lt"/>
            </a:endParaRPr>
          </a:p>
        </p:txBody>
      </p:sp>
      <p:sp>
        <p:nvSpPr>
          <p:cNvPr id="3" name="Content Placeholder 2"/>
          <p:cNvSpPr>
            <a:spLocks noGrp="1"/>
          </p:cNvSpPr>
          <p:nvPr>
            <p:ph idx="1"/>
          </p:nvPr>
        </p:nvSpPr>
        <p:spPr>
          <a:xfrm>
            <a:off x="457200" y="1291130"/>
            <a:ext cx="8229600" cy="4525963"/>
          </a:xfrm>
        </p:spPr>
        <p:txBody>
          <a:bodyPr>
            <a:normAutofit/>
          </a:bodyPr>
          <a:lstStyle/>
          <a:p>
            <a:r>
              <a:rPr lang="en-IN" sz="2000" dirty="0">
                <a:latin typeface="Arial" panose="020B0604020202020204" pitchFamily="34" charset="0"/>
                <a:cs typeface="Arial" panose="020B0604020202020204" pitchFamily="34" charset="0"/>
              </a:rPr>
              <a:t>The Kanban methodology is way less structured than </a:t>
            </a:r>
            <a:r>
              <a:rPr lang="en-IN" sz="2000" dirty="0" smtClean="0">
                <a:latin typeface="Arial" panose="020B0604020202020204" pitchFamily="34" charset="0"/>
                <a:cs typeface="Arial" panose="020B0604020202020204" pitchFamily="34" charset="0"/>
              </a:rPr>
              <a:t>Scrum.</a:t>
            </a:r>
          </a:p>
          <a:p>
            <a:r>
              <a:rPr lang="en-IN" sz="2000" dirty="0" smtClean="0">
                <a:latin typeface="Arial" panose="020B0604020202020204" pitchFamily="34" charset="0"/>
                <a:cs typeface="Arial" panose="020B0604020202020204" pitchFamily="34" charset="0"/>
              </a:rPr>
              <a:t>One can apply Kanban </a:t>
            </a:r>
            <a:r>
              <a:rPr lang="en-IN" sz="2000" dirty="0">
                <a:latin typeface="Arial" panose="020B0604020202020204" pitchFamily="34" charset="0"/>
                <a:cs typeface="Arial" panose="020B0604020202020204" pitchFamily="34" charset="0"/>
              </a:rPr>
              <a:t>principles to any process </a:t>
            </a:r>
            <a:r>
              <a:rPr lang="en-IN" sz="2000" dirty="0" smtClean="0">
                <a:latin typeface="Arial" panose="020B0604020202020204" pitchFamily="34" charset="0"/>
                <a:cs typeface="Arial" panose="020B0604020202020204" pitchFamily="34" charset="0"/>
              </a:rPr>
              <a:t>that’s already running.</a:t>
            </a:r>
          </a:p>
          <a:p>
            <a:r>
              <a:rPr lang="en-IN" sz="2000" dirty="0">
                <a:latin typeface="Arial" panose="020B0604020202020204" pitchFamily="34" charset="0"/>
                <a:cs typeface="Arial" panose="020B0604020202020204" pitchFamily="34" charset="0"/>
              </a:rPr>
              <a:t>Kanban board acts as the charter</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B</a:t>
            </a:r>
            <a:r>
              <a:rPr lang="en-IN" sz="2000" dirty="0" smtClean="0">
                <a:latin typeface="Arial" panose="020B0604020202020204" pitchFamily="34" charset="0"/>
                <a:cs typeface="Arial" panose="020B0604020202020204" pitchFamily="34" charset="0"/>
              </a:rPr>
              <a:t>oard </a:t>
            </a:r>
            <a:r>
              <a:rPr lang="en-IN" sz="2000" dirty="0">
                <a:latin typeface="Arial" panose="020B0604020202020204" pitchFamily="34" charset="0"/>
                <a:cs typeface="Arial" panose="020B0604020202020204" pitchFamily="34" charset="0"/>
              </a:rPr>
              <a:t>has states as columns, which every work item passes through – from left to right</a:t>
            </a:r>
            <a:r>
              <a:rPr lang="en-IN" sz="2000" dirty="0" smtClean="0">
                <a:latin typeface="Arial" panose="020B0604020202020204" pitchFamily="34" charset="0"/>
                <a:cs typeface="Arial" panose="020B0604020202020204" pitchFamily="34" charset="0"/>
              </a:rPr>
              <a:t>.</a:t>
            </a:r>
          </a:p>
          <a:p>
            <a:pPr lvl="1"/>
            <a:r>
              <a:rPr lang="en-IN" sz="1800" i="1" dirty="0" smtClean="0">
                <a:latin typeface="Arial" panose="020B0604020202020204" pitchFamily="34" charset="0"/>
                <a:cs typeface="Arial" panose="020B0604020202020204" pitchFamily="34" charset="0"/>
              </a:rPr>
              <a:t>Backlog,</a:t>
            </a:r>
            <a:r>
              <a:rPr lang="en-IN" sz="1800" i="1" dirty="0">
                <a:latin typeface="Arial" panose="020B0604020202020204" pitchFamily="34" charset="0"/>
                <a:cs typeface="Arial" panose="020B0604020202020204" pitchFamily="34" charset="0"/>
              </a:rPr>
              <a:t> </a:t>
            </a:r>
          </a:p>
          <a:p>
            <a:pPr lvl="1"/>
            <a:r>
              <a:rPr lang="en-IN" sz="1800" i="1" dirty="0" smtClean="0">
                <a:latin typeface="Arial" panose="020B0604020202020204" pitchFamily="34" charset="0"/>
                <a:cs typeface="Arial" panose="020B0604020202020204" pitchFamily="34" charset="0"/>
              </a:rPr>
              <a:t>In-progress,</a:t>
            </a:r>
            <a:r>
              <a:rPr lang="en-IN" sz="1800" i="1" dirty="0">
                <a:latin typeface="Arial" panose="020B0604020202020204" pitchFamily="34" charset="0"/>
                <a:cs typeface="Arial" panose="020B0604020202020204" pitchFamily="34" charset="0"/>
              </a:rPr>
              <a:t> </a:t>
            </a:r>
          </a:p>
          <a:p>
            <a:pPr lvl="1"/>
            <a:r>
              <a:rPr lang="en-IN" sz="1800" i="1" dirty="0" smtClean="0">
                <a:latin typeface="Arial" panose="020B0604020202020204" pitchFamily="34" charset="0"/>
                <a:cs typeface="Arial" panose="020B0604020202020204" pitchFamily="34" charset="0"/>
              </a:rPr>
              <a:t>Ready </a:t>
            </a:r>
            <a:r>
              <a:rPr lang="en-IN" sz="1800" i="1" dirty="0">
                <a:latin typeface="Arial" panose="020B0604020202020204" pitchFamily="34" charset="0"/>
                <a:cs typeface="Arial" panose="020B0604020202020204" pitchFamily="34" charset="0"/>
              </a:rPr>
              <a:t>for </a:t>
            </a:r>
            <a:r>
              <a:rPr lang="en-IN" sz="1800" i="1" dirty="0" smtClean="0">
                <a:latin typeface="Arial" panose="020B0604020202020204" pitchFamily="34" charset="0"/>
                <a:cs typeface="Arial" panose="020B0604020202020204" pitchFamily="34" charset="0"/>
              </a:rPr>
              <a:t>release,</a:t>
            </a:r>
            <a:r>
              <a:rPr lang="en-IN" sz="1800" i="1" dirty="0">
                <a:latin typeface="Arial" panose="020B0604020202020204" pitchFamily="34" charset="0"/>
                <a:cs typeface="Arial" panose="020B0604020202020204" pitchFamily="34" charset="0"/>
              </a:rPr>
              <a:t> </a:t>
            </a:r>
          </a:p>
          <a:p>
            <a:pPr lvl="1"/>
            <a:r>
              <a:rPr lang="en-IN" sz="1800" i="1" dirty="0" smtClean="0">
                <a:latin typeface="Arial" panose="020B0604020202020204" pitchFamily="34" charset="0"/>
                <a:cs typeface="Arial" panose="020B0604020202020204" pitchFamily="34" charset="0"/>
              </a:rPr>
              <a:t>Done / Completed.</a:t>
            </a:r>
          </a:p>
          <a:p>
            <a:pPr lvl="1"/>
            <a:endParaRPr lang="en-US" sz="1800" i="1" dirty="0">
              <a:latin typeface="Arial" panose="020B0604020202020204" pitchFamily="34" charset="0"/>
              <a:cs typeface="Arial" panose="020B0604020202020204" pitchFamily="34" charset="0"/>
            </a:endParaRPr>
          </a:p>
          <a:p>
            <a:pPr marL="3429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Daily stand-up meetings</a:t>
            </a:r>
            <a:endParaRPr lang="en-IN" sz="20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592" y="3123590"/>
            <a:ext cx="4376738" cy="2633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2938325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490"/>
            <a:ext cx="8229600" cy="639762"/>
          </a:xfrm>
        </p:spPr>
        <p:txBody>
          <a:bodyPr vert="horz" lIns="91440" tIns="45720" rIns="91440" bIns="45720" rtlCol="0" anchor="b">
            <a:normAutofit fontScale="90000"/>
          </a:bodyPr>
          <a:lstStyle/>
          <a:p>
            <a:r>
              <a:rPr lang="en-US" b="1" dirty="0">
                <a:latin typeface="+mn-lt"/>
              </a:rPr>
              <a:t>DevOps in Business</a:t>
            </a:r>
            <a:endParaRPr lang="en-IN" b="1" dirty="0">
              <a:latin typeface="+mn-lt"/>
            </a:endParaRPr>
          </a:p>
        </p:txBody>
      </p:sp>
      <p:sp>
        <p:nvSpPr>
          <p:cNvPr id="3" name="Content Placeholder 2"/>
          <p:cNvSpPr>
            <a:spLocks noGrp="1"/>
          </p:cNvSpPr>
          <p:nvPr>
            <p:ph idx="1"/>
          </p:nvPr>
        </p:nvSpPr>
        <p:spPr>
          <a:xfrm>
            <a:off x="457200" y="1143000"/>
            <a:ext cx="8229600" cy="4525963"/>
          </a:xfrm>
        </p:spPr>
        <p:txBody>
          <a:bodyPr>
            <a:normAutofit fontScale="85000" lnSpcReduction="20000"/>
          </a:bodyPr>
          <a:lstStyle/>
          <a:p>
            <a:pPr marL="0" indent="0">
              <a:spcBef>
                <a:spcPts val="600"/>
              </a:spcBef>
              <a:spcAft>
                <a:spcPts val="600"/>
              </a:spcAft>
              <a:buNone/>
            </a:pPr>
            <a:r>
              <a:rPr lang="en-US" sz="3000" b="1" dirty="0" smtClean="0">
                <a:solidFill>
                  <a:srgbClr val="0000FF"/>
                </a:solidFill>
                <a:latin typeface="Arial" panose="020B0604020202020204" pitchFamily="34" charset="0"/>
                <a:cs typeface="Arial" panose="020B0604020202020204" pitchFamily="34" charset="0"/>
              </a:rPr>
              <a:t>DevOps Drivers:</a:t>
            </a:r>
          </a:p>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Market competition </a:t>
            </a:r>
          </a:p>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Ever-changing business needs</a:t>
            </a:r>
          </a:p>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Quick to market requirement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Tight delivery deadlines</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“The code works on my machine” – blame game</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Disconnect </a:t>
            </a:r>
            <a:r>
              <a:rPr lang="en-US" sz="1900" dirty="0" err="1">
                <a:latin typeface="Arial" panose="020B0604020202020204" pitchFamily="34" charset="0"/>
                <a:cs typeface="Arial" panose="020B0604020202020204" pitchFamily="34" charset="0"/>
              </a:rPr>
              <a:t>bet’n</a:t>
            </a:r>
            <a:r>
              <a:rPr lang="en-US" sz="1900" dirty="0">
                <a:latin typeface="Arial" panose="020B0604020202020204" pitchFamily="34" charset="0"/>
                <a:cs typeface="Arial" panose="020B0604020202020204" pitchFamily="34" charset="0"/>
              </a:rPr>
              <a:t> Development and Operations team.</a:t>
            </a:r>
          </a:p>
          <a:p>
            <a:pPr marL="571500">
              <a:spcBef>
                <a:spcPts val="600"/>
              </a:spcBef>
              <a:spcAft>
                <a:spcPts val="600"/>
              </a:spcAft>
              <a:buFont typeface="Wingdings" panose="05000000000000000000" pitchFamily="2" charset="2"/>
              <a:buChar char="§"/>
            </a:pPr>
            <a:r>
              <a:rPr lang="en-US" sz="2200" dirty="0">
                <a:latin typeface="Arial" panose="020B0604020202020204" pitchFamily="34" charset="0"/>
                <a:cs typeface="Arial" panose="020B0604020202020204" pitchFamily="34" charset="0"/>
              </a:rPr>
              <a:t>Conflict </a:t>
            </a:r>
            <a:r>
              <a:rPr lang="en-US" sz="2200" dirty="0" smtClean="0">
                <a:latin typeface="Arial" panose="020B0604020202020204" pitchFamily="34" charset="0"/>
                <a:cs typeface="Arial" panose="020B0604020202020204" pitchFamily="34" charset="0"/>
              </a:rPr>
              <a:t>Scenarios</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during deployment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after deployment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about </a:t>
            </a:r>
            <a:r>
              <a:rPr lang="en-US" sz="1900" dirty="0" smtClean="0">
                <a:latin typeface="Arial" panose="020B0604020202020204" pitchFamily="34" charset="0"/>
                <a:cs typeface="Arial" panose="020B0604020202020204" pitchFamily="34" charset="0"/>
              </a:rPr>
              <a:t>performance</a:t>
            </a:r>
            <a:endParaRPr lang="en-IN" sz="1900" dirty="0" smtClean="0">
              <a:latin typeface="Arial" panose="020B0604020202020204" pitchFamily="34" charset="0"/>
              <a:cs typeface="Arial" panose="020B0604020202020204" pitchFamily="34" charset="0"/>
            </a:endParaRPr>
          </a:p>
          <a:p>
            <a:pPr marL="571500" lvl="1" indent="-342900">
              <a:spcBef>
                <a:spcPts val="600"/>
              </a:spcBef>
              <a:spcAft>
                <a:spcPts val="600"/>
              </a:spcAft>
              <a:buFont typeface="Wingdings" panose="05000000000000000000" pitchFamily="2" charset="2"/>
              <a:buChar char="§"/>
            </a:pPr>
            <a:r>
              <a:rPr lang="en-US" sz="2200" dirty="0">
                <a:latin typeface="Arial" panose="020B0604020202020204" pitchFamily="34" charset="0"/>
                <a:cs typeface="Arial" panose="020B0604020202020204" pitchFamily="34" charset="0"/>
              </a:rPr>
              <a:t>Advantages of agile processes like Scrum, Kanban are often nullified because of the obstacles to collaboration, processes, and tools that are build up in front of operations. </a:t>
            </a:r>
            <a:r>
              <a:rPr lang="en-US" sz="2200" dirty="0" smtClean="0">
                <a:latin typeface="Arial" panose="020B0604020202020204" pitchFamily="34" charset="0"/>
                <a:cs typeface="Arial" panose="020B0604020202020204" pitchFamily="34" charset="0"/>
              </a:rPr>
              <a:t>Because of this achieving delivery timelines for a sprint becomes challenging.</a:t>
            </a:r>
          </a:p>
        </p:txBody>
      </p:sp>
      <p:sp>
        <p:nvSpPr>
          <p:cNvPr id="4"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1849123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83215"/>
            <a:ext cx="8229600" cy="868362"/>
          </a:xfrm>
        </p:spPr>
        <p:txBody>
          <a:bodyPr vert="horz" lIns="91440" tIns="45720" rIns="91440" bIns="45720" rtlCol="0" anchor="b">
            <a:normAutofit/>
          </a:bodyPr>
          <a:lstStyle/>
          <a:p>
            <a:r>
              <a:rPr lang="en-US" b="1" dirty="0">
                <a:latin typeface="+mn-lt"/>
              </a:rPr>
              <a:t>Scenario</a:t>
            </a:r>
            <a:endParaRPr lang="en-IN" b="1"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410350591"/>
              </p:ext>
            </p:extLst>
          </p:nvPr>
        </p:nvGraphicFramePr>
        <p:xfrm>
          <a:off x="601670" y="1291130"/>
          <a:ext cx="8001000" cy="4492571"/>
        </p:xfrm>
        <a:graphic>
          <a:graphicData uri="http://schemas.openxmlformats.org/drawingml/2006/table">
            <a:tbl>
              <a:tblPr firstRow="1" bandRow="1">
                <a:tableStyleId>{5C22544A-7EE6-4342-B048-85BDC9FD1C3A}</a:tableStyleId>
              </a:tblPr>
              <a:tblGrid>
                <a:gridCol w="2114550"/>
                <a:gridCol w="1885950"/>
                <a:gridCol w="1885950"/>
                <a:gridCol w="2114550"/>
              </a:tblGrid>
              <a:tr h="866219">
                <a:tc>
                  <a:txBody>
                    <a:bodyPr/>
                    <a:lstStyle/>
                    <a:p>
                      <a:endParaRPr lang="en-IN" dirty="0"/>
                    </a:p>
                  </a:txBody>
                  <a:tcPr/>
                </a:tc>
                <a:tc>
                  <a:txBody>
                    <a:bodyPr/>
                    <a:lstStyle/>
                    <a:p>
                      <a:r>
                        <a:rPr lang="en-US" dirty="0" smtClean="0"/>
                        <a:t>Development Team</a:t>
                      </a:r>
                      <a:endParaRPr lang="en-IN" dirty="0"/>
                    </a:p>
                  </a:txBody>
                  <a:tcPr/>
                </a:tc>
                <a:tc>
                  <a:txBody>
                    <a:bodyPr/>
                    <a:lstStyle/>
                    <a:p>
                      <a:r>
                        <a:rPr lang="en-US" dirty="0" smtClean="0"/>
                        <a:t>QA Team</a:t>
                      </a:r>
                      <a:endParaRPr lang="en-IN" dirty="0"/>
                    </a:p>
                  </a:txBody>
                  <a:tcPr/>
                </a:tc>
                <a:tc>
                  <a:txBody>
                    <a:bodyPr/>
                    <a:lstStyle/>
                    <a:p>
                      <a:r>
                        <a:rPr lang="en-US" dirty="0" smtClean="0"/>
                        <a:t>Operations (Environment and deployment)</a:t>
                      </a:r>
                      <a:endParaRPr lang="en-IN" dirty="0"/>
                    </a:p>
                  </a:txBody>
                  <a:tcPr/>
                </a:tc>
              </a:tr>
              <a:tr h="395897">
                <a:tc>
                  <a:txBody>
                    <a:bodyPr/>
                    <a:lstStyle/>
                    <a:p>
                      <a:r>
                        <a:rPr lang="en-US" sz="1600" dirty="0" smtClean="0"/>
                        <a:t>Team</a:t>
                      </a:r>
                      <a:r>
                        <a:rPr lang="en-US" sz="1600" baseline="0" dirty="0" smtClean="0"/>
                        <a:t> Size</a:t>
                      </a:r>
                      <a:endParaRPr lang="en-IN" sz="1600" dirty="0"/>
                    </a:p>
                  </a:txBody>
                  <a:tcPr/>
                </a:tc>
                <a:tc>
                  <a:txBody>
                    <a:bodyPr/>
                    <a:lstStyle/>
                    <a:p>
                      <a:r>
                        <a:rPr lang="en-US" sz="1600" dirty="0" smtClean="0"/>
                        <a:t>5</a:t>
                      </a:r>
                      <a:endParaRPr lang="en-IN" sz="1600" dirty="0"/>
                    </a:p>
                  </a:txBody>
                  <a:tcPr/>
                </a:tc>
                <a:tc>
                  <a:txBody>
                    <a:bodyPr/>
                    <a:lstStyle/>
                    <a:p>
                      <a:r>
                        <a:rPr lang="en-US" sz="1600" dirty="0" smtClean="0"/>
                        <a:t>3</a:t>
                      </a:r>
                      <a:endParaRPr lang="en-IN" sz="1600" dirty="0"/>
                    </a:p>
                  </a:txBody>
                  <a:tcPr/>
                </a:tc>
                <a:tc>
                  <a:txBody>
                    <a:bodyPr/>
                    <a:lstStyle/>
                    <a:p>
                      <a:r>
                        <a:rPr lang="en-US" sz="1600" dirty="0" smtClean="0"/>
                        <a:t>3</a:t>
                      </a:r>
                      <a:endParaRPr lang="en-IN" sz="1600" dirty="0"/>
                    </a:p>
                  </a:txBody>
                  <a:tcPr/>
                </a:tc>
              </a:tr>
              <a:tr h="346488">
                <a:tc>
                  <a:txBody>
                    <a:bodyPr/>
                    <a:lstStyle/>
                    <a:p>
                      <a:r>
                        <a:rPr lang="en-US" sz="1600" dirty="0" smtClean="0"/>
                        <a:t>Delivery timeline</a:t>
                      </a:r>
                      <a:endParaRPr lang="en-IN" sz="1600" dirty="0"/>
                    </a:p>
                  </a:txBody>
                  <a:tcPr/>
                </a:tc>
                <a:tc gridSpan="3">
                  <a:txBody>
                    <a:bodyPr/>
                    <a:lstStyle/>
                    <a:p>
                      <a:r>
                        <a:rPr lang="en-US" sz="1600" dirty="0" smtClean="0"/>
                        <a:t>12 months</a:t>
                      </a:r>
                      <a:endParaRPr lang="en-IN" sz="1600" dirty="0"/>
                    </a:p>
                  </a:txBody>
                  <a:tcPr/>
                </a:tc>
                <a:tc hMerge="1">
                  <a:txBody>
                    <a:bodyPr/>
                    <a:lstStyle/>
                    <a:p>
                      <a:endParaRPr lang="en-IN" dirty="0"/>
                    </a:p>
                  </a:txBody>
                  <a:tcPr/>
                </a:tc>
                <a:tc hMerge="1">
                  <a:txBody>
                    <a:bodyPr/>
                    <a:lstStyle/>
                    <a:p>
                      <a:endParaRPr lang="en-IN" dirty="0"/>
                    </a:p>
                  </a:txBody>
                  <a:tcPr/>
                </a:tc>
              </a:tr>
              <a:tr h="606353">
                <a:tc>
                  <a:txBody>
                    <a:bodyPr/>
                    <a:lstStyle/>
                    <a:p>
                      <a:r>
                        <a:rPr lang="en-US" sz="1600" dirty="0" smtClean="0"/>
                        <a:t>Development methodology</a:t>
                      </a:r>
                      <a:endParaRPr lang="en-IN" sz="1600" dirty="0"/>
                    </a:p>
                  </a:txBody>
                  <a:tcPr/>
                </a:tc>
                <a:tc gridSpan="3">
                  <a:txBody>
                    <a:bodyPr/>
                    <a:lstStyle/>
                    <a:p>
                      <a:r>
                        <a:rPr lang="en-US" sz="1600" dirty="0" smtClean="0"/>
                        <a:t>Agile</a:t>
                      </a:r>
                      <a:endParaRPr lang="en-IN" sz="1600" dirty="0"/>
                    </a:p>
                  </a:txBody>
                  <a:tcPr/>
                </a:tc>
                <a:tc hMerge="1">
                  <a:txBody>
                    <a:bodyPr/>
                    <a:lstStyle/>
                    <a:p>
                      <a:endParaRPr lang="en-IN"/>
                    </a:p>
                  </a:txBody>
                  <a:tcPr/>
                </a:tc>
                <a:tc hMerge="1">
                  <a:txBody>
                    <a:bodyPr/>
                    <a:lstStyle/>
                    <a:p>
                      <a:endParaRPr lang="en-IN"/>
                    </a:p>
                  </a:txBody>
                  <a:tcPr/>
                </a:tc>
              </a:tr>
              <a:tr h="606353">
                <a:tc>
                  <a:txBody>
                    <a:bodyPr/>
                    <a:lstStyle/>
                    <a:p>
                      <a:r>
                        <a:rPr lang="en-US" sz="1600" dirty="0" smtClean="0"/>
                        <a:t>Scenario-1</a:t>
                      </a:r>
                      <a:endParaRPr lang="en-IN" sz="1600" dirty="0"/>
                    </a:p>
                  </a:txBody>
                  <a:tcPr anchor="ctr"/>
                </a:tc>
                <a:tc>
                  <a:txBody>
                    <a:bodyPr/>
                    <a:lstStyle/>
                    <a:p>
                      <a:r>
                        <a:rPr lang="en-US" sz="1600" dirty="0" smtClean="0"/>
                        <a:t>New release for deployment</a:t>
                      </a:r>
                      <a:endParaRPr lang="en-IN" sz="1600" dirty="0"/>
                    </a:p>
                  </a:txBody>
                  <a:tcPr/>
                </a:tc>
                <a:tc>
                  <a:txBody>
                    <a:bodyPr/>
                    <a:lstStyle/>
                    <a:p>
                      <a:endParaRPr lang="en-IN" sz="1600" dirty="0"/>
                    </a:p>
                  </a:txBody>
                  <a:tcPr/>
                </a:tc>
                <a:tc>
                  <a:txBody>
                    <a:bodyPr/>
                    <a:lstStyle/>
                    <a:p>
                      <a:r>
                        <a:rPr lang="en-US" sz="1600" dirty="0" smtClean="0"/>
                        <a:t>Failed deployment</a:t>
                      </a:r>
                      <a:endParaRPr lang="en-IN" sz="1600" dirty="0"/>
                    </a:p>
                  </a:txBody>
                  <a:tcPr/>
                </a:tc>
              </a:tr>
              <a:tr h="756861">
                <a:tc>
                  <a:txBody>
                    <a:bodyPr/>
                    <a:lstStyle/>
                    <a:p>
                      <a:r>
                        <a:rPr lang="en-US" sz="1600" dirty="0" smtClean="0"/>
                        <a:t>Scenario-2</a:t>
                      </a:r>
                      <a:endParaRPr lang="en-IN" sz="1600" dirty="0"/>
                    </a:p>
                  </a:txBody>
                  <a:tcPr anchor="ctr"/>
                </a:tc>
                <a:tc gridSpan="2">
                  <a:txBody>
                    <a:bodyPr/>
                    <a:lstStyle/>
                    <a:p>
                      <a:pPr algn="ctr"/>
                      <a:r>
                        <a:rPr lang="en-US" sz="1600" dirty="0" smtClean="0"/>
                        <a:t>New release</a:t>
                      </a:r>
                      <a:r>
                        <a:rPr lang="en-US" sz="1600" baseline="0" dirty="0" smtClean="0"/>
                        <a:t> deployed</a:t>
                      </a:r>
                      <a:endParaRPr lang="en-IN" sz="1600" dirty="0"/>
                    </a:p>
                  </a:txBody>
                  <a:tcPr anchor="ctr"/>
                </a:tc>
                <a:tc hMerge="1">
                  <a:txBody>
                    <a:bodyPr/>
                    <a:lstStyle/>
                    <a:p>
                      <a:endParaRPr lang="en-IN" dirty="0"/>
                    </a:p>
                  </a:txBody>
                  <a:tcPr/>
                </a:tc>
                <a:tc>
                  <a:txBody>
                    <a:bodyPr/>
                    <a:lstStyle/>
                    <a:p>
                      <a:r>
                        <a:rPr lang="en-US" sz="1600" dirty="0" smtClean="0"/>
                        <a:t>Performance issue in production</a:t>
                      </a:r>
                      <a:endParaRPr lang="en-IN" sz="1600" dirty="0"/>
                    </a:p>
                  </a:txBody>
                  <a:tcPr/>
                </a:tc>
              </a:tr>
              <a:tr h="866219">
                <a:tc>
                  <a:txBody>
                    <a:bodyPr/>
                    <a:lstStyle/>
                    <a:p>
                      <a:r>
                        <a:rPr lang="en-US" sz="1600" dirty="0" smtClean="0"/>
                        <a:t>Scenario-3</a:t>
                      </a:r>
                      <a:endParaRPr lang="en-IN" sz="1600" dirty="0"/>
                    </a:p>
                  </a:txBody>
                  <a:tcPr anchor="ctr"/>
                </a:tc>
                <a:tc>
                  <a:txBody>
                    <a:bodyPr/>
                    <a:lstStyle/>
                    <a:p>
                      <a:pPr marL="285750" indent="-285750" algn="l">
                        <a:buFont typeface="Arial" panose="020B0604020202020204" pitchFamily="34" charset="0"/>
                        <a:buChar char="•"/>
                      </a:pPr>
                      <a:r>
                        <a:rPr lang="en-US" sz="1600" dirty="0" smtClean="0"/>
                        <a:t>New release</a:t>
                      </a:r>
                    </a:p>
                    <a:p>
                      <a:pPr marL="285750" indent="-285750" algn="l">
                        <a:buFont typeface="Arial" panose="020B0604020202020204" pitchFamily="34" charset="0"/>
                        <a:buChar char="•"/>
                      </a:pPr>
                      <a:r>
                        <a:rPr lang="en-US" sz="1600" dirty="0" smtClean="0"/>
                        <a:t>Bug fixed sent for testing</a:t>
                      </a:r>
                      <a:endParaRPr lang="en-IN" sz="1600" dirty="0"/>
                    </a:p>
                  </a:txBody>
                  <a:tcPr/>
                </a:tc>
                <a:tc>
                  <a:txBody>
                    <a:bodyPr/>
                    <a:lstStyle/>
                    <a:p>
                      <a:pPr algn="ctr"/>
                      <a:endParaRPr lang="en-US" sz="1600" dirty="0" smtClean="0"/>
                    </a:p>
                    <a:p>
                      <a:pPr algn="ctr"/>
                      <a:endParaRPr lang="en-US" sz="1600" dirty="0" smtClean="0"/>
                    </a:p>
                    <a:p>
                      <a:pPr algn="ctr"/>
                      <a:r>
                        <a:rPr lang="en-US" sz="1600" dirty="0" smtClean="0"/>
                        <a:t>Failing Tests</a:t>
                      </a:r>
                      <a:endParaRPr lang="en-IN" sz="1600" dirty="0"/>
                    </a:p>
                  </a:txBody>
                  <a:tcPr anchor="ctr"/>
                </a:tc>
                <a:tc>
                  <a:txBody>
                    <a:bodyPr/>
                    <a:lstStyle/>
                    <a:p>
                      <a:r>
                        <a:rPr lang="en-US" sz="1600" dirty="0" smtClean="0"/>
                        <a:t>Product</a:t>
                      </a:r>
                      <a:r>
                        <a:rPr lang="en-US" sz="1600" baseline="0" dirty="0" smtClean="0"/>
                        <a:t> failed in prod. Code bug</a:t>
                      </a:r>
                      <a:endParaRPr lang="en-IN" sz="1600" dirty="0"/>
                    </a:p>
                  </a:txBody>
                  <a:tcPr/>
                </a:tc>
              </a:tr>
            </a:tbl>
          </a:graphicData>
        </a:graphic>
      </p:graphicFrame>
      <p:cxnSp>
        <p:nvCxnSpPr>
          <p:cNvPr id="6" name="Straight Arrow Connector 5"/>
          <p:cNvCxnSpPr/>
          <p:nvPr/>
        </p:nvCxnSpPr>
        <p:spPr>
          <a:xfrm>
            <a:off x="4572000" y="3734410"/>
            <a:ext cx="1818970" cy="0"/>
          </a:xfrm>
          <a:prstGeom prst="straightConnector1">
            <a:avLst/>
          </a:prstGeom>
          <a:ln w="47625">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562475" y="5108755"/>
            <a:ext cx="1841985" cy="0"/>
          </a:xfrm>
          <a:prstGeom prst="straightConnector1">
            <a:avLst/>
          </a:prstGeom>
          <a:ln w="47625">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6019800"/>
            <a:ext cx="561975" cy="0"/>
          </a:xfrm>
          <a:prstGeom prst="straightConnector1">
            <a:avLst/>
          </a:prstGeom>
          <a:ln w="47625">
            <a:tailEnd type="stealth" w="lg" len="lg"/>
          </a:ln>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1549085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5" y="-35347"/>
            <a:ext cx="8229600" cy="868362"/>
          </a:xfrm>
        </p:spPr>
        <p:txBody>
          <a:bodyPr vert="horz" lIns="91440" tIns="45720" rIns="91440" bIns="45720" rtlCol="0" anchor="b">
            <a:normAutofit/>
          </a:bodyPr>
          <a:lstStyle/>
          <a:p>
            <a:r>
              <a:rPr lang="en-US" b="1" dirty="0">
                <a:latin typeface="+mn-lt"/>
              </a:rPr>
              <a:t>DevOps for QA</a:t>
            </a:r>
            <a:endParaRPr lang="en-IN" b="1" dirty="0">
              <a:latin typeface="+mn-lt"/>
            </a:endParaRPr>
          </a:p>
        </p:txBody>
      </p:sp>
      <p:sp>
        <p:nvSpPr>
          <p:cNvPr id="3" name="Content Placeholder 2"/>
          <p:cNvSpPr>
            <a:spLocks noGrp="1"/>
          </p:cNvSpPr>
          <p:nvPr>
            <p:ph idx="1"/>
          </p:nvPr>
        </p:nvSpPr>
        <p:spPr>
          <a:xfrm>
            <a:off x="457200" y="1138425"/>
            <a:ext cx="8229600" cy="1980894"/>
          </a:xfrm>
        </p:spPr>
        <p:txBody>
          <a:bodyPr>
            <a:normAutofit fontScale="92500" lnSpcReduction="20000"/>
          </a:bodyPr>
          <a:lstStyle/>
          <a:p>
            <a:r>
              <a:rPr lang="en-US" sz="2600" dirty="0" smtClean="0"/>
              <a:t>Continuous Testing enabled with,</a:t>
            </a:r>
          </a:p>
          <a:p>
            <a:pPr lvl="1"/>
            <a:r>
              <a:rPr lang="en-US" sz="2200" dirty="0" smtClean="0"/>
              <a:t>Continuous integration</a:t>
            </a:r>
            <a:r>
              <a:rPr lang="en-IN" sz="2200" dirty="0" smtClean="0"/>
              <a:t>.</a:t>
            </a:r>
          </a:p>
          <a:p>
            <a:pPr marL="971550" lvl="2" algn="just"/>
            <a:r>
              <a:rPr lang="en-US" sz="1700" dirty="0" smtClean="0">
                <a:latin typeface="Arial" panose="020B0604020202020204" pitchFamily="34" charset="0"/>
                <a:cs typeface="Arial" panose="020B0604020202020204" pitchFamily="34" charset="0"/>
              </a:rPr>
              <a:t>Continuous integration is software development practice in which team members integrate their work frequently, leading multiple integrations per day. Each integration helps to reveals integrations errors in build success / failures as quickly as possible. This helps in significantly reducing integration problems and delivery timeline</a:t>
            </a:r>
            <a:r>
              <a:rPr lang="en-US" sz="1800" dirty="0" smtClean="0">
                <a:latin typeface="Arial" panose="020B0604020202020204" pitchFamily="34" charset="0"/>
                <a:cs typeface="Arial" panose="020B0604020202020204" pitchFamily="34" charset="0"/>
              </a:rPr>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312" y="3276294"/>
            <a:ext cx="7461018" cy="292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2985892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69490"/>
            <a:ext cx="8229600" cy="792162"/>
          </a:xfrm>
        </p:spPr>
        <p:txBody>
          <a:bodyPr/>
          <a:lstStyle/>
          <a:p>
            <a:pPr algn="l"/>
            <a:r>
              <a:rPr lang="en-US" b="1" dirty="0" smtClean="0">
                <a:latin typeface="+mn-lt"/>
              </a:rPr>
              <a:t>DevOps for IT Operations</a:t>
            </a:r>
            <a:endParaRPr lang="en-IN" b="1" dirty="0">
              <a:latin typeface="+mn-lt"/>
            </a:endParaRPr>
          </a:p>
        </p:txBody>
      </p:sp>
      <p:sp>
        <p:nvSpPr>
          <p:cNvPr id="3" name="Content Placeholder 2"/>
          <p:cNvSpPr>
            <a:spLocks noGrp="1"/>
          </p:cNvSpPr>
          <p:nvPr>
            <p:ph idx="1"/>
          </p:nvPr>
        </p:nvSpPr>
        <p:spPr>
          <a:xfrm>
            <a:off x="457200" y="1596540"/>
            <a:ext cx="7620000" cy="4529623"/>
          </a:xfrm>
        </p:spPr>
        <p:txBody>
          <a:bodyPr/>
          <a:lstStyle/>
          <a:p>
            <a:r>
              <a:rPr lang="en-US" sz="2400" dirty="0"/>
              <a:t>Integrated environment provisioning</a:t>
            </a:r>
          </a:p>
          <a:p>
            <a:pPr lvl="1"/>
            <a:r>
              <a:rPr lang="en-US" sz="2000" dirty="0"/>
              <a:t>Dynamic environment provisioning</a:t>
            </a:r>
          </a:p>
          <a:p>
            <a:pPr lvl="1"/>
            <a:r>
              <a:rPr lang="en-US" sz="2000" dirty="0"/>
              <a:t>Containerized </a:t>
            </a:r>
            <a:r>
              <a:rPr lang="en-US" sz="2000" dirty="0" smtClean="0"/>
              <a:t>app deployment and Data </a:t>
            </a:r>
            <a:r>
              <a:rPr lang="en-US" sz="2000" dirty="0"/>
              <a:t>Center Management</a:t>
            </a:r>
          </a:p>
          <a:p>
            <a:r>
              <a:rPr lang="en-US" sz="2400" dirty="0"/>
              <a:t>Continuous application deployment</a:t>
            </a:r>
          </a:p>
          <a:p>
            <a:pPr lvl="1"/>
            <a:r>
              <a:rPr lang="en-US" sz="2000" dirty="0"/>
              <a:t>Single click deployment</a:t>
            </a:r>
          </a:p>
          <a:p>
            <a:r>
              <a:rPr lang="en-US" sz="2400" dirty="0" smtClean="0"/>
              <a:t>Continuous monitoring – </a:t>
            </a:r>
          </a:p>
          <a:p>
            <a:pPr lvl="1"/>
            <a:r>
              <a:rPr lang="en-US" sz="2000" dirty="0" smtClean="0"/>
              <a:t>Performance monitoring</a:t>
            </a:r>
          </a:p>
          <a:p>
            <a:pPr lvl="1"/>
            <a:r>
              <a:rPr lang="en-US" sz="2000" dirty="0" smtClean="0"/>
              <a:t>System and application monitoring</a:t>
            </a:r>
          </a:p>
          <a:p>
            <a:pPr lvl="1"/>
            <a:r>
              <a:rPr lang="en-US" sz="2000" dirty="0" smtClean="0"/>
              <a:t>Log analysis</a:t>
            </a:r>
          </a:p>
          <a:p>
            <a:pPr lvl="1"/>
            <a:endParaRPr lang="en-US" sz="2000" dirty="0" smtClean="0"/>
          </a:p>
          <a:p>
            <a:pPr marL="0" indent="0">
              <a:buNone/>
            </a:pPr>
            <a:endParaRPr lang="en-IN" sz="2400" dirty="0"/>
          </a:p>
        </p:txBody>
      </p:sp>
      <p:sp>
        <p:nvSpPr>
          <p:cNvPr id="4"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146394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93253"/>
            <a:ext cx="8229600" cy="639762"/>
          </a:xfrm>
        </p:spPr>
        <p:txBody>
          <a:bodyPr>
            <a:normAutofit fontScale="90000"/>
          </a:bodyPr>
          <a:lstStyle/>
          <a:p>
            <a:pPr algn="l"/>
            <a:r>
              <a:rPr lang="en-US" sz="4000" b="1" dirty="0" smtClean="0">
                <a:latin typeface="+mn-lt"/>
              </a:rPr>
              <a:t>DevOps for Business owners</a:t>
            </a:r>
            <a:endParaRPr lang="en-IN" sz="4000" b="1" dirty="0">
              <a:latin typeface="+mn-lt"/>
            </a:endParaRPr>
          </a:p>
        </p:txBody>
      </p:sp>
      <p:sp>
        <p:nvSpPr>
          <p:cNvPr id="3" name="Content Placeholder 2"/>
          <p:cNvSpPr>
            <a:spLocks noGrp="1"/>
          </p:cNvSpPr>
          <p:nvPr>
            <p:ph idx="1"/>
          </p:nvPr>
        </p:nvSpPr>
        <p:spPr>
          <a:xfrm>
            <a:off x="457200" y="1443835"/>
            <a:ext cx="7620000" cy="4373563"/>
          </a:xfrm>
        </p:spPr>
        <p:txBody>
          <a:bodyPr>
            <a:normAutofit/>
          </a:bodyPr>
          <a:lstStyle/>
          <a:p>
            <a:r>
              <a:rPr lang="en-US" sz="2800" dirty="0" smtClean="0">
                <a:latin typeface="Arial" panose="020B0604020202020204" pitchFamily="34" charset="0"/>
                <a:cs typeface="Arial" panose="020B0604020202020204" pitchFamily="34" charset="0"/>
              </a:rPr>
              <a:t>Quick to Market</a:t>
            </a:r>
          </a:p>
          <a:p>
            <a:pPr lvl="1"/>
            <a:r>
              <a:rPr lang="en-US" sz="2400" dirty="0" smtClean="0">
                <a:latin typeface="Arial" panose="020B0604020202020204" pitchFamily="34" charset="0"/>
                <a:cs typeface="Arial" panose="020B0604020202020204" pitchFamily="34" charset="0"/>
              </a:rPr>
              <a:t>Agility</a:t>
            </a:r>
          </a:p>
          <a:p>
            <a:r>
              <a:rPr lang="en-US" sz="2800" dirty="0" smtClean="0">
                <a:latin typeface="Arial" panose="020B0604020202020204" pitchFamily="34" charset="0"/>
                <a:cs typeface="Arial" panose="020B0604020202020204" pitchFamily="34" charset="0"/>
              </a:rPr>
              <a:t>Environment stability</a:t>
            </a:r>
          </a:p>
          <a:p>
            <a:pPr lvl="1"/>
            <a:r>
              <a:rPr lang="en-US" sz="2400" dirty="0">
                <a:latin typeface="Arial" panose="020B0604020202020204" pitchFamily="34" charset="0"/>
                <a:cs typeface="Arial" panose="020B0604020202020204" pitchFamily="34" charset="0"/>
              </a:rPr>
              <a:t>Fast </a:t>
            </a:r>
            <a:r>
              <a:rPr lang="en-US" sz="2400" dirty="0" smtClean="0">
                <a:latin typeface="Arial" panose="020B0604020202020204" pitchFamily="34" charset="0"/>
                <a:cs typeface="Arial" panose="020B0604020202020204" pitchFamily="34" charset="0"/>
              </a:rPr>
              <a:t>recovery</a:t>
            </a:r>
          </a:p>
          <a:p>
            <a:pPr lvl="1"/>
            <a:r>
              <a:rPr lang="en-US" sz="2400" dirty="0" smtClean="0">
                <a:latin typeface="Arial" panose="020B0604020202020204" pitchFamily="34" charset="0"/>
                <a:cs typeface="Arial" panose="020B0604020202020204" pitchFamily="34" charset="0"/>
              </a:rPr>
              <a:t>Fully automated deployments</a:t>
            </a:r>
            <a:endParaRPr lang="en-US" sz="24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Customer satisfaction</a:t>
            </a:r>
          </a:p>
          <a:p>
            <a:pPr lvl="1"/>
            <a:r>
              <a:rPr lang="en-US" sz="2400" dirty="0" smtClean="0">
                <a:latin typeface="Arial" panose="020B0604020202020204" pitchFamily="34" charset="0"/>
                <a:cs typeface="Arial" panose="020B0604020202020204" pitchFamily="34" charset="0"/>
              </a:rPr>
              <a:t>Improvement in product quality</a:t>
            </a:r>
          </a:p>
          <a:p>
            <a:pPr lvl="1"/>
            <a:r>
              <a:rPr lang="en-US" sz="2400" dirty="0" smtClean="0">
                <a:latin typeface="Arial" panose="020B0604020202020204" pitchFamily="34" charset="0"/>
                <a:cs typeface="Arial" panose="020B0604020202020204" pitchFamily="34" charset="0"/>
              </a:rPr>
              <a:t>Quick turn around time</a:t>
            </a:r>
          </a:p>
        </p:txBody>
      </p:sp>
      <p:sp>
        <p:nvSpPr>
          <p:cNvPr id="4"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3561356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69490"/>
            <a:ext cx="8229600" cy="639762"/>
          </a:xfrm>
        </p:spPr>
        <p:txBody>
          <a:bodyPr>
            <a:noAutofit/>
          </a:bodyPr>
          <a:lstStyle/>
          <a:p>
            <a:pPr algn="l"/>
            <a:r>
              <a:rPr lang="en-US" b="1" dirty="0" smtClean="0">
                <a:latin typeface="+mn-lt"/>
              </a:rPr>
              <a:t>Continuous delivery pipeline</a:t>
            </a:r>
            <a:endParaRPr lang="en-IN" b="1" dirty="0">
              <a:latin typeface="+mn-lt"/>
            </a:endParaRPr>
          </a:p>
        </p:txBody>
      </p:sp>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6260" y="985720"/>
            <a:ext cx="8267919" cy="4886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0" y="6080624"/>
            <a:ext cx="2045288" cy="707886"/>
          </a:xfrm>
          <a:prstGeom prst="rect">
            <a:avLst/>
          </a:prstGeom>
          <a:noFill/>
          <a:ln>
            <a:noFill/>
          </a:ln>
        </p:spPr>
        <p:txBody>
          <a:bodyPr wrap="square" rtlCol="0">
            <a:spAutoFit/>
          </a:bodyPr>
          <a:lstStyle/>
          <a:p>
            <a:r>
              <a:rPr lang="en-US" sz="1000" b="1" dirty="0">
                <a:latin typeface="Arial" panose="020B0604020202020204" pitchFamily="34" charset="0"/>
                <a:cs typeface="Arial" panose="020B0604020202020204" pitchFamily="34" charset="0"/>
              </a:rPr>
              <a:t>Source: </a:t>
            </a:r>
            <a:r>
              <a:rPr lang="en-US" sz="1000" i="1" dirty="0">
                <a:latin typeface="Arial" panose="020B0604020202020204" pitchFamily="34" charset="0"/>
                <a:cs typeface="Arial" panose="020B0604020202020204" pitchFamily="34" charset="0"/>
              </a:rPr>
              <a:t>Continuous Delivery: Reliable Software Releases through Build, Test, and Deployment Automation</a:t>
            </a:r>
          </a:p>
        </p:txBody>
      </p:sp>
      <p:sp>
        <p:nvSpPr>
          <p:cNvPr id="6"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1518364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60025" y="152400"/>
            <a:ext cx="8229600" cy="762000"/>
          </a:xfrm>
        </p:spPr>
        <p:txBody>
          <a:bodyPr vert="horz" lIns="91440" tIns="45720" rIns="91440" bIns="45720" rtlCol="0" anchor="ctr">
            <a:noAutofit/>
          </a:bodyPr>
          <a:lstStyle/>
          <a:p>
            <a:r>
              <a:rPr lang="en-US" b="1" dirty="0">
                <a:latin typeface="+mn-lt"/>
              </a:rPr>
              <a:t>DevOps landscape</a:t>
            </a:r>
            <a:endParaRPr lang="en-IN" b="1" dirty="0">
              <a:latin typeface="+mn-lt"/>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1223775"/>
            <a:ext cx="8704185" cy="480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2924560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490"/>
            <a:ext cx="8229600" cy="646331"/>
          </a:xfrm>
        </p:spPr>
        <p:txBody>
          <a:bodyPr wrap="square">
            <a:spAutoFit/>
          </a:bodyPr>
          <a:lstStyle/>
          <a:p>
            <a:r>
              <a:rPr lang="en-US" b="1" dirty="0">
                <a:latin typeface="+mn-lt"/>
                <a:ea typeface="+mn-ea"/>
                <a:cs typeface="+mn-cs"/>
              </a:rPr>
              <a:t>Agenda</a:t>
            </a:r>
            <a:endParaRPr lang="en-IN" b="1" dirty="0">
              <a:latin typeface="+mn-lt"/>
              <a:ea typeface="+mn-ea"/>
              <a:cs typeface="+mn-cs"/>
            </a:endParaRPr>
          </a:p>
        </p:txBody>
      </p:sp>
      <p:sp>
        <p:nvSpPr>
          <p:cNvPr id="3" name="Content Placeholder 2"/>
          <p:cNvSpPr>
            <a:spLocks noGrp="1"/>
          </p:cNvSpPr>
          <p:nvPr>
            <p:ph idx="1"/>
          </p:nvPr>
        </p:nvSpPr>
        <p:spPr>
          <a:xfrm>
            <a:off x="448965" y="1138425"/>
            <a:ext cx="7620000" cy="4886560"/>
          </a:xfrm>
        </p:spPr>
        <p:txBody>
          <a:bodyPr>
            <a:normAutofit/>
          </a:bodyPr>
          <a:lstStyle/>
          <a:p>
            <a:pPr marL="342900" indent="-342900">
              <a:spcBef>
                <a:spcPts val="600"/>
              </a:spcBef>
              <a:buFont typeface="Arial" pitchFamily="34" charset="0"/>
              <a:buChar char="•"/>
            </a:pPr>
            <a:r>
              <a:rPr lang="en-US" sz="1800" dirty="0" smtClean="0"/>
              <a:t>Introduction </a:t>
            </a:r>
            <a:r>
              <a:rPr lang="en-US" sz="1800" dirty="0"/>
              <a:t>to DevOps</a:t>
            </a:r>
          </a:p>
          <a:p>
            <a:pPr marL="800100" lvl="1" indent="-342900">
              <a:spcBef>
                <a:spcPts val="0"/>
              </a:spcBef>
            </a:pPr>
            <a:r>
              <a:rPr lang="en-US" sz="1600" dirty="0" smtClean="0"/>
              <a:t>What’s DevOps</a:t>
            </a:r>
          </a:p>
          <a:p>
            <a:pPr marL="800100" lvl="1" indent="-342900">
              <a:spcBef>
                <a:spcPts val="0"/>
              </a:spcBef>
            </a:pPr>
            <a:r>
              <a:rPr lang="en-US" sz="1600" dirty="0"/>
              <a:t>D</a:t>
            </a:r>
            <a:r>
              <a:rPr lang="en-US" sz="1600" dirty="0" smtClean="0"/>
              <a:t>evOps - Agile relation</a:t>
            </a:r>
          </a:p>
          <a:p>
            <a:pPr marL="800100" lvl="1" indent="-342900">
              <a:spcBef>
                <a:spcPts val="0"/>
              </a:spcBef>
            </a:pPr>
            <a:r>
              <a:rPr lang="en-US" sz="1600" dirty="0" smtClean="0"/>
              <a:t>DevOps for me / my team ?</a:t>
            </a:r>
          </a:p>
          <a:p>
            <a:pPr marL="800100" lvl="1" indent="-342900">
              <a:spcBef>
                <a:spcPts val="0"/>
              </a:spcBef>
            </a:pPr>
            <a:r>
              <a:rPr lang="en-US" sz="1600" dirty="0" smtClean="0"/>
              <a:t>DevOps challenges</a:t>
            </a:r>
          </a:p>
          <a:p>
            <a:pPr marL="800100" lvl="1" indent="-342900">
              <a:spcBef>
                <a:spcPts val="0"/>
              </a:spcBef>
            </a:pPr>
            <a:r>
              <a:rPr lang="en-US" sz="1600" dirty="0" smtClean="0"/>
              <a:t>DevOps Benefits</a:t>
            </a:r>
          </a:p>
          <a:p>
            <a:pPr marL="800100" lvl="1" indent="-342900">
              <a:spcBef>
                <a:spcPts val="0"/>
              </a:spcBef>
            </a:pPr>
            <a:r>
              <a:rPr lang="en-US" sz="1600" dirty="0" smtClean="0"/>
              <a:t>Best practices</a:t>
            </a:r>
          </a:p>
          <a:p>
            <a:pPr marL="342900" indent="-342900">
              <a:spcBef>
                <a:spcPts val="600"/>
              </a:spcBef>
              <a:buFont typeface="Arial" pitchFamily="34" charset="0"/>
              <a:buChar char="•"/>
            </a:pPr>
            <a:r>
              <a:rPr lang="en-US" sz="1800" dirty="0"/>
              <a:t>DevOps Business Scenarios</a:t>
            </a:r>
          </a:p>
          <a:p>
            <a:pPr marL="800100" lvl="1" indent="-342900">
              <a:spcBef>
                <a:spcPts val="0"/>
              </a:spcBef>
            </a:pPr>
            <a:r>
              <a:rPr lang="en-US" sz="1600" dirty="0"/>
              <a:t>Continuous Integration and Delivery</a:t>
            </a:r>
          </a:p>
          <a:p>
            <a:pPr marL="800100" lvl="1" indent="-342900">
              <a:spcBef>
                <a:spcPts val="0"/>
              </a:spcBef>
            </a:pPr>
            <a:r>
              <a:rPr lang="en-US" sz="1600" dirty="0"/>
              <a:t>Continuous Deployment</a:t>
            </a:r>
          </a:p>
          <a:p>
            <a:pPr marL="342900" lvl="1" indent="-342900">
              <a:spcBef>
                <a:spcPts val="600"/>
              </a:spcBef>
              <a:spcAft>
                <a:spcPts val="600"/>
              </a:spcAft>
            </a:pPr>
            <a:r>
              <a:rPr lang="en-US" sz="1800" b="1" dirty="0"/>
              <a:t>Implementing Continuous </a:t>
            </a:r>
            <a:r>
              <a:rPr lang="en-US" sz="1800" b="1" dirty="0" smtClean="0"/>
              <a:t>Integration - Jenkins</a:t>
            </a:r>
            <a:endParaRPr lang="en-US" sz="1800" b="1" dirty="0"/>
          </a:p>
          <a:p>
            <a:pPr marL="800100" lvl="1" indent="-342900">
              <a:spcBef>
                <a:spcPts val="0"/>
              </a:spcBef>
              <a:spcAft>
                <a:spcPts val="300"/>
              </a:spcAft>
            </a:pPr>
            <a:r>
              <a:rPr lang="en-US" sz="1600" dirty="0" smtClean="0"/>
              <a:t>CI in Development environment</a:t>
            </a:r>
          </a:p>
          <a:p>
            <a:pPr marL="800100" lvl="1" indent="-342900">
              <a:spcBef>
                <a:spcPts val="0"/>
              </a:spcBef>
              <a:spcAft>
                <a:spcPts val="300"/>
              </a:spcAft>
            </a:pPr>
            <a:r>
              <a:rPr lang="en-US" sz="1600" dirty="0" smtClean="0"/>
              <a:t>GIT (Version Control) + Maven (Automated App Build)</a:t>
            </a:r>
          </a:p>
          <a:p>
            <a:pPr marL="342900" lvl="1" indent="-342900">
              <a:spcBef>
                <a:spcPts val="600"/>
              </a:spcBef>
              <a:spcAft>
                <a:spcPts val="600"/>
              </a:spcAft>
            </a:pPr>
            <a:r>
              <a:rPr lang="en-US" sz="1800" b="1" dirty="0" smtClean="0"/>
              <a:t>Continuous </a:t>
            </a:r>
            <a:r>
              <a:rPr lang="en-US" sz="1800" b="1" dirty="0" smtClean="0"/>
              <a:t>Delivery - Jenkins</a:t>
            </a:r>
            <a:endParaRPr lang="en-US" sz="1800" b="1" dirty="0"/>
          </a:p>
          <a:p>
            <a:pPr marL="800100" lvl="1" indent="-342900">
              <a:spcBef>
                <a:spcPts val="0"/>
              </a:spcBef>
              <a:spcAft>
                <a:spcPts val="300"/>
              </a:spcAft>
            </a:pPr>
            <a:r>
              <a:rPr lang="en-US" sz="1600" dirty="0" smtClean="0"/>
              <a:t>Automated App. </a:t>
            </a:r>
            <a:r>
              <a:rPr lang="en-US" sz="1600" dirty="0"/>
              <a:t>Build + </a:t>
            </a:r>
            <a:r>
              <a:rPr lang="en-US" sz="1600" dirty="0" smtClean="0"/>
              <a:t>Testing</a:t>
            </a:r>
          </a:p>
          <a:p>
            <a:pPr marL="800100" lvl="1" indent="-342900">
              <a:spcBef>
                <a:spcPts val="0"/>
              </a:spcBef>
              <a:spcAft>
                <a:spcPts val="300"/>
              </a:spcAft>
            </a:pPr>
            <a:r>
              <a:rPr lang="en-US" sz="1600" dirty="0" smtClean="0"/>
              <a:t>JIRA (Defect Tracking) and Artifactory (Binary Repository)</a:t>
            </a:r>
            <a:endParaRPr lang="en-US" sz="1600" dirty="0"/>
          </a:p>
          <a:p>
            <a:endParaRPr lang="en-IN" dirty="0"/>
          </a:p>
        </p:txBody>
      </p:sp>
      <p:sp>
        <p:nvSpPr>
          <p:cNvPr id="4"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379985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374900"/>
            <a:ext cx="8305800" cy="868362"/>
          </a:xfrm>
        </p:spPr>
        <p:txBody>
          <a:bodyPr>
            <a:noAutofit/>
          </a:bodyPr>
          <a:lstStyle/>
          <a:p>
            <a:pPr algn="l"/>
            <a:r>
              <a:rPr lang="en-US" b="1" dirty="0" smtClean="0">
                <a:latin typeface="+mn-lt"/>
                <a:cs typeface="Arial" panose="020B0604020202020204" pitchFamily="34" charset="0"/>
              </a:rPr>
              <a:t>Common goals of an enterprise DevOps practice</a:t>
            </a:r>
            <a:endParaRPr lang="en-IN" b="1" dirty="0">
              <a:latin typeface="+mn-lt"/>
            </a:endParaRPr>
          </a:p>
        </p:txBody>
      </p:sp>
      <p:sp>
        <p:nvSpPr>
          <p:cNvPr id="4" name="Content Placeholder 3"/>
          <p:cNvSpPr>
            <a:spLocks noGrp="1"/>
          </p:cNvSpPr>
          <p:nvPr>
            <p:ph idx="1"/>
          </p:nvPr>
        </p:nvSpPr>
        <p:spPr>
          <a:xfrm>
            <a:off x="457200" y="1600200"/>
            <a:ext cx="8229600" cy="2612359"/>
          </a:xfrm>
          <a:prstGeom prst="rect">
            <a:avLst/>
          </a:prstGeom>
        </p:spPr>
        <p:txBody>
          <a:bodyPr wrap="square" lIns="72494" tIns="36247" rIns="72494" bIns="36247">
            <a:spAutoFit/>
          </a:bodyPr>
          <a:lstStyle/>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Increased </a:t>
            </a:r>
            <a:r>
              <a:rPr lang="en-US" sz="2000" dirty="0">
                <a:latin typeface="Arial" panose="020B0604020202020204" pitchFamily="34" charset="0"/>
                <a:cs typeface="Arial" panose="020B0604020202020204" pitchFamily="34" charset="0"/>
              </a:rPr>
              <a:t>deployment frequency</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Reduced </a:t>
            </a:r>
            <a:r>
              <a:rPr lang="en-US" sz="2000" dirty="0">
                <a:latin typeface="Arial" panose="020B0604020202020204" pitchFamily="34" charset="0"/>
                <a:cs typeface="Arial" panose="020B0604020202020204" pitchFamily="34" charset="0"/>
              </a:rPr>
              <a:t>lead time for changes</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Faster </a:t>
            </a:r>
            <a:r>
              <a:rPr lang="en-US" sz="2000" dirty="0">
                <a:latin typeface="Arial" panose="020B0604020202020204" pitchFamily="34" charset="0"/>
                <a:cs typeface="Arial" panose="020B0604020202020204" pitchFamily="34" charset="0"/>
              </a:rPr>
              <a:t>recovery when problems occur</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More </a:t>
            </a:r>
            <a:r>
              <a:rPr lang="en-US" sz="2000" dirty="0">
                <a:latin typeface="Arial" panose="020B0604020202020204" pitchFamily="34" charset="0"/>
                <a:cs typeface="Arial" panose="020B0604020202020204" pitchFamily="34" charset="0"/>
              </a:rPr>
              <a:t>robust and better integrated security</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“shift left” in quality – </a:t>
            </a:r>
            <a:r>
              <a:rPr lang="en-US" sz="2000" dirty="0" smtClean="0">
                <a:latin typeface="Arial" panose="020B0604020202020204" pitchFamily="34" charset="0"/>
                <a:cs typeface="Arial" panose="020B0604020202020204" pitchFamily="34" charset="0"/>
              </a:rPr>
              <a:t>start testing in an earlier phase.</a:t>
            </a:r>
            <a:endParaRPr lang="en-US" sz="2000" dirty="0">
              <a:latin typeface="Arial" panose="020B0604020202020204" pitchFamily="34" charset="0"/>
              <a:cs typeface="Arial" panose="020B0604020202020204" pitchFamily="34" charset="0"/>
            </a:endParaRP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Fast </a:t>
            </a:r>
            <a:r>
              <a:rPr lang="en-US" sz="2000" dirty="0">
                <a:latin typeface="Arial" panose="020B0604020202020204" pitchFamily="34" charset="0"/>
                <a:cs typeface="Arial" panose="020B0604020202020204" pitchFamily="34" charset="0"/>
              </a:rPr>
              <a:t>feedback loops and effective communication between teams and </a:t>
            </a:r>
            <a:r>
              <a:rPr lang="en-US" sz="2000" dirty="0" smtClean="0">
                <a:latin typeface="Arial" panose="020B0604020202020204" pitchFamily="34" charset="0"/>
                <a:cs typeface="Arial" panose="020B0604020202020204" pitchFamily="34" charset="0"/>
              </a:rPr>
              <a:t>departments</a:t>
            </a:r>
            <a:endParaRPr lang="en-US" sz="2000" dirty="0">
              <a:latin typeface="Arial" panose="020B0604020202020204" pitchFamily="34" charset="0"/>
              <a:cs typeface="Arial" panose="020B0604020202020204" pitchFamily="34" charset="0"/>
            </a:endParaRPr>
          </a:p>
        </p:txBody>
      </p:sp>
      <p:sp>
        <p:nvSpPr>
          <p:cNvPr id="5"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4013881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527605"/>
            <a:ext cx="8229600" cy="715962"/>
          </a:xfrm>
        </p:spPr>
        <p:txBody>
          <a:bodyPr>
            <a:noAutofit/>
          </a:bodyPr>
          <a:lstStyle/>
          <a:p>
            <a:pPr algn="l"/>
            <a:r>
              <a:rPr lang="en-IN" b="1" dirty="0">
                <a:latin typeface="+mn-lt"/>
              </a:rPr>
              <a:t>Challenges in implementing DevOps</a:t>
            </a:r>
            <a:r>
              <a:rPr lang="en-IN" b="1" dirty="0" smtClean="0">
                <a:latin typeface="+mn-lt"/>
              </a:rPr>
              <a:t>!</a:t>
            </a:r>
            <a:endParaRPr lang="en-IN" b="1" dirty="0">
              <a:latin typeface="+mn-lt"/>
            </a:endParaRPr>
          </a:p>
        </p:txBody>
      </p:sp>
      <p:sp>
        <p:nvSpPr>
          <p:cNvPr id="3" name="Content Placeholder 2"/>
          <p:cNvSpPr>
            <a:spLocks noGrp="1"/>
          </p:cNvSpPr>
          <p:nvPr>
            <p:ph idx="1"/>
          </p:nvPr>
        </p:nvSpPr>
        <p:spPr/>
        <p:txBody>
          <a:bodyPr>
            <a:normAutofit/>
          </a:bodyPr>
          <a:lstStyle/>
          <a:p>
            <a:r>
              <a:rPr lang="en-US" sz="2800" dirty="0" smtClean="0"/>
              <a:t>Establishing DevOps culture.</a:t>
            </a:r>
          </a:p>
          <a:p>
            <a:r>
              <a:rPr lang="en-US" sz="2800" dirty="0" smtClean="0"/>
              <a:t>Implementing change in application development environment.</a:t>
            </a:r>
          </a:p>
          <a:p>
            <a:r>
              <a:rPr lang="en-US" sz="2800" dirty="0" smtClean="0"/>
              <a:t>Environment upgradation (standardization)</a:t>
            </a:r>
          </a:p>
          <a:p>
            <a:r>
              <a:rPr lang="en-US" sz="2800" dirty="0" smtClean="0"/>
              <a:t>Application complexity.</a:t>
            </a:r>
          </a:p>
          <a:p>
            <a:r>
              <a:rPr lang="en-US" sz="2800" dirty="0" smtClean="0"/>
              <a:t>Budget</a:t>
            </a:r>
          </a:p>
          <a:p>
            <a:r>
              <a:rPr lang="en-US" sz="2800" dirty="0" smtClean="0"/>
              <a:t>Availability of skillset</a:t>
            </a:r>
          </a:p>
          <a:p>
            <a:endParaRPr lang="en-IN" sz="2800" dirty="0"/>
          </a:p>
        </p:txBody>
      </p:sp>
      <p:sp>
        <p:nvSpPr>
          <p:cNvPr id="4"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2074083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260" y="69490"/>
            <a:ext cx="6814896" cy="627200"/>
          </a:xfrm>
          <a:prstGeom prst="rect">
            <a:avLst/>
          </a:prstGeom>
        </p:spPr>
        <p:txBody>
          <a:bodyPr wrap="none" lIns="72494" tIns="36247" rIns="72494" bIns="36247">
            <a:spAutoFit/>
          </a:bodyPr>
          <a:lstStyle/>
          <a:p>
            <a:pPr>
              <a:spcBef>
                <a:spcPct val="0"/>
              </a:spcBef>
            </a:pPr>
            <a:r>
              <a:rPr lang="en-US" sz="3600" b="1" dirty="0" smtClean="0">
                <a:solidFill>
                  <a:schemeClr val="tx2"/>
                </a:solidFill>
                <a:ea typeface="+mj-ea"/>
                <a:cs typeface="+mj-cs"/>
              </a:rPr>
              <a:t>BEST PRACTICES IN DEVOPS</a:t>
            </a:r>
            <a:endParaRPr lang="en-IN" sz="3600" b="1" dirty="0">
              <a:solidFill>
                <a:schemeClr val="tx2"/>
              </a:solidFill>
              <a:ea typeface="+mj-ea"/>
              <a:cs typeface="+mj-cs"/>
            </a:endParaRPr>
          </a:p>
        </p:txBody>
      </p:sp>
      <p:sp>
        <p:nvSpPr>
          <p:cNvPr id="5" name="Rectangle 4"/>
          <p:cNvSpPr/>
          <p:nvPr/>
        </p:nvSpPr>
        <p:spPr>
          <a:xfrm>
            <a:off x="519876" y="1143000"/>
            <a:ext cx="7938324" cy="4566740"/>
          </a:xfrm>
          <a:prstGeom prst="rect">
            <a:avLst/>
          </a:prstGeom>
        </p:spPr>
        <p:txBody>
          <a:bodyPr wrap="square" lIns="72494" tIns="36247" rIns="72494" bIns="36247">
            <a:spAutoFit/>
          </a:bodyPr>
          <a:lstStyle/>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Active partnership and close coordination among the stake holders in establishing DevOps culture.</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Implement DevOps in totality. Avoid partial implementation, can    become a reason for failure. </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Choose right tool for each phase in DevOps implementation.</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Options of substituting a exiting tools should be taken solicitously.    No Fancy ideas.</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Give equal importance to log analysis, report generation and circulation.</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Mindset to adapt to changes</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
        <p:nvSpPr>
          <p:cNvPr id="6"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4086847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5" y="69490"/>
            <a:ext cx="8229600" cy="792162"/>
          </a:xfrm>
        </p:spPr>
        <p:txBody>
          <a:bodyPr>
            <a:normAutofit fontScale="90000"/>
          </a:bodyPr>
          <a:lstStyle/>
          <a:p>
            <a:pPr algn="l"/>
            <a:r>
              <a:rPr lang="en-US" sz="4000" b="1" dirty="0" smtClean="0">
                <a:latin typeface="+mn-lt"/>
              </a:rPr>
              <a:t>DevOps Operational benefits</a:t>
            </a:r>
            <a:endParaRPr lang="en-IN" sz="4000" b="1" dirty="0">
              <a:latin typeface="+mn-lt"/>
            </a:endParaRPr>
          </a:p>
        </p:txBody>
      </p:sp>
      <p:grpSp>
        <p:nvGrpSpPr>
          <p:cNvPr id="13" name="Group 12"/>
          <p:cNvGrpSpPr/>
          <p:nvPr/>
        </p:nvGrpSpPr>
        <p:grpSpPr>
          <a:xfrm>
            <a:off x="1382615" y="1443835"/>
            <a:ext cx="5785370" cy="4069712"/>
            <a:chOff x="1447800" y="1814685"/>
            <a:chExt cx="5785370" cy="4069712"/>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8314" y="1838194"/>
              <a:ext cx="819369" cy="789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47800" y="1814685"/>
              <a:ext cx="4343400" cy="769441"/>
            </a:xfrm>
            <a:prstGeom prst="rect">
              <a:avLst/>
            </a:prstGeom>
            <a:noFill/>
          </p:spPr>
          <p:txBody>
            <a:bodyPr wrap="square" rtlCol="0">
              <a:spAutoFit/>
            </a:bodyPr>
            <a:lstStyle/>
            <a:p>
              <a:pPr>
                <a:spcAft>
                  <a:spcPts val="1200"/>
                </a:spcAft>
              </a:pPr>
              <a:r>
                <a:rPr lang="en-US" b="1" u="sng" dirty="0" smtClean="0">
                  <a:latin typeface="Arial" panose="020B0604020202020204" pitchFamily="34" charset="0"/>
                  <a:cs typeface="Arial" panose="020B0604020202020204" pitchFamily="34" charset="0"/>
                </a:rPr>
                <a:t>Increased Agility:</a:t>
              </a:r>
            </a:p>
            <a:p>
              <a:r>
                <a:rPr lang="en-US" sz="1600" dirty="0" smtClean="0">
                  <a:latin typeface="Arial" panose="020B0604020202020204" pitchFamily="34" charset="0"/>
                  <a:cs typeface="Arial" panose="020B0604020202020204" pitchFamily="34" charset="0"/>
                </a:rPr>
                <a:t>To enable instant change deployment</a:t>
              </a:r>
              <a:endParaRPr lang="en-IN" sz="1600" dirty="0">
                <a:latin typeface="Arial" panose="020B0604020202020204" pitchFamily="34" charset="0"/>
                <a:cs typeface="Arial" panose="020B0604020202020204" pitchFamily="34" charset="0"/>
              </a:endParaRP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6266" y="2879624"/>
              <a:ext cx="803466" cy="800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447800" y="2856764"/>
              <a:ext cx="4114800" cy="769441"/>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smtClean="0"/>
                <a:t>Improved Quality</a:t>
              </a:r>
              <a:r>
                <a:rPr lang="en-US" dirty="0"/>
                <a:t>:</a:t>
              </a:r>
            </a:p>
            <a:p>
              <a:r>
                <a:rPr lang="en-US" sz="1600" b="0" u="none" dirty="0"/>
                <a:t>To improve end user satisfaction</a:t>
              </a:r>
              <a:endParaRPr lang="en-IN" sz="1600" b="0" u="none" dirty="0"/>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2828" y="3927456"/>
              <a:ext cx="830342" cy="82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447800" y="3956576"/>
              <a:ext cx="4103370" cy="769441"/>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a:t>Improve Innovation</a:t>
              </a:r>
            </a:p>
            <a:p>
              <a:r>
                <a:rPr lang="en-US" sz="1600" b="0" u="none" dirty="0"/>
                <a:t>To increase innovation cycle</a:t>
              </a:r>
              <a:endParaRPr lang="en-IN" sz="1600" b="0" u="none" dirty="0"/>
            </a:p>
          </p:txBody>
        </p:sp>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0479" y="5100819"/>
              <a:ext cx="775041" cy="783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447800" y="4868734"/>
              <a:ext cx="4936159" cy="1015663"/>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a:t>Reduced Outages</a:t>
              </a:r>
            </a:p>
            <a:p>
              <a:r>
                <a:rPr lang="en-US" sz="1600" b="0" u="none" dirty="0"/>
                <a:t>Less outages in production (about 80% outages are change related)</a:t>
              </a:r>
              <a:endParaRPr lang="en-IN" sz="1600" b="0" u="none" dirty="0"/>
            </a:p>
          </p:txBody>
        </p:sp>
      </p:grpSp>
      <p:sp>
        <p:nvSpPr>
          <p:cNvPr id="14"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498853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69490"/>
            <a:ext cx="8229600" cy="914400"/>
          </a:xfrm>
        </p:spPr>
        <p:txBody>
          <a:bodyPr>
            <a:normAutofit/>
          </a:bodyPr>
          <a:lstStyle/>
          <a:p>
            <a:pPr algn="l"/>
            <a:r>
              <a:rPr lang="en-US" b="1" dirty="0">
                <a:latin typeface="+mn-lt"/>
              </a:rPr>
              <a:t>D</a:t>
            </a:r>
            <a:r>
              <a:rPr lang="en-US" b="1" dirty="0" smtClean="0">
                <a:latin typeface="+mn-lt"/>
              </a:rPr>
              <a:t>evOps - Career path</a:t>
            </a:r>
            <a:endParaRPr lang="en-IN" b="1" dirty="0">
              <a:latin typeface="+mn-lt"/>
            </a:endParaRPr>
          </a:p>
        </p:txBody>
      </p:sp>
      <p:sp>
        <p:nvSpPr>
          <p:cNvPr id="5" name="TextBox 4"/>
          <p:cNvSpPr txBox="1"/>
          <p:nvPr/>
        </p:nvSpPr>
        <p:spPr>
          <a:xfrm>
            <a:off x="685800" y="1371600"/>
            <a:ext cx="7543800"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DevOps Engineer : supporting DevOps implementation and tools.</a:t>
            </a:r>
          </a:p>
          <a:p>
            <a:pPr marL="285750" indent="-285750" algn="just">
              <a:buFont typeface="Wingdings" panose="05000000000000000000" pitchFamily="2" charset="2"/>
              <a:buChar char="q"/>
            </a:pPr>
            <a:r>
              <a:rPr lang="en-US" dirty="0" smtClean="0"/>
              <a:t>DevOps Architect : designing DevOps solutions for product development tracks.</a:t>
            </a:r>
            <a:endParaRPr lang="en-IN" dirty="0" smtClean="0"/>
          </a:p>
          <a:p>
            <a:pPr marL="285750" indent="-285750" algn="just">
              <a:buFont typeface="Wingdings" panose="05000000000000000000" pitchFamily="2" charset="2"/>
              <a:buChar char="q"/>
            </a:pPr>
            <a:r>
              <a:rPr lang="en-US" dirty="0" smtClean="0"/>
              <a:t>DevOps terminology came into practice around 2009 and since 2012-13 industry has seen fast growth in number of companies adopting DevOps.</a:t>
            </a:r>
          </a:p>
          <a:p>
            <a:pPr marL="285750" indent="-285750" algn="just">
              <a:buFont typeface="Wingdings" panose="05000000000000000000" pitchFamily="2" charset="2"/>
              <a:buChar char="q"/>
            </a:pPr>
            <a:r>
              <a:rPr lang="en-IN" dirty="0" smtClean="0"/>
              <a:t>According </a:t>
            </a:r>
            <a:r>
              <a:rPr lang="en-IN" dirty="0"/>
              <a:t>to Gartner, organizations around the world are increasingly adopting the DevOps culture and by the end of 2016, 25 percent of top global 2000 organizations would have adopted DevOps as a mainstream strategy</a:t>
            </a:r>
            <a:r>
              <a:rPr lang="en-IN" dirty="0" smtClean="0"/>
              <a:t>.</a:t>
            </a:r>
          </a:p>
          <a:p>
            <a:pPr marL="285750" indent="-285750" algn="just">
              <a:buFont typeface="Wingdings" panose="05000000000000000000" pitchFamily="2" charset="2"/>
              <a:buChar char="q"/>
            </a:pPr>
            <a:r>
              <a:rPr lang="en-US" dirty="0" smtClean="0"/>
              <a:t>Forrester estimates that around 50 % of top 100 companies would adopt DevOps practice by 2017.</a:t>
            </a:r>
          </a:p>
          <a:p>
            <a:pPr marL="285750" indent="-285750" algn="just">
              <a:buFont typeface="Wingdings" panose="05000000000000000000" pitchFamily="2" charset="2"/>
              <a:buChar char="q"/>
            </a:pPr>
            <a:r>
              <a:rPr lang="en-US" dirty="0" smtClean="0"/>
              <a:t>DevOps certifications are still evolving. Certifying bodies like, PeopleCert and Exin and actively introducing certification tracks which are updated every quarter.</a:t>
            </a:r>
            <a:endParaRPr lang="en-US" dirty="0"/>
          </a:p>
        </p:txBody>
      </p:sp>
      <p:sp>
        <p:nvSpPr>
          <p:cNvPr id="4"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3652393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498663"/>
            <a:ext cx="7476445" cy="639762"/>
          </a:xfrm>
        </p:spPr>
        <p:txBody>
          <a:bodyPr>
            <a:noAutofit/>
          </a:bodyPr>
          <a:lstStyle/>
          <a:p>
            <a:pPr algn="l"/>
            <a:r>
              <a:rPr lang="en-US" b="1" dirty="0" smtClean="0">
                <a:latin typeface="+mn-lt"/>
              </a:rPr>
              <a:t>DevOps </a:t>
            </a:r>
            <a:r>
              <a:rPr lang="en-US" b="1" dirty="0">
                <a:latin typeface="+mn-lt"/>
              </a:rPr>
              <a:t>A</a:t>
            </a:r>
            <a:r>
              <a:rPr lang="en-US" b="1" dirty="0" smtClean="0">
                <a:latin typeface="+mn-lt"/>
              </a:rPr>
              <a:t>wareness Pattern in IT Industry</a:t>
            </a:r>
            <a:endParaRPr lang="en-IN" b="1" dirty="0">
              <a:latin typeface="+mn-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02" y="1443835"/>
            <a:ext cx="7411598" cy="4128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0" y="6488668"/>
            <a:ext cx="1447800" cy="261610"/>
          </a:xfrm>
          <a:prstGeom prst="rect">
            <a:avLst/>
          </a:prstGeom>
          <a:noFill/>
        </p:spPr>
        <p:txBody>
          <a:bodyPr wrap="square" rtlCol="0">
            <a:spAutoFit/>
          </a:bodyPr>
          <a:lstStyle/>
          <a:p>
            <a:r>
              <a:rPr lang="en-US" sz="1100" b="1" i="1" dirty="0" smtClean="0">
                <a:solidFill>
                  <a:schemeClr val="accent6">
                    <a:lumMod val="75000"/>
                  </a:schemeClr>
                </a:solidFill>
              </a:rPr>
              <a:t>Source: Gartner 2016</a:t>
            </a:r>
            <a:endParaRPr lang="en-IN" sz="1100" b="1" i="1" dirty="0">
              <a:solidFill>
                <a:schemeClr val="accent6">
                  <a:lumMod val="75000"/>
                </a:schemeClr>
              </a:solidFill>
            </a:endParaRPr>
          </a:p>
        </p:txBody>
      </p:sp>
      <p:sp>
        <p:nvSpPr>
          <p:cNvPr id="5"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2894724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Thank You</a:t>
            </a:r>
            <a:endParaRPr lang="en-IN"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34007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490"/>
            <a:ext cx="8229600" cy="646331"/>
          </a:xfrm>
        </p:spPr>
        <p:txBody>
          <a:bodyPr wrap="square">
            <a:spAutoFit/>
          </a:bodyPr>
          <a:lstStyle/>
          <a:p>
            <a:r>
              <a:rPr lang="en-US" b="1" dirty="0" smtClean="0">
                <a:latin typeface="+mn-lt"/>
                <a:ea typeface="+mn-ea"/>
                <a:cs typeface="+mn-cs"/>
              </a:rPr>
              <a:t>Agenda				</a:t>
            </a:r>
            <a:r>
              <a:rPr lang="en-US" sz="1600" b="1" dirty="0" smtClean="0">
                <a:latin typeface="+mn-lt"/>
                <a:ea typeface="+mn-ea"/>
                <a:cs typeface="+mn-cs"/>
              </a:rPr>
              <a:t>…</a:t>
            </a:r>
            <a:r>
              <a:rPr lang="en-US" sz="1600" b="1" dirty="0" err="1" smtClean="0">
                <a:latin typeface="+mn-lt"/>
                <a:ea typeface="+mn-ea"/>
                <a:cs typeface="+mn-cs"/>
              </a:rPr>
              <a:t>cont</a:t>
            </a:r>
            <a:endParaRPr lang="en-IN" b="1" dirty="0">
              <a:latin typeface="+mn-lt"/>
              <a:ea typeface="+mn-ea"/>
              <a:cs typeface="+mn-cs"/>
            </a:endParaRPr>
          </a:p>
        </p:txBody>
      </p:sp>
      <p:sp>
        <p:nvSpPr>
          <p:cNvPr id="3" name="Content Placeholder 2"/>
          <p:cNvSpPr>
            <a:spLocks noGrp="1"/>
          </p:cNvSpPr>
          <p:nvPr>
            <p:ph idx="1"/>
          </p:nvPr>
        </p:nvSpPr>
        <p:spPr>
          <a:xfrm>
            <a:off x="448965" y="1138425"/>
            <a:ext cx="7620000" cy="4886560"/>
          </a:xfrm>
        </p:spPr>
        <p:txBody>
          <a:bodyPr>
            <a:normAutofit/>
          </a:bodyPr>
          <a:lstStyle/>
          <a:p>
            <a:pPr marL="342900" lvl="1" indent="-342900">
              <a:spcBef>
                <a:spcPts val="600"/>
              </a:spcBef>
              <a:spcAft>
                <a:spcPts val="600"/>
              </a:spcAft>
            </a:pPr>
            <a:r>
              <a:rPr lang="en-US" sz="1800" b="1" dirty="0"/>
              <a:t>Continuous </a:t>
            </a:r>
            <a:r>
              <a:rPr lang="en-US" sz="1800" b="1" dirty="0" smtClean="0"/>
              <a:t>Deployment</a:t>
            </a:r>
            <a:endParaRPr lang="en-US" sz="1800" b="1" dirty="0"/>
          </a:p>
          <a:p>
            <a:pPr marL="800100" lvl="1" indent="-342900">
              <a:spcBef>
                <a:spcPts val="0"/>
              </a:spcBef>
            </a:pPr>
            <a:r>
              <a:rPr lang="en-US" sz="1600" dirty="0" smtClean="0"/>
              <a:t>Ansible as deployment tool</a:t>
            </a:r>
          </a:p>
          <a:p>
            <a:pPr marL="342900" indent="-342900">
              <a:spcBef>
                <a:spcPts val="600"/>
              </a:spcBef>
              <a:buFont typeface="Arial" pitchFamily="34" charset="0"/>
              <a:buChar char="•"/>
            </a:pPr>
            <a:r>
              <a:rPr lang="en-US" sz="1800" dirty="0" smtClean="0"/>
              <a:t>Configuration Management using Ansible</a:t>
            </a:r>
            <a:endParaRPr lang="en-US" sz="1800" dirty="0"/>
          </a:p>
          <a:p>
            <a:pPr marL="800100" lvl="1" indent="-342900">
              <a:spcBef>
                <a:spcPts val="0"/>
              </a:spcBef>
            </a:pPr>
            <a:r>
              <a:rPr lang="en-US" sz="1600" dirty="0" smtClean="0"/>
              <a:t>Ansible</a:t>
            </a:r>
            <a:endParaRPr lang="en-US" sz="1600" dirty="0"/>
          </a:p>
          <a:p>
            <a:pPr marL="342900" lvl="1" indent="-342900">
              <a:spcBef>
                <a:spcPts val="600"/>
              </a:spcBef>
              <a:spcAft>
                <a:spcPts val="600"/>
              </a:spcAft>
            </a:pPr>
            <a:r>
              <a:rPr lang="en-US" sz="1800" b="1" dirty="0" smtClean="0"/>
              <a:t>Containerization </a:t>
            </a:r>
            <a:r>
              <a:rPr lang="en-US" sz="1800" b="1" dirty="0" smtClean="0"/>
              <a:t>Using Docker</a:t>
            </a:r>
            <a:endParaRPr lang="en-US" sz="1800" b="1" dirty="0"/>
          </a:p>
          <a:p>
            <a:pPr marL="800100" lvl="1" indent="-342900">
              <a:spcBef>
                <a:spcPts val="0"/>
              </a:spcBef>
              <a:spcAft>
                <a:spcPts val="300"/>
              </a:spcAft>
            </a:pPr>
            <a:r>
              <a:rPr lang="en-US" sz="1600" dirty="0" smtClean="0"/>
              <a:t>Docker</a:t>
            </a:r>
          </a:p>
          <a:p>
            <a:pPr marL="800100" lvl="1" indent="-342900">
              <a:spcBef>
                <a:spcPts val="0"/>
              </a:spcBef>
              <a:spcAft>
                <a:spcPts val="300"/>
              </a:spcAft>
            </a:pPr>
            <a:r>
              <a:rPr lang="en-US" sz="1600" dirty="0" smtClean="0"/>
              <a:t>Docker-compose</a:t>
            </a:r>
          </a:p>
          <a:p>
            <a:pPr marL="342900" lvl="1" indent="-342900">
              <a:spcBef>
                <a:spcPts val="600"/>
              </a:spcBef>
              <a:spcAft>
                <a:spcPts val="600"/>
              </a:spcAft>
            </a:pPr>
            <a:r>
              <a:rPr lang="en-US" sz="1800" b="1" dirty="0" smtClean="0"/>
              <a:t>Kubernetes</a:t>
            </a:r>
            <a:endParaRPr lang="en-US" sz="1800" b="1" dirty="0"/>
          </a:p>
          <a:p>
            <a:pPr marL="800100" lvl="1" indent="-342900">
              <a:spcBef>
                <a:spcPts val="0"/>
              </a:spcBef>
              <a:spcAft>
                <a:spcPts val="300"/>
              </a:spcAft>
            </a:pPr>
            <a:r>
              <a:rPr lang="en-US" sz="1600" dirty="0" smtClean="0"/>
              <a:t>Kubernetes cluster</a:t>
            </a:r>
          </a:p>
          <a:p>
            <a:pPr marL="800100" lvl="1" indent="-342900">
              <a:spcBef>
                <a:spcPts val="0"/>
              </a:spcBef>
              <a:spcAft>
                <a:spcPts val="300"/>
              </a:spcAft>
            </a:pPr>
            <a:r>
              <a:rPr lang="en-US" sz="1600" dirty="0" smtClean="0"/>
              <a:t>Cluster components</a:t>
            </a:r>
          </a:p>
          <a:p>
            <a:pPr marL="800100" lvl="1" indent="-342900">
              <a:spcBef>
                <a:spcPts val="0"/>
              </a:spcBef>
              <a:spcAft>
                <a:spcPts val="300"/>
              </a:spcAft>
            </a:pPr>
            <a:r>
              <a:rPr lang="en-US" sz="1600" dirty="0" smtClean="0"/>
              <a:t>API Objects</a:t>
            </a:r>
          </a:p>
          <a:p>
            <a:pPr marL="800100" lvl="1" indent="-342900">
              <a:spcBef>
                <a:spcPts val="0"/>
              </a:spcBef>
              <a:spcAft>
                <a:spcPts val="300"/>
              </a:spcAft>
            </a:pPr>
            <a:r>
              <a:rPr lang="en-US" sz="1600" dirty="0" smtClean="0"/>
              <a:t>Deploy application to Kubernetes cluster</a:t>
            </a:r>
            <a:endParaRPr lang="en-US" sz="1600" dirty="0"/>
          </a:p>
          <a:p>
            <a:endParaRPr lang="en-IN" dirty="0"/>
          </a:p>
        </p:txBody>
      </p:sp>
      <p:sp>
        <p:nvSpPr>
          <p:cNvPr id="4"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1893391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4797" y="951132"/>
            <a:ext cx="8270237" cy="4768444"/>
            <a:chOff x="533399" y="951131"/>
            <a:chExt cx="7812122" cy="4966849"/>
          </a:xfrm>
        </p:grpSpPr>
        <p:grpSp>
          <p:nvGrpSpPr>
            <p:cNvPr id="14" name="Group 13"/>
            <p:cNvGrpSpPr/>
            <p:nvPr/>
          </p:nvGrpSpPr>
          <p:grpSpPr>
            <a:xfrm>
              <a:off x="533399" y="951131"/>
              <a:ext cx="7736025" cy="4966849"/>
              <a:chOff x="533399" y="1319770"/>
              <a:chExt cx="7736025" cy="4631419"/>
            </a:xfrm>
          </p:grpSpPr>
          <p:sp>
            <p:nvSpPr>
              <p:cNvPr id="5" name="Rectangle 4"/>
              <p:cNvSpPr/>
              <p:nvPr/>
            </p:nvSpPr>
            <p:spPr>
              <a:xfrm>
                <a:off x="533399" y="1319770"/>
                <a:ext cx="7736025" cy="4631419"/>
              </a:xfrm>
              <a:prstGeom prst="rect">
                <a:avLst/>
              </a:prstGeom>
            </p:spPr>
            <p:txBody>
              <a:bodyPr wrap="square" lIns="72494" tIns="36247" rIns="72494" bIns="36247">
                <a:spAutoFit/>
              </a:bodyPr>
              <a:lstStyle/>
              <a:p>
                <a:pPr marL="114300" indent="-114300">
                  <a:buFont typeface="Arial" pitchFamily="34" charset="0"/>
                  <a:buChar char="•"/>
                </a:pPr>
                <a:r>
                  <a:rPr lang="en-IN" dirty="0">
                    <a:latin typeface="Arial" panose="020B0604020202020204" pitchFamily="34" charset="0"/>
                    <a:cs typeface="Arial" panose="020B0604020202020204" pitchFamily="34" charset="0"/>
                  </a:rPr>
                  <a:t>DevOps is a software development and delivery process that emphasizes communication and collaboration between </a:t>
                </a:r>
                <a:r>
                  <a:rPr lang="en-IN" i="1" dirty="0">
                    <a:solidFill>
                      <a:srgbClr val="0000FF"/>
                    </a:solidFill>
                    <a:latin typeface="Arial" panose="020B0604020202020204" pitchFamily="34" charset="0"/>
                    <a:cs typeface="Arial" panose="020B0604020202020204" pitchFamily="34" charset="0"/>
                  </a:rPr>
                  <a:t>Product Development Team, QA Team, Operations Team</a:t>
                </a:r>
                <a:r>
                  <a:rPr lang="en-IN" dirty="0">
                    <a:solidFill>
                      <a:srgbClr val="0000FF"/>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i="1" dirty="0">
                    <a:solidFill>
                      <a:srgbClr val="0000FF"/>
                    </a:solidFill>
                    <a:latin typeface="Arial" panose="020B0604020202020204" pitchFamily="34" charset="0"/>
                    <a:cs typeface="Arial" panose="020B0604020202020204" pitchFamily="34" charset="0"/>
                  </a:rPr>
                  <a:t>Business </a:t>
                </a:r>
                <a:r>
                  <a:rPr lang="en-IN" i="1" dirty="0" smtClean="0">
                    <a:solidFill>
                      <a:srgbClr val="0000FF"/>
                    </a:solidFill>
                    <a:latin typeface="Arial" panose="020B0604020202020204" pitchFamily="34" charset="0"/>
                    <a:cs typeface="Arial" panose="020B0604020202020204" pitchFamily="34" charset="0"/>
                  </a:rPr>
                  <a:t>owners</a:t>
                </a:r>
                <a:r>
                  <a:rPr lang="en-IN" i="1" dirty="0">
                    <a:latin typeface="Arial" panose="020B0604020202020204" pitchFamily="34" charset="0"/>
                    <a:cs typeface="Arial" panose="020B0604020202020204" pitchFamily="34" charset="0"/>
                  </a:rPr>
                  <a:t> </a:t>
                </a:r>
                <a:r>
                  <a:rPr lang="en-IN" i="1" dirty="0" smtClean="0">
                    <a:latin typeface="Arial" panose="020B0604020202020204" pitchFamily="34" charset="0"/>
                    <a:cs typeface="Arial" panose="020B0604020202020204" pitchFamily="34" charset="0"/>
                  </a:rPr>
                  <a:t>to increase organization's ability to deliver application and services at high velocity.</a:t>
                </a:r>
              </a:p>
              <a:p>
                <a:pPr marL="114300" indent="-114300">
                  <a:spcBef>
                    <a:spcPts val="1200"/>
                  </a:spcBef>
                  <a:buFont typeface="Arial" pitchFamily="34" charset="0"/>
                  <a:buChar char="•"/>
                </a:pPr>
                <a:r>
                  <a:rPr lang="en-IN" i="1" dirty="0">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smtClean="0">
                  <a:latin typeface="Arial" panose="020B0604020202020204" pitchFamily="34" charset="0"/>
                  <a:cs typeface="Arial" panose="020B0604020202020204" pitchFamily="34" charset="0"/>
                </a:endParaRPr>
              </a:p>
              <a:p>
                <a:pPr marL="114300" indent="-114300">
                  <a:buFont typeface="Arial" pitchFamily="34" charset="0"/>
                  <a:buChar char="•"/>
                </a:pPr>
                <a:endParaRPr lang="en-US" dirty="0" smtClean="0">
                  <a:latin typeface="Arial" panose="020B0604020202020204" pitchFamily="34" charset="0"/>
                  <a:cs typeface="Arial" panose="020B0604020202020204" pitchFamily="34" charset="0"/>
                </a:endParaRPr>
              </a:p>
              <a:p>
                <a:pPr marL="114300" indent="-114300">
                  <a:buFont typeface="Arial" pitchFamily="34" charset="0"/>
                  <a:buChar char="•"/>
                </a:pPr>
                <a:r>
                  <a:rPr lang="en-US" b="1" dirty="0" smtClean="0">
                    <a:solidFill>
                      <a:srgbClr val="66FF33"/>
                    </a:solidFill>
                    <a:latin typeface="Arial" panose="020B0604020202020204" pitchFamily="34" charset="0"/>
                    <a:cs typeface="Arial" panose="020B0604020202020204" pitchFamily="34" charset="0"/>
                  </a:rPr>
                  <a:t>Dev</a:t>
                </a:r>
                <a:r>
                  <a:rPr lang="en-US" b="1" dirty="0" smtClean="0">
                    <a:solidFill>
                      <a:srgbClr val="FF0000"/>
                    </a:solidFill>
                    <a:latin typeface="Arial" panose="020B0604020202020204" pitchFamily="34" charset="0"/>
                    <a:cs typeface="Arial" panose="020B0604020202020204" pitchFamily="34" charset="0"/>
                  </a:rPr>
                  <a:t>Ops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building blocks:</a:t>
                </a:r>
              </a:p>
              <a:p>
                <a:pPr lvl="1">
                  <a:buFont typeface="Arial" pitchFamily="34" charset="0"/>
                  <a:buChar char="•"/>
                </a:pPr>
                <a:endParaRPr lang="en-US" dirty="0" smtClean="0">
                  <a:solidFill>
                    <a:srgbClr val="0000FF"/>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0000FF"/>
                    </a:solidFill>
                    <a:latin typeface="Arial" panose="020B0604020202020204" pitchFamily="34" charset="0"/>
                    <a:cs typeface="Arial" panose="020B0604020202020204" pitchFamily="34" charset="0"/>
                  </a:rPr>
                  <a:t>Code</a:t>
                </a:r>
                <a:endParaRPr lang="en-US" dirty="0">
                  <a:solidFill>
                    <a:srgbClr val="0000FF"/>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0000FF"/>
                    </a:solidFill>
                    <a:latin typeface="Arial" panose="020B0604020202020204" pitchFamily="34" charset="0"/>
                    <a:cs typeface="Arial" panose="020B0604020202020204" pitchFamily="34" charset="0"/>
                  </a:rPr>
                  <a:t>Build</a:t>
                </a:r>
                <a:endParaRPr lang="en-US" dirty="0">
                  <a:latin typeface="Arial" panose="020B0604020202020204" pitchFamily="34" charset="0"/>
                  <a:cs typeface="Arial" panose="020B0604020202020204" pitchFamily="34" charset="0"/>
                </a:endParaRPr>
              </a:p>
              <a:p>
                <a:pPr lvl="1">
                  <a:buFont typeface="Arial" pitchFamily="34" charset="0"/>
                  <a:buChar char="•"/>
                </a:pPr>
                <a:r>
                  <a:rPr lang="en-US" dirty="0">
                    <a:solidFill>
                      <a:srgbClr val="0000FF"/>
                    </a:solidFill>
                    <a:latin typeface="Arial" panose="020B0604020202020204" pitchFamily="34" charset="0"/>
                    <a:cs typeface="Arial" panose="020B0604020202020204" pitchFamily="34" charset="0"/>
                  </a:rPr>
                  <a:t>Test</a:t>
                </a:r>
              </a:p>
              <a:p>
                <a:pPr lvl="1">
                  <a:buFont typeface="Arial" pitchFamily="34" charset="0"/>
                  <a:buChar char="•"/>
                </a:pPr>
                <a:endParaRPr lang="en-US" sz="2000" dirty="0">
                  <a:solidFill>
                    <a:srgbClr val="FF6600"/>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FF6600"/>
                    </a:solidFill>
                    <a:latin typeface="Arial" panose="020B0604020202020204" pitchFamily="34" charset="0"/>
                    <a:cs typeface="Arial" panose="020B0604020202020204" pitchFamily="34" charset="0"/>
                  </a:rPr>
                  <a:t>Packaging</a:t>
                </a:r>
                <a:endParaRPr lang="en-US" dirty="0">
                  <a:solidFill>
                    <a:srgbClr val="FF6600"/>
                  </a:solidFill>
                  <a:latin typeface="Arial" panose="020B0604020202020204" pitchFamily="34" charset="0"/>
                  <a:cs typeface="Arial" panose="020B0604020202020204" pitchFamily="34" charset="0"/>
                </a:endParaRP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Release management</a:t>
                </a: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Configuration management</a:t>
                </a: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Application and Infrastructure monitoring</a:t>
                </a:r>
              </a:p>
            </p:txBody>
          </p:sp>
          <p:grpSp>
            <p:nvGrpSpPr>
              <p:cNvPr id="9" name="Group 8"/>
              <p:cNvGrpSpPr/>
              <p:nvPr/>
            </p:nvGrpSpPr>
            <p:grpSpPr>
              <a:xfrm>
                <a:off x="5257801" y="4853955"/>
                <a:ext cx="2666999" cy="1066800"/>
                <a:chOff x="5951248" y="3473076"/>
                <a:chExt cx="2666999" cy="1215666"/>
              </a:xfrm>
            </p:grpSpPr>
            <p:sp>
              <p:nvSpPr>
                <p:cNvPr id="7" name="Right Brace 6"/>
                <p:cNvSpPr/>
                <p:nvPr/>
              </p:nvSpPr>
              <p:spPr>
                <a:xfrm>
                  <a:off x="5951248" y="3473076"/>
                  <a:ext cx="268612" cy="1215666"/>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8" name="Rectangle 7"/>
                <p:cNvSpPr/>
                <p:nvPr/>
              </p:nvSpPr>
              <p:spPr>
                <a:xfrm>
                  <a:off x="6227507" y="3863551"/>
                  <a:ext cx="2390740" cy="365591"/>
                </a:xfrm>
                <a:prstGeom prst="rect">
                  <a:avLst/>
                </a:prstGeom>
              </p:spPr>
              <p:txBody>
                <a:bodyPr wrap="square" lIns="72494" tIns="36247" rIns="72494" bIns="36247">
                  <a:spAutoFit/>
                </a:bodyPr>
                <a:lstStyle/>
                <a:p>
                  <a:r>
                    <a:rPr lang="en-US" sz="1900" dirty="0">
                      <a:latin typeface="Arial" panose="020B0604020202020204" pitchFamily="34" charset="0"/>
                      <a:cs typeface="Arial" panose="020B0604020202020204" pitchFamily="34" charset="0"/>
                    </a:rPr>
                    <a:t>Operations Team</a:t>
                  </a:r>
                </a:p>
              </p:txBody>
            </p:sp>
          </p:grpSp>
          <p:grpSp>
            <p:nvGrpSpPr>
              <p:cNvPr id="11" name="Group 10"/>
              <p:cNvGrpSpPr/>
              <p:nvPr/>
            </p:nvGrpSpPr>
            <p:grpSpPr>
              <a:xfrm>
                <a:off x="1828800" y="3812919"/>
                <a:ext cx="2748624" cy="792219"/>
                <a:chOff x="2015788" y="2746119"/>
                <a:chExt cx="2748624" cy="792219"/>
              </a:xfrm>
            </p:grpSpPr>
            <p:sp>
              <p:nvSpPr>
                <p:cNvPr id="6" name="Right Brace 5"/>
                <p:cNvSpPr/>
                <p:nvPr/>
              </p:nvSpPr>
              <p:spPr>
                <a:xfrm>
                  <a:off x="2015788" y="2746119"/>
                  <a:ext cx="268612" cy="792219"/>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10" name="TextBox 9"/>
                <p:cNvSpPr txBox="1"/>
                <p:nvPr/>
              </p:nvSpPr>
              <p:spPr>
                <a:xfrm>
                  <a:off x="2284400" y="2848284"/>
                  <a:ext cx="2480012" cy="60268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Development and QA Team</a:t>
                  </a:r>
                  <a:endParaRPr lang="en-IN" dirty="0"/>
                </a:p>
              </p:txBody>
            </p:sp>
          </p:grpSp>
        </p:gr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2820" y="2512770"/>
              <a:ext cx="3162701" cy="2538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Rectangle 15"/>
          <p:cNvSpPr/>
          <p:nvPr/>
        </p:nvSpPr>
        <p:spPr>
          <a:xfrm>
            <a:off x="348598" y="69490"/>
            <a:ext cx="5219829" cy="646331"/>
          </a:xfrm>
          <a:prstGeom prst="rect">
            <a:avLst/>
          </a:prstGeom>
        </p:spPr>
        <p:txBody>
          <a:bodyPr wrap="square">
            <a:spAutoFit/>
          </a:bodyPr>
          <a:lstStyle/>
          <a:p>
            <a:pPr>
              <a:spcBef>
                <a:spcPct val="0"/>
              </a:spcBef>
            </a:pPr>
            <a:r>
              <a:rPr lang="en-IN" sz="3600" b="1" cap="all" spc="-60" dirty="0">
                <a:solidFill>
                  <a:schemeClr val="tx2"/>
                </a:solidFill>
              </a:rPr>
              <a:t>What’s DevOps?</a:t>
            </a:r>
          </a:p>
        </p:txBody>
      </p:sp>
      <p:sp>
        <p:nvSpPr>
          <p:cNvPr id="13"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3563257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045"/>
            <a:ext cx="8229600" cy="646331"/>
          </a:xfrm>
        </p:spPr>
        <p:txBody>
          <a:bodyPr wrap="square">
            <a:spAutoFit/>
          </a:bodyPr>
          <a:lstStyle/>
          <a:p>
            <a:pPr algn="l"/>
            <a:r>
              <a:rPr lang="en-US" b="1" dirty="0">
                <a:latin typeface="+mn-lt"/>
                <a:ea typeface="+mn-ea"/>
                <a:cs typeface="+mn-cs"/>
              </a:rPr>
              <a:t>DevOps Culture</a:t>
            </a:r>
            <a:endParaRPr lang="en-IN" b="1" dirty="0">
              <a:latin typeface="+mn-lt"/>
              <a:ea typeface="+mn-ea"/>
              <a:cs typeface="+mn-cs"/>
            </a:endParaRPr>
          </a:p>
        </p:txBody>
      </p:sp>
      <p:sp>
        <p:nvSpPr>
          <p:cNvPr id="6" name="TextBox 5"/>
          <p:cNvSpPr txBox="1"/>
          <p:nvPr/>
        </p:nvSpPr>
        <p:spPr>
          <a:xfrm>
            <a:off x="468630" y="4451775"/>
            <a:ext cx="8229600" cy="2031325"/>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DevOps is more than just a tool or a process change; it inherently requires an organizational culture shift. This cultural change is especially difficult, because of the conflicting nature of departmental roles:</a:t>
            </a:r>
          </a:p>
          <a:p>
            <a:endParaRPr lang="en-IN" dirty="0" smtClean="0"/>
          </a:p>
          <a:p>
            <a:r>
              <a:rPr lang="en-IN" dirty="0" smtClean="0">
                <a:latin typeface="Arial" panose="020B0604020202020204" pitchFamily="34" charset="0"/>
                <a:cs typeface="Arial" panose="020B0604020202020204" pitchFamily="34" charset="0"/>
              </a:rPr>
              <a:t>Operations — seeks organizational stability</a:t>
            </a:r>
          </a:p>
          <a:p>
            <a:r>
              <a:rPr lang="en-IN" dirty="0" smtClean="0">
                <a:latin typeface="Arial" panose="020B0604020202020204" pitchFamily="34" charset="0"/>
                <a:cs typeface="Arial" panose="020B0604020202020204" pitchFamily="34" charset="0"/>
              </a:rPr>
              <a:t>Developers — seek change</a:t>
            </a:r>
          </a:p>
          <a:p>
            <a:r>
              <a:rPr lang="en-IN" dirty="0" smtClean="0">
                <a:latin typeface="Arial" panose="020B0604020202020204" pitchFamily="34" charset="0"/>
                <a:cs typeface="Arial" panose="020B0604020202020204" pitchFamily="34" charset="0"/>
              </a:rPr>
              <a:t>Testers — seek risk reduction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604" y="987599"/>
            <a:ext cx="5497381" cy="2749335"/>
          </a:xfrm>
          <a:prstGeom prst="rect">
            <a:avLst/>
          </a:prstGeom>
          <a:noFill/>
          <a:ln>
            <a:noFill/>
          </a:ln>
          <a:effectLst>
            <a:outerShdw dist="35921" dir="2700000" algn="ctr" rotWithShape="0">
              <a:schemeClr val="bg2"/>
            </a:outerShdw>
            <a:reflection blurRad="6350" stA="29000" endPos="34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3"/>
          <p:cNvSpPr>
            <a:spLocks noGrp="1"/>
          </p:cNvSpPr>
          <p:nvPr>
            <p:ph type="ftr" sz="quarter" idx="11"/>
          </p:nvPr>
        </p:nvSpPr>
        <p:spPr>
          <a:xfrm>
            <a:off x="468630" y="6574155"/>
            <a:ext cx="3429000" cy="283845"/>
          </a:xfrm>
        </p:spPr>
        <p:txBody>
          <a:bodyPr/>
          <a:lstStyle/>
          <a:p>
            <a:endParaRPr lang="en-US" sz="1000" b="1" dirty="0"/>
          </a:p>
        </p:txBody>
      </p:sp>
    </p:spTree>
    <p:extLst>
      <p:ext uri="{BB962C8B-B14F-4D97-AF65-F5344CB8AC3E}">
        <p14:creationId xmlns:p14="http://schemas.microsoft.com/office/powerpoint/2010/main" val="1582961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95" y="1138425"/>
            <a:ext cx="6711701" cy="22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6260" y="69490"/>
            <a:ext cx="7168900" cy="584775"/>
          </a:xfrm>
          <a:prstGeom prst="rect">
            <a:avLst/>
          </a:prstGeom>
          <a:noFill/>
        </p:spPr>
        <p:txBody>
          <a:bodyPr wrap="square" rtlCol="0">
            <a:spAutoFit/>
          </a:bodyPr>
          <a:lstStyle/>
          <a:p>
            <a:pPr>
              <a:spcBef>
                <a:spcPct val="0"/>
              </a:spcBef>
            </a:pPr>
            <a:r>
              <a:rPr lang="en-US" sz="3200" b="1" cap="all" spc="-60" dirty="0">
                <a:solidFill>
                  <a:schemeClr val="tx2"/>
                </a:solidFill>
              </a:rPr>
              <a:t>Development V/s Operations</a:t>
            </a:r>
            <a:endParaRPr lang="en-IN" sz="3200" b="1" cap="all" spc="-60" dirty="0">
              <a:solidFill>
                <a:schemeClr val="tx2"/>
              </a:solidFill>
            </a:endParaRPr>
          </a:p>
        </p:txBody>
      </p:sp>
      <p:sp>
        <p:nvSpPr>
          <p:cNvPr id="5" name="TextBox 4"/>
          <p:cNvSpPr txBox="1"/>
          <p:nvPr/>
        </p:nvSpPr>
        <p:spPr>
          <a:xfrm>
            <a:off x="448965" y="3581705"/>
            <a:ext cx="8261438" cy="2092881"/>
          </a:xfrm>
          <a:prstGeom prst="rect">
            <a:avLst/>
          </a:prstGeom>
          <a:noFill/>
        </p:spPr>
        <p:txBody>
          <a:bodyPr wrap="square" rtlCol="0">
            <a:spAutoFit/>
          </a:bodyPr>
          <a:lstStyle/>
          <a:p>
            <a:pPr marL="285750" lvl="0" indent="-285750">
              <a:spcBef>
                <a:spcPts val="600"/>
              </a:spcBef>
              <a:spcAft>
                <a:spcPts val="6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Developers want change</a:t>
            </a:r>
            <a:endParaRPr lang="en-IN" sz="1400" b="1" dirty="0">
              <a:latin typeface="Arial" panose="020B0604020202020204" pitchFamily="34" charset="0"/>
              <a:cs typeface="Arial" panose="020B0604020202020204" pitchFamily="34" charset="0"/>
            </a:endParaRPr>
          </a:p>
          <a:p>
            <a:pPr marL="285750" lvl="0" indent="-285750">
              <a:spcBef>
                <a:spcPts val="600"/>
              </a:spcBef>
              <a:spcAft>
                <a:spcPts val="6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Deliver bug-fixes, changes and new features.</a:t>
            </a:r>
            <a:endParaRPr lang="en-IN" sz="1400" b="1" dirty="0">
              <a:latin typeface="Arial" panose="020B0604020202020204" pitchFamily="34" charset="0"/>
              <a:cs typeface="Arial" panose="020B0604020202020204" pitchFamily="34" charset="0"/>
            </a:endParaRPr>
          </a:p>
          <a:p>
            <a:pPr marL="514350" lvl="0" indent="-285750" algn="just">
              <a:spcBef>
                <a:spcPts val="600"/>
              </a:spcBef>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514350" lvl="0" indent="-285750" algn="just">
              <a:spcBef>
                <a:spcPts val="600"/>
              </a:spcBef>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r>
              <a:rPr lang="en-IN" sz="1200" dirty="0" smtClean="0">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sp>
        <p:nvSpPr>
          <p:cNvPr id="6"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3689396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EC0AAC2-E2E3-4BDE-92BF-8D2CF4CEF7AD}"/>
              </a:ext>
            </a:extLst>
          </p:cNvPr>
          <p:cNvSpPr/>
          <p:nvPr/>
        </p:nvSpPr>
        <p:spPr>
          <a:xfrm>
            <a:off x="0" y="976262"/>
            <a:ext cx="9000445" cy="361833"/>
          </a:xfrm>
          <a:prstGeom prst="rect">
            <a:avLst/>
          </a:prstGeom>
          <a:solidFill>
            <a:schemeClr val="bg1">
              <a:lumMod val="85000"/>
              <a:alpha val="69804"/>
            </a:schemeClr>
          </a:solidFill>
        </p:spPr>
        <p:txBody>
          <a:bodyPr wrap="square" lIns="82689" tIns="41345" rIns="82689" bIns="41345">
            <a:spAutoFit/>
          </a:bodyPr>
          <a:lstStyle/>
          <a:p>
            <a:pPr algn="ctr" defTabSz="910674" fontAlgn="base">
              <a:spcBef>
                <a:spcPct val="0"/>
              </a:spcBef>
              <a:spcAft>
                <a:spcPct val="0"/>
              </a:spcAft>
              <a:defRPr/>
            </a:pPr>
            <a:r>
              <a:rPr lang="en-US" b="1" dirty="0">
                <a:solidFill>
                  <a:srgbClr val="000000"/>
                </a:solidFill>
                <a:latin typeface="Arial Regular"/>
                <a:cs typeface="Arial" charset="0"/>
              </a:rPr>
              <a:t>DevOps Drivers</a:t>
            </a:r>
          </a:p>
        </p:txBody>
      </p:sp>
      <p:sp>
        <p:nvSpPr>
          <p:cNvPr id="7" name="Shape 37"/>
          <p:cNvSpPr/>
          <p:nvPr/>
        </p:nvSpPr>
        <p:spPr>
          <a:xfrm>
            <a:off x="158789" y="352508"/>
            <a:ext cx="5839035" cy="372725"/>
          </a:xfrm>
          <a:prstGeom prst="rect">
            <a:avLst/>
          </a:prstGeom>
          <a:extLst>
            <a:ext uri="{C572A759-6A51-4108-AA02-DFA0A04FC94B}">
              <ma14:wrappingTextBoxFlag xmlns="" xmlns:ma14="http://schemas.microsoft.com/office/mac/drawingml/2011/main" val="1"/>
            </a:ext>
          </a:extLst>
        </p:spPr>
        <p:txBody>
          <a:bodyPr lIns="82689" tIns="41345" rIns="82689" bIns="41345"/>
          <a:lstStyle/>
          <a:p>
            <a:pPr defTabSz="910674" eaLnBrk="0" fontAlgn="base" hangingPunct="0">
              <a:lnSpc>
                <a:spcPct val="90000"/>
              </a:lnSpc>
              <a:spcBef>
                <a:spcPct val="0"/>
              </a:spcBef>
              <a:spcAft>
                <a:spcPct val="0"/>
              </a:spcAft>
              <a:defRPr/>
            </a:pPr>
            <a:r>
              <a:rPr lang="en-US" altLang="en-US" sz="2200" dirty="0">
                <a:solidFill>
                  <a:srgbClr val="FFFFFF"/>
                </a:solidFill>
                <a:latin typeface="Arial Regular"/>
                <a:ea typeface="ＭＳ Ｐゴシック" pitchFamily="34" charset="-128"/>
                <a:cs typeface="Arial" charset="0"/>
              </a:rPr>
              <a:t>DevOps in Business</a:t>
            </a:r>
            <a:endParaRPr lang="en-US" sz="2200" dirty="0">
              <a:solidFill>
                <a:srgbClr val="FFFFFF"/>
              </a:solidFill>
              <a:latin typeface="Arial Regular"/>
              <a:ea typeface="ＭＳ Ｐゴシック" pitchFamily="34" charset="-128"/>
              <a:cs typeface="Arial" charset="0"/>
            </a:endParaRPr>
          </a:p>
        </p:txBody>
      </p:sp>
      <p:sp>
        <p:nvSpPr>
          <p:cNvPr id="6" name="Rounded Rectangle 5">
            <a:extLst>
              <a:ext uri="{FF2B5EF4-FFF2-40B4-BE49-F238E27FC236}">
                <a16:creationId xmlns:a16="http://schemas.microsoft.com/office/drawing/2014/main" xmlns="" id="{DBC404A1-9275-FC46-BFAA-84B48E522545}"/>
              </a:ext>
            </a:extLst>
          </p:cNvPr>
          <p:cNvSpPr/>
          <p:nvPr/>
        </p:nvSpPr>
        <p:spPr bwMode="auto">
          <a:xfrm>
            <a:off x="1283480" y="1589125"/>
            <a:ext cx="3138059" cy="2051828"/>
          </a:xfrm>
          <a:prstGeom prst="roundRect">
            <a:avLst/>
          </a:prstGeom>
          <a:solidFill>
            <a:schemeClr val="accent4">
              <a:lumMod val="40000"/>
              <a:lumOff val="60000"/>
            </a:schemeClr>
          </a:solidFill>
          <a:ln w="6350">
            <a:noFill/>
            <a:miter lim="800000"/>
            <a:headEnd/>
            <a:tailEnd/>
          </a:ln>
        </p:spPr>
        <p:txBody>
          <a:bodyPr lIns="91256" tIns="45628" rIns="91256" bIns="45628" rtlCol="0" anchor="ctr">
            <a:noAutofit/>
          </a:bodyPr>
          <a:lstStyle/>
          <a:p>
            <a:pPr algn="ctr" defTabSz="871395" eaLnBrk="0" fontAlgn="base" hangingPunct="0">
              <a:spcBef>
                <a:spcPct val="0"/>
              </a:spcBef>
              <a:spcAft>
                <a:spcPct val="0"/>
              </a:spcAft>
              <a:tabLst>
                <a:tab pos="1136976" algn="l"/>
              </a:tabLst>
              <a:defRPr/>
            </a:pPr>
            <a:endParaRPr lang="en-US" dirty="0" err="1">
              <a:solidFill>
                <a:srgbClr val="FFFFFF"/>
              </a:solidFill>
              <a:latin typeface="Arial Regular"/>
              <a:cs typeface="Arial" charset="0"/>
            </a:endParaRPr>
          </a:p>
        </p:txBody>
      </p:sp>
      <p:sp>
        <p:nvSpPr>
          <p:cNvPr id="8" name="Rounded Rectangle 7">
            <a:extLst>
              <a:ext uri="{FF2B5EF4-FFF2-40B4-BE49-F238E27FC236}">
                <a16:creationId xmlns:a16="http://schemas.microsoft.com/office/drawing/2014/main" xmlns="" id="{9D4CABEF-7095-3449-8194-B362BFC56A99}"/>
              </a:ext>
            </a:extLst>
          </p:cNvPr>
          <p:cNvSpPr/>
          <p:nvPr/>
        </p:nvSpPr>
        <p:spPr bwMode="auto">
          <a:xfrm>
            <a:off x="4647699" y="1589125"/>
            <a:ext cx="3138059" cy="2051828"/>
          </a:xfrm>
          <a:prstGeom prst="roundRect">
            <a:avLst/>
          </a:prstGeom>
          <a:solidFill>
            <a:schemeClr val="accent2">
              <a:lumMod val="40000"/>
              <a:lumOff val="60000"/>
            </a:schemeClr>
          </a:solidFill>
          <a:ln w="6350">
            <a:noFill/>
            <a:miter lim="800000"/>
            <a:headEnd/>
            <a:tailEnd/>
          </a:ln>
        </p:spPr>
        <p:txBody>
          <a:bodyPr lIns="91256" tIns="45628" rIns="91256" bIns="45628" rtlCol="0" anchor="ctr">
            <a:noAutofit/>
          </a:bodyPr>
          <a:lstStyle/>
          <a:p>
            <a:pPr algn="ctr" defTabSz="871395" eaLnBrk="0" fontAlgn="base" hangingPunct="0">
              <a:spcBef>
                <a:spcPct val="0"/>
              </a:spcBef>
              <a:spcAft>
                <a:spcPct val="0"/>
              </a:spcAft>
              <a:tabLst>
                <a:tab pos="1136976" algn="l"/>
              </a:tabLst>
              <a:defRPr/>
            </a:pPr>
            <a:endParaRPr lang="en-US" dirty="0" err="1">
              <a:solidFill>
                <a:srgbClr val="FFFFFF"/>
              </a:solidFill>
              <a:latin typeface="Arial Regular"/>
              <a:cs typeface="Arial" charset="0"/>
            </a:endParaRPr>
          </a:p>
        </p:txBody>
      </p:sp>
      <p:sp>
        <p:nvSpPr>
          <p:cNvPr id="9" name="Rounded Rectangle 8">
            <a:extLst>
              <a:ext uri="{FF2B5EF4-FFF2-40B4-BE49-F238E27FC236}">
                <a16:creationId xmlns:a16="http://schemas.microsoft.com/office/drawing/2014/main" xmlns="" id="{A5EA8118-20A0-AF42-89AF-32D6995A4277}"/>
              </a:ext>
            </a:extLst>
          </p:cNvPr>
          <p:cNvSpPr/>
          <p:nvPr/>
        </p:nvSpPr>
        <p:spPr bwMode="auto">
          <a:xfrm>
            <a:off x="1283480" y="3891982"/>
            <a:ext cx="3138059" cy="2285614"/>
          </a:xfrm>
          <a:prstGeom prst="roundRect">
            <a:avLst/>
          </a:prstGeom>
          <a:solidFill>
            <a:schemeClr val="accent2">
              <a:lumMod val="40000"/>
              <a:lumOff val="60000"/>
            </a:schemeClr>
          </a:solidFill>
          <a:ln w="6350">
            <a:noFill/>
            <a:miter lim="800000"/>
            <a:headEnd/>
            <a:tailEnd/>
          </a:ln>
        </p:spPr>
        <p:txBody>
          <a:bodyPr lIns="91256" tIns="45628" rIns="91256" bIns="45628" rtlCol="0" anchor="ctr">
            <a:noAutofit/>
          </a:bodyPr>
          <a:lstStyle/>
          <a:p>
            <a:pPr algn="ctr" defTabSz="871395" eaLnBrk="0" fontAlgn="base" hangingPunct="0">
              <a:spcBef>
                <a:spcPct val="0"/>
              </a:spcBef>
              <a:spcAft>
                <a:spcPct val="0"/>
              </a:spcAft>
              <a:tabLst>
                <a:tab pos="1136976" algn="l"/>
              </a:tabLst>
              <a:defRPr/>
            </a:pPr>
            <a:endParaRPr lang="en-US" dirty="0" err="1">
              <a:solidFill>
                <a:srgbClr val="FFFFFF"/>
              </a:solidFill>
              <a:latin typeface="Arial Regular"/>
              <a:cs typeface="Arial" charset="0"/>
            </a:endParaRPr>
          </a:p>
        </p:txBody>
      </p:sp>
      <p:sp>
        <p:nvSpPr>
          <p:cNvPr id="10" name="Rounded Rectangle 9">
            <a:extLst>
              <a:ext uri="{FF2B5EF4-FFF2-40B4-BE49-F238E27FC236}">
                <a16:creationId xmlns:a16="http://schemas.microsoft.com/office/drawing/2014/main" xmlns="" id="{82B6FEE8-857D-0549-B312-DA3B9DC4CF4F}"/>
              </a:ext>
            </a:extLst>
          </p:cNvPr>
          <p:cNvSpPr/>
          <p:nvPr/>
        </p:nvSpPr>
        <p:spPr bwMode="auto">
          <a:xfrm>
            <a:off x="4647699" y="3891982"/>
            <a:ext cx="3138059" cy="2285614"/>
          </a:xfrm>
          <a:prstGeom prst="roundRect">
            <a:avLst/>
          </a:prstGeom>
          <a:solidFill>
            <a:schemeClr val="accent4">
              <a:lumMod val="40000"/>
              <a:lumOff val="60000"/>
            </a:schemeClr>
          </a:solidFill>
          <a:ln w="6350">
            <a:noFill/>
            <a:miter lim="800000"/>
            <a:headEnd/>
            <a:tailEnd/>
          </a:ln>
        </p:spPr>
        <p:txBody>
          <a:bodyPr lIns="91256" tIns="45628" rIns="91256" bIns="45628" rtlCol="0" anchor="ctr">
            <a:noAutofit/>
          </a:bodyPr>
          <a:lstStyle/>
          <a:p>
            <a:pPr algn="ctr" defTabSz="871395" eaLnBrk="0" fontAlgn="base" hangingPunct="0">
              <a:spcBef>
                <a:spcPct val="0"/>
              </a:spcBef>
              <a:spcAft>
                <a:spcPct val="0"/>
              </a:spcAft>
              <a:tabLst>
                <a:tab pos="1136976" algn="l"/>
              </a:tabLst>
              <a:defRPr/>
            </a:pPr>
            <a:endParaRPr lang="en-US" dirty="0" err="1">
              <a:solidFill>
                <a:srgbClr val="FFFFFF"/>
              </a:solidFill>
              <a:latin typeface="Arial Regular"/>
              <a:cs typeface="Arial" charset="0"/>
            </a:endParaRPr>
          </a:p>
        </p:txBody>
      </p:sp>
      <p:sp>
        <p:nvSpPr>
          <p:cNvPr id="11" name="Rectangle 10">
            <a:extLst>
              <a:ext uri="{FF2B5EF4-FFF2-40B4-BE49-F238E27FC236}">
                <a16:creationId xmlns:a16="http://schemas.microsoft.com/office/drawing/2014/main" xmlns="" id="{AF3AB5EB-7A4E-F44F-B2D0-777FCF564437}"/>
              </a:ext>
            </a:extLst>
          </p:cNvPr>
          <p:cNvSpPr/>
          <p:nvPr/>
        </p:nvSpPr>
        <p:spPr>
          <a:xfrm>
            <a:off x="1551236" y="2434121"/>
            <a:ext cx="2602546" cy="361833"/>
          </a:xfrm>
          <a:prstGeom prst="rect">
            <a:avLst/>
          </a:prstGeom>
        </p:spPr>
        <p:txBody>
          <a:bodyPr wrap="none" lIns="82689" tIns="41345" rIns="82689" bIns="41345">
            <a:spAutoFit/>
          </a:bodyPr>
          <a:lstStyle/>
          <a:p>
            <a:pPr marL="206723" defTabSz="910674" fontAlgn="base">
              <a:spcBef>
                <a:spcPts val="600"/>
              </a:spcBef>
              <a:spcAft>
                <a:spcPts val="600"/>
              </a:spcAft>
              <a:defRPr/>
            </a:pPr>
            <a:r>
              <a:rPr lang="en-US" b="1" dirty="0">
                <a:solidFill>
                  <a:srgbClr val="000000">
                    <a:lumMod val="85000"/>
                    <a:lumOff val="15000"/>
                  </a:srgbClr>
                </a:solidFill>
                <a:latin typeface="Arial" charset="0"/>
                <a:cs typeface="Arial" panose="020B0604020202020204" pitchFamily="34" charset="0"/>
              </a:rPr>
              <a:t>Market Competition </a:t>
            </a:r>
          </a:p>
        </p:txBody>
      </p:sp>
      <p:sp>
        <p:nvSpPr>
          <p:cNvPr id="12" name="Rectangle 11">
            <a:extLst>
              <a:ext uri="{FF2B5EF4-FFF2-40B4-BE49-F238E27FC236}">
                <a16:creationId xmlns:a16="http://schemas.microsoft.com/office/drawing/2014/main" xmlns="" id="{96117837-20BC-1245-AF91-78B8416100F5}"/>
              </a:ext>
            </a:extLst>
          </p:cNvPr>
          <p:cNvSpPr/>
          <p:nvPr/>
        </p:nvSpPr>
        <p:spPr>
          <a:xfrm>
            <a:off x="4791386" y="2294955"/>
            <a:ext cx="2850684" cy="640165"/>
          </a:xfrm>
          <a:prstGeom prst="rect">
            <a:avLst/>
          </a:prstGeom>
        </p:spPr>
        <p:txBody>
          <a:bodyPr wrap="square" lIns="82689" tIns="41345" rIns="82689" bIns="41345">
            <a:spAutoFit/>
          </a:bodyPr>
          <a:lstStyle/>
          <a:p>
            <a:pPr marL="206723" algn="ctr" defTabSz="910674" fontAlgn="base">
              <a:spcBef>
                <a:spcPts val="600"/>
              </a:spcBef>
              <a:spcAft>
                <a:spcPts val="600"/>
              </a:spcAft>
              <a:defRPr/>
            </a:pPr>
            <a:r>
              <a:rPr lang="en-US" b="1" dirty="0">
                <a:solidFill>
                  <a:srgbClr val="000000">
                    <a:lumMod val="85000"/>
                    <a:lumOff val="15000"/>
                  </a:srgbClr>
                </a:solidFill>
                <a:latin typeface="Arial" charset="0"/>
                <a:cs typeface="Arial" panose="020B0604020202020204" pitchFamily="34" charset="0"/>
              </a:rPr>
              <a:t>Ever-changing Business Needs</a:t>
            </a:r>
          </a:p>
        </p:txBody>
      </p:sp>
      <p:sp>
        <p:nvSpPr>
          <p:cNvPr id="13" name="Rectangle 12">
            <a:extLst>
              <a:ext uri="{FF2B5EF4-FFF2-40B4-BE49-F238E27FC236}">
                <a16:creationId xmlns:a16="http://schemas.microsoft.com/office/drawing/2014/main" xmlns="" id="{7E828036-82E0-BB47-96EE-E648A12EF2ED}"/>
              </a:ext>
            </a:extLst>
          </p:cNvPr>
          <p:cNvSpPr/>
          <p:nvPr/>
        </p:nvSpPr>
        <p:spPr>
          <a:xfrm>
            <a:off x="1427166" y="4006944"/>
            <a:ext cx="2850684" cy="640165"/>
          </a:xfrm>
          <a:prstGeom prst="rect">
            <a:avLst/>
          </a:prstGeom>
        </p:spPr>
        <p:txBody>
          <a:bodyPr wrap="square" lIns="82689" tIns="41345" rIns="82689" bIns="41345">
            <a:spAutoFit/>
          </a:bodyPr>
          <a:lstStyle/>
          <a:p>
            <a:pPr marL="206723" algn="ctr" defTabSz="910674" fontAlgn="base">
              <a:spcBef>
                <a:spcPts val="600"/>
              </a:spcBef>
              <a:spcAft>
                <a:spcPts val="600"/>
              </a:spcAft>
              <a:defRPr/>
            </a:pPr>
            <a:r>
              <a:rPr lang="en-US" b="1" dirty="0">
                <a:solidFill>
                  <a:srgbClr val="000000">
                    <a:lumMod val="85000"/>
                    <a:lumOff val="15000"/>
                  </a:srgbClr>
                </a:solidFill>
                <a:latin typeface="Arial" charset="0"/>
                <a:cs typeface="Arial" panose="020B0604020202020204" pitchFamily="34" charset="0"/>
              </a:rPr>
              <a:t>Quick to Market Requirement</a:t>
            </a:r>
          </a:p>
        </p:txBody>
      </p:sp>
      <p:sp>
        <p:nvSpPr>
          <p:cNvPr id="14" name="Rectangle 13">
            <a:extLst>
              <a:ext uri="{FF2B5EF4-FFF2-40B4-BE49-F238E27FC236}">
                <a16:creationId xmlns:a16="http://schemas.microsoft.com/office/drawing/2014/main" xmlns="" id="{2CD503DC-D80D-504F-B07F-53CB57A2C8E1}"/>
              </a:ext>
            </a:extLst>
          </p:cNvPr>
          <p:cNvSpPr/>
          <p:nvPr/>
        </p:nvSpPr>
        <p:spPr>
          <a:xfrm>
            <a:off x="843182" y="4660810"/>
            <a:ext cx="3486227" cy="1266413"/>
          </a:xfrm>
          <a:prstGeom prst="rect">
            <a:avLst/>
          </a:prstGeom>
        </p:spPr>
        <p:txBody>
          <a:bodyPr wrap="square" lIns="82689" tIns="41345" rIns="82689" bIns="41345">
            <a:spAutoFit/>
          </a:bodyPr>
          <a:lstStyle/>
          <a:p>
            <a:pPr marL="817852" lvl="2" indent="-206723" defTabSz="910674" fontAlgn="base">
              <a:spcAft>
                <a:spcPts val="300"/>
              </a:spcAft>
              <a:buFont typeface="Arial" panose="020B0604020202020204" pitchFamily="34" charset="0"/>
              <a:buChar char="•"/>
              <a:defRPr/>
            </a:pPr>
            <a:r>
              <a:rPr lang="en-US" sz="1400" dirty="0">
                <a:solidFill>
                  <a:srgbClr val="000000"/>
                </a:solidFill>
                <a:latin typeface="Arial" charset="0"/>
                <a:cs typeface="Arial" panose="020B0604020202020204" pitchFamily="34" charset="0"/>
              </a:rPr>
              <a:t>Tight delivery deadlines</a:t>
            </a:r>
          </a:p>
          <a:p>
            <a:pPr marL="817852" lvl="2" indent="-206723" defTabSz="910674" fontAlgn="base">
              <a:spcAft>
                <a:spcPts val="300"/>
              </a:spcAft>
              <a:buFont typeface="Arial" panose="020B0604020202020204" pitchFamily="34" charset="0"/>
              <a:buChar char="•"/>
              <a:defRPr/>
            </a:pPr>
            <a:r>
              <a:rPr lang="en-US" sz="1400" dirty="0">
                <a:solidFill>
                  <a:srgbClr val="000000"/>
                </a:solidFill>
                <a:latin typeface="Arial" charset="0"/>
                <a:cs typeface="Arial" panose="020B0604020202020204" pitchFamily="34" charset="0"/>
              </a:rPr>
              <a:t>“The code works on my machine” – blame game</a:t>
            </a:r>
          </a:p>
          <a:p>
            <a:pPr marL="817852" lvl="2" indent="-206723" defTabSz="910674" fontAlgn="base">
              <a:spcAft>
                <a:spcPts val="300"/>
              </a:spcAft>
              <a:buFont typeface="Arial" panose="020B0604020202020204" pitchFamily="34" charset="0"/>
              <a:buChar char="•"/>
              <a:defRPr/>
            </a:pPr>
            <a:r>
              <a:rPr lang="en-US" sz="1400" dirty="0">
                <a:solidFill>
                  <a:srgbClr val="000000"/>
                </a:solidFill>
                <a:latin typeface="Arial" charset="0"/>
                <a:cs typeface="Arial" panose="020B0604020202020204" pitchFamily="34" charset="0"/>
              </a:rPr>
              <a:t>Disconnect </a:t>
            </a:r>
            <a:r>
              <a:rPr lang="en-US" sz="1400" dirty="0" err="1">
                <a:solidFill>
                  <a:srgbClr val="000000"/>
                </a:solidFill>
                <a:latin typeface="Arial" charset="0"/>
                <a:cs typeface="Arial" panose="020B0604020202020204" pitchFamily="34" charset="0"/>
              </a:rPr>
              <a:t>bet’n</a:t>
            </a:r>
            <a:r>
              <a:rPr lang="en-US" sz="1400" dirty="0">
                <a:solidFill>
                  <a:srgbClr val="000000"/>
                </a:solidFill>
                <a:latin typeface="Arial" charset="0"/>
                <a:cs typeface="Arial" panose="020B0604020202020204" pitchFamily="34" charset="0"/>
              </a:rPr>
              <a:t> Development and Operations team.</a:t>
            </a:r>
          </a:p>
        </p:txBody>
      </p:sp>
      <p:sp>
        <p:nvSpPr>
          <p:cNvPr id="15" name="Rectangle 14">
            <a:extLst>
              <a:ext uri="{FF2B5EF4-FFF2-40B4-BE49-F238E27FC236}">
                <a16:creationId xmlns:a16="http://schemas.microsoft.com/office/drawing/2014/main" xmlns="" id="{28787D27-FE26-2E49-9D30-6E26F99C640E}"/>
              </a:ext>
            </a:extLst>
          </p:cNvPr>
          <p:cNvSpPr/>
          <p:nvPr/>
        </p:nvSpPr>
        <p:spPr>
          <a:xfrm>
            <a:off x="4734633" y="4093808"/>
            <a:ext cx="2850684" cy="361833"/>
          </a:xfrm>
          <a:prstGeom prst="rect">
            <a:avLst/>
          </a:prstGeom>
        </p:spPr>
        <p:txBody>
          <a:bodyPr wrap="square" lIns="82689" tIns="41345" rIns="82689" bIns="41345">
            <a:spAutoFit/>
          </a:bodyPr>
          <a:lstStyle/>
          <a:p>
            <a:pPr marL="206723" algn="ctr" defTabSz="910674" fontAlgn="base">
              <a:spcBef>
                <a:spcPts val="600"/>
              </a:spcBef>
              <a:spcAft>
                <a:spcPts val="600"/>
              </a:spcAft>
              <a:defRPr/>
            </a:pPr>
            <a:r>
              <a:rPr lang="en-US" b="1" dirty="0">
                <a:solidFill>
                  <a:srgbClr val="000000">
                    <a:lumMod val="85000"/>
                    <a:lumOff val="15000"/>
                  </a:srgbClr>
                </a:solidFill>
                <a:latin typeface="Arial" charset="0"/>
                <a:cs typeface="Arial" panose="020B0604020202020204" pitchFamily="34" charset="0"/>
              </a:rPr>
              <a:t>Conflict Scenarios</a:t>
            </a:r>
          </a:p>
        </p:txBody>
      </p:sp>
      <p:sp>
        <p:nvSpPr>
          <p:cNvPr id="16" name="Rectangle 15">
            <a:extLst>
              <a:ext uri="{FF2B5EF4-FFF2-40B4-BE49-F238E27FC236}">
                <a16:creationId xmlns:a16="http://schemas.microsoft.com/office/drawing/2014/main" xmlns="" id="{C975A373-7F95-8E40-93ED-76DD583BBBB7}"/>
              </a:ext>
            </a:extLst>
          </p:cNvPr>
          <p:cNvSpPr/>
          <p:nvPr/>
        </p:nvSpPr>
        <p:spPr>
          <a:xfrm>
            <a:off x="4277851" y="4762072"/>
            <a:ext cx="3364219" cy="821081"/>
          </a:xfrm>
          <a:prstGeom prst="rect">
            <a:avLst/>
          </a:prstGeom>
        </p:spPr>
        <p:txBody>
          <a:bodyPr wrap="square" lIns="82689" tIns="41345" rIns="82689" bIns="41345">
            <a:spAutoFit/>
          </a:bodyPr>
          <a:lstStyle/>
          <a:p>
            <a:pPr marL="817852" lvl="2" indent="-206723" defTabSz="910674" fontAlgn="base">
              <a:spcAft>
                <a:spcPts val="300"/>
              </a:spcAft>
              <a:buFont typeface="Arial" panose="020B0604020202020204" pitchFamily="34" charset="0"/>
              <a:buChar char="•"/>
              <a:defRPr/>
            </a:pPr>
            <a:r>
              <a:rPr lang="en-US" sz="1400" dirty="0">
                <a:solidFill>
                  <a:srgbClr val="000000"/>
                </a:solidFill>
                <a:latin typeface="Arial" charset="0"/>
                <a:cs typeface="Arial" panose="020B0604020202020204" pitchFamily="34" charset="0"/>
              </a:rPr>
              <a:t>Conflict during deployment</a:t>
            </a:r>
          </a:p>
          <a:p>
            <a:pPr marL="817852" lvl="2" indent="-206723" defTabSz="910674" fontAlgn="base">
              <a:spcAft>
                <a:spcPts val="300"/>
              </a:spcAft>
              <a:buFont typeface="Arial" panose="020B0604020202020204" pitchFamily="34" charset="0"/>
              <a:buChar char="•"/>
              <a:defRPr/>
            </a:pPr>
            <a:r>
              <a:rPr lang="en-US" sz="1400" dirty="0">
                <a:solidFill>
                  <a:srgbClr val="000000"/>
                </a:solidFill>
                <a:latin typeface="Arial" charset="0"/>
                <a:cs typeface="Arial" panose="020B0604020202020204" pitchFamily="34" charset="0"/>
              </a:rPr>
              <a:t>Conflict after deployment</a:t>
            </a:r>
          </a:p>
          <a:p>
            <a:pPr marL="817852" lvl="2" indent="-206723" defTabSz="910674" fontAlgn="base">
              <a:spcAft>
                <a:spcPts val="300"/>
              </a:spcAft>
              <a:buFont typeface="Arial" panose="020B0604020202020204" pitchFamily="34" charset="0"/>
              <a:buChar char="•"/>
              <a:defRPr/>
            </a:pPr>
            <a:r>
              <a:rPr lang="en-US" sz="1400" dirty="0">
                <a:solidFill>
                  <a:srgbClr val="000000"/>
                </a:solidFill>
                <a:latin typeface="Arial" charset="0"/>
                <a:cs typeface="Arial" panose="020B0604020202020204" pitchFamily="34" charset="0"/>
              </a:rPr>
              <a:t>Conflict about performance</a:t>
            </a:r>
            <a:endParaRPr lang="en-IN" sz="1400" dirty="0">
              <a:solidFill>
                <a:srgbClr val="000000"/>
              </a:solidFill>
              <a:latin typeface="Arial" charset="0"/>
              <a:cs typeface="Arial" panose="020B0604020202020204" pitchFamily="34" charset="0"/>
            </a:endParaRPr>
          </a:p>
        </p:txBody>
      </p:sp>
      <p:pic>
        <p:nvPicPr>
          <p:cNvPr id="17" name="Picture 16">
            <a:extLst>
              <a:ext uri="{FF2B5EF4-FFF2-40B4-BE49-F238E27FC236}">
                <a16:creationId xmlns:a16="http://schemas.microsoft.com/office/drawing/2014/main" xmlns="" id="{B2F45604-72D8-F442-A2F9-9536267993E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0954" y="3275912"/>
            <a:ext cx="875014" cy="874969"/>
          </a:xfrm>
          <a:prstGeom prst="rect">
            <a:avLst/>
          </a:prstGeom>
        </p:spPr>
      </p:pic>
      <p:pic>
        <p:nvPicPr>
          <p:cNvPr id="18" name="Picture 17">
            <a:extLst>
              <a:ext uri="{FF2B5EF4-FFF2-40B4-BE49-F238E27FC236}">
                <a16:creationId xmlns:a16="http://schemas.microsoft.com/office/drawing/2014/main" xmlns="" id="{DA7F912E-CE01-0D48-9D13-8B22431C83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85758" y="3343917"/>
            <a:ext cx="937919" cy="937869"/>
          </a:xfrm>
          <a:prstGeom prst="rect">
            <a:avLst/>
          </a:prstGeom>
        </p:spPr>
      </p:pic>
      <p:sp>
        <p:nvSpPr>
          <p:cNvPr id="2" name="Footer Placeholder 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54587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22463"/>
            <a:ext cx="8229600" cy="715962"/>
          </a:xfrm>
        </p:spPr>
        <p:txBody>
          <a:bodyPr>
            <a:noAutofit/>
          </a:bodyPr>
          <a:lstStyle/>
          <a:p>
            <a:pPr algn="l"/>
            <a:r>
              <a:rPr lang="en-US" b="1" dirty="0" smtClean="0">
                <a:latin typeface="+mn-lt"/>
              </a:rPr>
              <a:t>Development methodologies - comparison</a:t>
            </a:r>
            <a:endParaRPr lang="en-IN" b="1" dirty="0">
              <a:latin typeface="+mn-lt"/>
            </a:endParaRPr>
          </a:p>
        </p:txBody>
      </p:sp>
      <p:grpSp>
        <p:nvGrpSpPr>
          <p:cNvPr id="4" name="Group 3"/>
          <p:cNvGrpSpPr/>
          <p:nvPr/>
        </p:nvGrpSpPr>
        <p:grpSpPr>
          <a:xfrm>
            <a:off x="1049382" y="1829715"/>
            <a:ext cx="6875418" cy="4500680"/>
            <a:chOff x="609600" y="1066800"/>
            <a:chExt cx="7010400" cy="4712017"/>
          </a:xfrm>
        </p:grpSpPr>
        <p:grpSp>
          <p:nvGrpSpPr>
            <p:cNvPr id="5" name="Group 4"/>
            <p:cNvGrpSpPr/>
            <p:nvPr/>
          </p:nvGrpSpPr>
          <p:grpSpPr>
            <a:xfrm>
              <a:off x="685800" y="2667000"/>
              <a:ext cx="6934200" cy="1760220"/>
              <a:chOff x="609600" y="2506980"/>
              <a:chExt cx="6934200" cy="1760220"/>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TextBox 29"/>
              <p:cNvSpPr txBox="1"/>
              <p:nvPr/>
            </p:nvSpPr>
            <p:spPr>
              <a:xfrm>
                <a:off x="2316479" y="3959186"/>
                <a:ext cx="1219200"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Iteration 1</a:t>
                </a:r>
                <a:endParaRPr lang="en-IN" sz="1400" dirty="0">
                  <a:latin typeface="Arial" panose="020B0604020202020204" pitchFamily="34" charset="0"/>
                  <a:cs typeface="Arial" panose="020B0604020202020204" pitchFamily="34" charset="0"/>
                </a:endParaRPr>
              </a:p>
            </p:txBody>
          </p:sp>
          <p:sp>
            <p:nvSpPr>
              <p:cNvPr id="31" name="TextBox 30"/>
              <p:cNvSpPr txBox="1"/>
              <p:nvPr/>
            </p:nvSpPr>
            <p:spPr>
              <a:xfrm>
                <a:off x="5486400" y="3959423"/>
                <a:ext cx="1219200"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Iteration 2</a:t>
                </a:r>
                <a:endParaRPr lang="en-IN" sz="14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338554"/>
              </a:xfrm>
              <a:prstGeom prst="rect">
                <a:avLst/>
              </a:prstGeom>
              <a:noFill/>
            </p:spPr>
            <p:txBody>
              <a:bodyPr wrap="square" rtlCol="0">
                <a:spAutoFit/>
              </a:bodyPr>
              <a:lstStyle/>
              <a:p>
                <a:r>
                  <a:rPr lang="en-US" sz="1600" u="sng" dirty="0" smtClean="0">
                    <a:latin typeface="Arial" panose="020B0604020202020204" pitchFamily="34" charset="0"/>
                    <a:cs typeface="Arial" panose="020B0604020202020204" pitchFamily="34" charset="0"/>
                  </a:rPr>
                  <a:t>Agile</a:t>
                </a:r>
                <a:endParaRPr lang="en-IN" sz="1600" u="sng"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Conception</a:t>
              </a:r>
              <a:endParaRPr lang="en-IN" sz="1100" dirty="0">
                <a:solidFill>
                  <a:schemeClr val="tx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Initiation</a:t>
              </a:r>
              <a:endParaRPr lang="en-IN" sz="11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Analysis</a:t>
              </a:r>
              <a:endParaRPr lang="en-IN" sz="11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Construction</a:t>
              </a:r>
              <a:endParaRPr lang="en-IN" sz="11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Testing</a:t>
              </a:r>
              <a:endParaRPr lang="en-IN" sz="1100" dirty="0">
                <a:solidFill>
                  <a:schemeClr val="tx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Deployment</a:t>
              </a:r>
              <a:endParaRPr lang="en-IN" sz="11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rial" panose="020B0604020202020204" pitchFamily="34" charset="0"/>
                  <a:cs typeface="Arial" panose="020B0604020202020204" pitchFamily="34" charset="0"/>
                </a:rPr>
                <a:t>Deliverables</a:t>
              </a:r>
              <a:endParaRPr lang="en-IN" sz="16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338554"/>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T</a:t>
              </a:r>
              <a:r>
                <a:rPr lang="en-US" sz="1600" u="sng" dirty="0" smtClean="0">
                  <a:latin typeface="Arial" panose="020B0604020202020204" pitchFamily="34" charset="0"/>
                  <a:cs typeface="Arial" panose="020B0604020202020204" pitchFamily="34" charset="0"/>
                </a:rPr>
                <a:t>raditional</a:t>
              </a:r>
              <a:endParaRPr lang="en-IN" sz="1600" u="sng"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322321" y="4869180"/>
              <a:ext cx="2689859" cy="261610"/>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DevOps – workflow automation</a:t>
              </a:r>
              <a:endParaRPr lang="en-IN" sz="1100" dirty="0">
                <a:latin typeface="Arial" panose="020B0604020202020204" pitchFamily="34" charset="0"/>
                <a:cs typeface="Arial" panose="020B0604020202020204" pitchFamily="34" charset="0"/>
              </a:endParaRPr>
            </a:p>
          </p:txBody>
        </p:sp>
      </p:grpSp>
      <p:sp>
        <p:nvSpPr>
          <p:cNvPr id="33"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704428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normAutofit fontScale="90000"/>
          </a:bodyPr>
          <a:lstStyle/>
          <a:p>
            <a:r>
              <a:rPr lang="en-US" sz="4400" dirty="0" smtClean="0"/>
              <a:t>Agile Practice and DevOps relation</a:t>
            </a:r>
            <a:endParaRPr lang="en-IN" sz="4400" dirty="0"/>
          </a:p>
        </p:txBody>
      </p:sp>
      <p:sp>
        <p:nvSpPr>
          <p:cNvPr id="3" name="Footer Placeholder 3"/>
          <p:cNvSpPr>
            <a:spLocks noGrp="1"/>
          </p:cNvSpPr>
          <p:nvPr>
            <p:ph type="ftr" sz="quarter" idx="11"/>
          </p:nvPr>
        </p:nvSpPr>
        <p:spPr>
          <a:xfrm>
            <a:off x="448965" y="6483100"/>
            <a:ext cx="3429000" cy="283845"/>
          </a:xfrm>
        </p:spPr>
        <p:txBody>
          <a:bodyPr/>
          <a:lstStyle/>
          <a:p>
            <a:endParaRPr lang="en-US" sz="1050" b="1" dirty="0"/>
          </a:p>
        </p:txBody>
      </p:sp>
    </p:spTree>
    <p:extLst>
      <p:ext uri="{BB962C8B-B14F-4D97-AF65-F5344CB8AC3E}">
        <p14:creationId xmlns:p14="http://schemas.microsoft.com/office/powerpoint/2010/main" val="7788242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1531</TotalTime>
  <Words>1077</Words>
  <Application>Microsoft Office PowerPoint</Application>
  <PresentationFormat>On-screen Show (4:3)</PresentationFormat>
  <Paragraphs>234</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Essential</vt:lpstr>
      <vt:lpstr>DevOps Fundamentals</vt:lpstr>
      <vt:lpstr>Agenda</vt:lpstr>
      <vt:lpstr>Agenda    …cont</vt:lpstr>
      <vt:lpstr>PowerPoint Presentation</vt:lpstr>
      <vt:lpstr>DevOps Culture</vt:lpstr>
      <vt:lpstr>PowerPoint Presentation</vt:lpstr>
      <vt:lpstr>PowerPoint Presentation</vt:lpstr>
      <vt:lpstr>Development methodologies - comparison</vt:lpstr>
      <vt:lpstr>Agile Practice and DevOps relation</vt:lpstr>
      <vt:lpstr>Agile Methodology</vt:lpstr>
      <vt:lpstr>PowerPoint Presentation</vt:lpstr>
      <vt:lpstr>Kanban</vt:lpstr>
      <vt:lpstr>DevOps in Business</vt:lpstr>
      <vt:lpstr>Scenario</vt:lpstr>
      <vt:lpstr>DevOps for QA</vt:lpstr>
      <vt:lpstr>DevOps for IT Operations</vt:lpstr>
      <vt:lpstr>DevOps for Business owners</vt:lpstr>
      <vt:lpstr>Continuous delivery pipeline</vt:lpstr>
      <vt:lpstr>DevOps landscape</vt:lpstr>
      <vt:lpstr>Common goals of an enterprise DevOps practice</vt:lpstr>
      <vt:lpstr>Challenges in implementing DevOps!</vt:lpstr>
      <vt:lpstr>PowerPoint Presentation</vt:lpstr>
      <vt:lpstr>DevOps Operational benefits</vt:lpstr>
      <vt:lpstr>DevOps - Career path</vt:lpstr>
      <vt:lpstr>DevOps Awareness Pattern in IT Industry</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Lenovo</cp:lastModifiedBy>
  <cp:revision>51</cp:revision>
  <dcterms:created xsi:type="dcterms:W3CDTF">2013-08-21T19:17:07Z</dcterms:created>
  <dcterms:modified xsi:type="dcterms:W3CDTF">2022-04-07T04:26:07Z</dcterms:modified>
</cp:coreProperties>
</file>