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ocalhost:8889/notebooks/Lending%20Club.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IN" dirty="0" smtClean="0"/>
              <a:t>Data understanding</a:t>
            </a:r>
            <a:endParaRPr lang="en-IN" dirty="0"/>
          </a:p>
        </p:txBody>
      </p:sp>
      <p:sp>
        <p:nvSpPr>
          <p:cNvPr id="3" name="Subtitle 2"/>
          <p:cNvSpPr>
            <a:spLocks noGrp="1"/>
          </p:cNvSpPr>
          <p:nvPr>
            <p:ph type="subTitle" idx="1"/>
          </p:nvPr>
        </p:nvSpPr>
        <p:spPr>
          <a:xfrm>
            <a:off x="533400" y="1676400"/>
            <a:ext cx="8153400" cy="4191000"/>
          </a:xfrm>
        </p:spPr>
        <p:txBody>
          <a:bodyPr>
            <a:normAutofit/>
          </a:bodyPr>
          <a:lstStyle/>
          <a:p>
            <a:pPr algn="l"/>
            <a:r>
              <a:rPr lang="en-IN" sz="1200" dirty="0" smtClean="0">
                <a:solidFill>
                  <a:schemeClr val="tx1"/>
                </a:solidFill>
              </a:rPr>
              <a:t>I have gone through the data dictionary file and started understanding the column description and what there meaning to fetch some idea about the relevant column list. Out of 115 columns mentioned we need to do first data cleansing and find the unwanted columns. Hence its started with loading the data set in Data Frame and check the columns and </a:t>
            </a:r>
            <a:r>
              <a:rPr lang="en-IN" sz="1200" dirty="0" err="1" smtClean="0">
                <a:solidFill>
                  <a:schemeClr val="tx1"/>
                </a:solidFill>
              </a:rPr>
              <a:t>datatype</a:t>
            </a:r>
            <a:r>
              <a:rPr lang="en-IN" sz="1200" dirty="0" smtClean="0">
                <a:solidFill>
                  <a:schemeClr val="tx1"/>
                </a:solidFill>
              </a:rPr>
              <a:t> </a:t>
            </a:r>
          </a:p>
          <a:p>
            <a:pPr algn="l"/>
            <a:endParaRPr lang="en-IN" sz="1200" dirty="0" smtClean="0">
              <a:solidFill>
                <a:schemeClr val="tx1"/>
              </a:solidFill>
            </a:endParaRPr>
          </a:p>
          <a:p>
            <a:pPr algn="l"/>
            <a:endParaRPr lang="en-IN" sz="1200" dirty="0" smtClean="0">
              <a:solidFill>
                <a:schemeClr val="tx1"/>
              </a:solidFill>
            </a:endParaRPr>
          </a:p>
          <a:p>
            <a:pPr algn="l"/>
            <a:endParaRPr lang="en-IN" sz="1200"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838200" y="2438400"/>
            <a:ext cx="6934200" cy="389858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Autofit/>
          </a:bodyPr>
          <a:lstStyle/>
          <a:p>
            <a:pPr algn="l"/>
            <a:r>
              <a:rPr lang="en-IN" sz="1400" dirty="0" smtClean="0"/>
              <a:t>Its Clear evident that long term loans default More and High salaried tend to default minimum and its maximum at mid tear and max between 25% to 50% salary band.</a:t>
            </a:r>
            <a:br>
              <a:rPr lang="en-IN" sz="1400" dirty="0" smtClean="0"/>
            </a:br>
            <a:r>
              <a:rPr lang="en-IN" sz="1400" dirty="0" smtClean="0"/>
              <a:t>So from this Analysis we can define that Long term Loans and those who Mortgage and Those who either take loan for Debt Consolidation or CC tend to make more defaults</a:t>
            </a:r>
            <a:r>
              <a:rPr lang="en-IN" sz="1400" dirty="0" smtClean="0"/>
              <a:t>.</a:t>
            </a:r>
            <a:br>
              <a:rPr lang="en-IN" sz="1400" dirty="0" smtClean="0"/>
            </a:br>
            <a:r>
              <a:rPr lang="en-IN" sz="1400" b="1" u="sng" dirty="0" smtClean="0"/>
              <a:t>So we started by bi-</a:t>
            </a:r>
            <a:r>
              <a:rPr lang="en-IN" sz="1400" b="1" u="sng" dirty="0" err="1" smtClean="0"/>
              <a:t>variate</a:t>
            </a:r>
            <a:r>
              <a:rPr lang="en-IN" sz="1400" b="1" u="sng" dirty="0" smtClean="0"/>
              <a:t> analysis</a:t>
            </a:r>
            <a:r>
              <a:rPr lang="en-IN" sz="1400" b="1" dirty="0" smtClean="0"/>
              <a:t/>
            </a:r>
            <a:br>
              <a:rPr lang="en-IN" sz="1400" b="1" dirty="0" smtClean="0"/>
            </a:br>
            <a:r>
              <a:rPr lang="en-IN" sz="1400" dirty="0" smtClean="0"/>
              <a:t>We have made  some </a:t>
            </a:r>
            <a:r>
              <a:rPr lang="en-IN" sz="1400" dirty="0" err="1" smtClean="0"/>
              <a:t>daata</a:t>
            </a:r>
            <a:r>
              <a:rPr lang="en-IN" sz="1400" dirty="0" smtClean="0"/>
              <a:t> </a:t>
            </a:r>
            <a:r>
              <a:rPr lang="en-IN" sz="1400" dirty="0" err="1" smtClean="0"/>
              <a:t>rouping</a:t>
            </a:r>
            <a:r>
              <a:rPr lang="en-IN" sz="1400" dirty="0" smtClean="0"/>
              <a:t> to draw our conclusion further that how the data co relates with defaulters.</a:t>
            </a:r>
            <a:r>
              <a:rPr lang="en-IN" sz="1400" b="1" dirty="0" smtClean="0"/>
              <a:t/>
            </a:r>
            <a:br>
              <a:rPr lang="en-IN" sz="1400" b="1" dirty="0" smtClean="0"/>
            </a:br>
            <a:endParaRPr lang="en-IN" sz="1400" dirty="0"/>
          </a:p>
        </p:txBody>
      </p:sp>
      <p:pic>
        <p:nvPicPr>
          <p:cNvPr id="10242"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1400" dirty="0" smtClean="0"/>
              <a:t>Now from above we understand the major columns to come in picture to conclude the analysis so lets create a pair plot to see the </a:t>
            </a:r>
            <a:r>
              <a:rPr lang="en-IN" sz="1400" dirty="0" err="1" smtClean="0"/>
              <a:t>corelation</a:t>
            </a:r>
            <a:r>
              <a:rPr lang="en-IN" sz="1400" dirty="0" smtClean="0">
                <a:hlinkClick r:id="rId2"/>
              </a:rPr>
              <a:t>¶</a:t>
            </a:r>
            <a:r>
              <a:rPr lang="en-IN" sz="1400" dirty="0" smtClean="0"/>
              <a:t/>
            </a:r>
            <a:br>
              <a:rPr lang="en-IN" sz="1400" dirty="0" smtClean="0"/>
            </a:br>
            <a:r>
              <a:rPr lang="en-IN" sz="1400" dirty="0" smtClean="0"/>
              <a:t>Below stats give us some more light on the charged off loans and the co-relation so we started drawing the pair plot for our final analysis.</a:t>
            </a:r>
            <a:r>
              <a:rPr lang="en-IN" sz="1400" dirty="0" smtClean="0"/>
              <a:t/>
            </a:r>
            <a:br>
              <a:rPr lang="en-IN" sz="1400" dirty="0" smtClean="0"/>
            </a:br>
            <a:endParaRPr lang="en-IN" sz="1400" dirty="0"/>
          </a:p>
        </p:txBody>
      </p:sp>
      <p:pic>
        <p:nvPicPr>
          <p:cNvPr id="11266" name="Picture 2"/>
          <p:cNvPicPr>
            <a:picLocks noGrp="1" noChangeAspect="1" noChangeArrowheads="1"/>
          </p:cNvPicPr>
          <p:nvPr>
            <p:ph idx="1"/>
          </p:nvPr>
        </p:nvPicPr>
        <p:blipFill>
          <a:blip r:embed="rId3"/>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1200" dirty="0" smtClean="0"/>
              <a:t>Below pair plots clearly shows the co-relation between the charged off status is increasing for </a:t>
            </a:r>
            <a:r>
              <a:rPr lang="en-IN" sz="1200" dirty="0" err="1" smtClean="0"/>
              <a:t>perticular</a:t>
            </a:r>
            <a:r>
              <a:rPr lang="en-IN" sz="1200" dirty="0" smtClean="0"/>
              <a:t> set of loan types and customers  So our below is the final conclusion </a:t>
            </a:r>
            <a:br>
              <a:rPr lang="en-IN" sz="1200" dirty="0" smtClean="0"/>
            </a:br>
            <a:r>
              <a:rPr lang="en-IN" sz="1200" dirty="0" smtClean="0"/>
              <a:t>Final Conclusion:</a:t>
            </a:r>
            <a:br>
              <a:rPr lang="en-IN" sz="1200" dirty="0" smtClean="0"/>
            </a:br>
            <a:r>
              <a:rPr lang="en-IN" sz="1200" dirty="0" smtClean="0"/>
              <a:t>	1) Employees with good salary tend to default very less major amount of </a:t>
            </a:r>
            <a:r>
              <a:rPr lang="en-IN" sz="1200" dirty="0" err="1" smtClean="0"/>
              <a:t>chargeoffs</a:t>
            </a:r>
            <a:r>
              <a:rPr lang="en-IN" sz="1200" dirty="0" smtClean="0"/>
              <a:t> happened between mid </a:t>
            </a:r>
            <a:r>
              <a:rPr lang="en-IN" sz="1200" dirty="0" err="1" smtClean="0"/>
              <a:t>salry</a:t>
            </a:r>
            <a:r>
              <a:rPr lang="en-IN" sz="1200" dirty="0" smtClean="0"/>
              <a:t> range and decrease toward mean 25%.</a:t>
            </a:r>
            <a:br>
              <a:rPr lang="en-IN" sz="1200" dirty="0" smtClean="0"/>
            </a:br>
            <a:r>
              <a:rPr lang="en-IN" sz="1200" dirty="0" smtClean="0"/>
              <a:t>	</a:t>
            </a:r>
            <a:r>
              <a:rPr lang="en-IN" sz="1200" dirty="0" smtClean="0"/>
              <a:t>2) Loans with higher interest rates tend to make more defaults and loans we have seen 36 and 60 months where max default happens for more duration loans.</a:t>
            </a:r>
            <a:br>
              <a:rPr lang="en-IN" sz="1200" dirty="0" smtClean="0"/>
            </a:br>
            <a:r>
              <a:rPr lang="en-IN" sz="1200" dirty="0" smtClean="0"/>
              <a:t>	</a:t>
            </a:r>
            <a:r>
              <a:rPr lang="en-IN" sz="1200" dirty="0" smtClean="0"/>
              <a:t>3)  Also people who lives in mortgage property tend to make </a:t>
            </a:r>
            <a:r>
              <a:rPr lang="en-IN" sz="1200" smtClean="0"/>
              <a:t>more charge off.</a:t>
            </a:r>
            <a:r>
              <a:rPr lang="en-IN" sz="1200" dirty="0" smtClean="0"/>
              <a:t/>
            </a:r>
            <a:br>
              <a:rPr lang="en-IN" sz="1200" dirty="0" smtClean="0"/>
            </a:br>
            <a:r>
              <a:rPr lang="en-IN" sz="1200" dirty="0" smtClean="0"/>
              <a:t> </a:t>
            </a:r>
            <a:r>
              <a:rPr lang="en-IN" sz="1200" smtClean="0"/>
              <a:t>	</a:t>
            </a:r>
            <a:endParaRPr lang="en-IN" sz="1200" dirty="0" smtClean="0"/>
          </a:p>
        </p:txBody>
      </p:sp>
      <p:pic>
        <p:nvPicPr>
          <p:cNvPr id="12290" name="Picture 2"/>
          <p:cNvPicPr>
            <a:picLocks noGrp="1" noChangeAspect="1" noChangeArrowheads="1"/>
          </p:cNvPicPr>
          <p:nvPr>
            <p:ph idx="1"/>
          </p:nvPr>
        </p:nvPicPr>
        <p:blipFill>
          <a:blip r:embed="rId2"/>
          <a:srcRect/>
          <a:stretch>
            <a:fillRect/>
          </a:stretch>
        </p:blipFill>
        <p:spPr bwMode="auto">
          <a:xfrm>
            <a:off x="609600" y="2332037"/>
            <a:ext cx="8050085" cy="45259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1"/>
            <a:ext cx="8229600" cy="762000"/>
          </a:xfrm>
        </p:spPr>
        <p:txBody>
          <a:bodyPr>
            <a:normAutofit/>
          </a:bodyPr>
          <a:lstStyle/>
          <a:p>
            <a:pPr>
              <a:buNone/>
            </a:pPr>
            <a:r>
              <a:rPr lang="en-IN" sz="1200" dirty="0" smtClean="0"/>
              <a:t>The above snapshot give is a detailed idea that out of 115 columns there are many columns having null record counts and better to remove  the below command </a:t>
            </a:r>
            <a:r>
              <a:rPr lang="en-IN" sz="1200" dirty="0" err="1" smtClean="0"/>
              <a:t>hel</a:t>
            </a:r>
            <a:r>
              <a:rPr lang="en-IN" sz="1200" dirty="0" smtClean="0"/>
              <a:t> us to find the number of columns having blank records and they can out right rejected total we figure out 54 columns like this and prepared the list to remove</a:t>
            </a:r>
          </a:p>
          <a:p>
            <a:pPr>
              <a:buNone/>
            </a:pPr>
            <a:endParaRPr lang="en-IN" sz="1200" dirty="0" smtClean="0"/>
          </a:p>
          <a:p>
            <a:pPr>
              <a:buNone/>
            </a:pPr>
            <a:endParaRPr lang="en-IN" sz="1200" dirty="0" smtClean="0"/>
          </a:p>
          <a:p>
            <a:pPr>
              <a:buNone/>
            </a:pPr>
            <a:endParaRPr lang="en-IN" sz="1200" dirty="0" smtClean="0"/>
          </a:p>
          <a:p>
            <a:pPr>
              <a:buNone/>
            </a:pPr>
            <a:endParaRPr lang="en-IN" sz="1200" dirty="0"/>
          </a:p>
        </p:txBody>
      </p:sp>
      <p:pic>
        <p:nvPicPr>
          <p:cNvPr id="2052" name="Picture 4"/>
          <p:cNvPicPr>
            <a:picLocks noChangeAspect="1" noChangeArrowheads="1"/>
          </p:cNvPicPr>
          <p:nvPr/>
        </p:nvPicPr>
        <p:blipFill>
          <a:blip r:embed="rId2"/>
          <a:srcRect/>
          <a:stretch>
            <a:fillRect/>
          </a:stretch>
        </p:blipFill>
        <p:spPr bwMode="auto">
          <a:xfrm>
            <a:off x="609600" y="1524000"/>
            <a:ext cx="6962775" cy="391464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200" dirty="0" smtClean="0"/>
              <a:t>After removing the unwanted columns we describe the data frame to get the idea of actual data, about their min max value and couple of other stats which help us to find the </a:t>
            </a:r>
            <a:r>
              <a:rPr lang="en-IN" sz="1200" dirty="0" err="1" smtClean="0"/>
              <a:t>outlairs</a:t>
            </a:r>
            <a:r>
              <a:rPr lang="en-IN" sz="1200" dirty="0" smtClean="0"/>
              <a:t> and meaning </a:t>
            </a:r>
            <a:r>
              <a:rPr lang="en-IN" sz="1200" dirty="0" err="1" smtClean="0"/>
              <a:t>ful</a:t>
            </a:r>
            <a:r>
              <a:rPr lang="en-IN" sz="1200" dirty="0" smtClean="0"/>
              <a:t> columns</a:t>
            </a:r>
            <a:endParaRPr lang="en-IN" sz="1200" dirty="0"/>
          </a:p>
        </p:txBody>
      </p:sp>
      <p:pic>
        <p:nvPicPr>
          <p:cNvPr id="3074" name="Picture 2"/>
          <p:cNvPicPr>
            <a:picLocks noGrp="1" noChangeAspect="1" noChangeArrowheads="1"/>
          </p:cNvPicPr>
          <p:nvPr>
            <p:ph idx="1"/>
          </p:nvPr>
        </p:nvPicPr>
        <p:blipFill>
          <a:blip r:embed="rId2"/>
          <a:srcRect/>
          <a:stretch>
            <a:fillRect/>
          </a:stretch>
        </p:blipFill>
        <p:spPr bwMode="auto">
          <a:xfrm>
            <a:off x="457200" y="2293851"/>
            <a:ext cx="8229600" cy="313866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200" dirty="0" smtClean="0"/>
              <a:t>To find out lairs we also have to find the columns having major null data for this we made a rough assumption that 10% of null data to be found and updated</a:t>
            </a:r>
            <a:br>
              <a:rPr lang="en-IN" sz="1200" dirty="0" smtClean="0"/>
            </a:br>
            <a:endParaRPr lang="en-IN" sz="1200" dirty="0"/>
          </a:p>
        </p:txBody>
      </p:sp>
      <p:pic>
        <p:nvPicPr>
          <p:cNvPr id="4098"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pic>
        <p:nvPicPr>
          <p:cNvPr id="4099" name="Picture 3"/>
          <p:cNvPicPr>
            <a:picLocks noChangeAspect="1" noChangeArrowheads="1"/>
          </p:cNvPicPr>
          <p:nvPr/>
        </p:nvPicPr>
        <p:blipFill>
          <a:blip r:embed="rId2"/>
          <a:srcRect/>
          <a:stretch>
            <a:fillRect/>
          </a:stretch>
        </p:blipFill>
        <p:spPr bwMode="auto">
          <a:xfrm>
            <a:off x="123825" y="1786628"/>
            <a:ext cx="9020175" cy="507137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200" dirty="0" smtClean="0"/>
              <a:t>As a part of data cleansing we removed sum more columns and update the null values for example </a:t>
            </a:r>
            <a:r>
              <a:rPr lang="en-IN" sz="1200" dirty="0" err="1" smtClean="0"/>
              <a:t>takem</a:t>
            </a:r>
            <a:r>
              <a:rPr lang="en-IN" sz="1200" dirty="0" smtClean="0"/>
              <a:t> employee total service experience and removed all nulls with 0 .</a:t>
            </a:r>
            <a:endParaRPr lang="en-IN" sz="1200" dirty="0"/>
          </a:p>
        </p:txBody>
      </p:sp>
      <p:pic>
        <p:nvPicPr>
          <p:cNvPr id="5122"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err="1" smtClean="0"/>
              <a:t>Univariate</a:t>
            </a:r>
            <a:r>
              <a:rPr lang="en-IN" sz="2400" dirty="0" smtClean="0"/>
              <a:t> Analysis</a:t>
            </a:r>
            <a:br>
              <a:rPr lang="en-IN" sz="2400" dirty="0" smtClean="0"/>
            </a:br>
            <a:r>
              <a:rPr lang="en-IN" sz="1200" dirty="0" smtClean="0"/>
              <a:t>We have figured out various columns with the help of which we can draw some conclusion so we </a:t>
            </a:r>
            <a:r>
              <a:rPr lang="en-IN" sz="1200" dirty="0" err="1" smtClean="0"/>
              <a:t>atarted</a:t>
            </a:r>
            <a:r>
              <a:rPr lang="en-IN" sz="1200" dirty="0" smtClean="0"/>
              <a:t> to further analyzing the </a:t>
            </a:r>
            <a:r>
              <a:rPr lang="en-IN" sz="1200" dirty="0" err="1" smtClean="0"/>
              <a:t>daata</a:t>
            </a:r>
            <a:r>
              <a:rPr lang="en-IN" sz="1200" dirty="0" smtClean="0"/>
              <a:t> like what are the different type of loans offered what is the different status and employees salary range and purpose of loans to draw our conclusion.4</a:t>
            </a:r>
            <a:endParaRPr lang="en-IN" sz="2400" dirty="0"/>
          </a:p>
        </p:txBody>
      </p:sp>
      <p:pic>
        <p:nvPicPr>
          <p:cNvPr id="6146"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200" dirty="0" smtClean="0"/>
              <a:t>Based on our above </a:t>
            </a:r>
            <a:r>
              <a:rPr lang="en-IN" sz="1200" dirty="0" err="1" smtClean="0"/>
              <a:t>univariate</a:t>
            </a:r>
            <a:r>
              <a:rPr lang="en-IN" sz="1200" dirty="0" smtClean="0"/>
              <a:t> analysis we draw some conclusion </a:t>
            </a:r>
            <a:r>
              <a:rPr lang="en-IN" sz="1200" dirty="0" err="1" smtClean="0"/>
              <a:t>bycreating</a:t>
            </a:r>
            <a:r>
              <a:rPr lang="en-IN" sz="1200" dirty="0" smtClean="0"/>
              <a:t> different chart patterns mentioned below.</a:t>
            </a:r>
            <a:endParaRPr lang="en-IN" sz="1200" dirty="0"/>
          </a:p>
        </p:txBody>
      </p:sp>
      <p:pic>
        <p:nvPicPr>
          <p:cNvPr id="7170"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Words>
  <Application>Microsoft Office PowerPoint</Application>
  <PresentationFormat>On-screen Show (4:3)</PresentationFormat>
  <Paragraphs>14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Data understanding</vt:lpstr>
      <vt:lpstr>Slide 2</vt:lpstr>
      <vt:lpstr>After removing the unwanted columns we describe the data frame to get the idea of actual data, about their min max value and couple of other stats which help us to find the outlairs and meaning ful columns</vt:lpstr>
      <vt:lpstr>To find out lairs we also have to find the columns having major null data for this we made a rough assumption that 10% of null data to be found and updated </vt:lpstr>
      <vt:lpstr>As a part of data cleansing we removed sum more columns and update the null values for example takem employee total service experience and removed all nulls with 0 .</vt:lpstr>
      <vt:lpstr>Univariate Analysis We have figured out various columns with the help of which we can draw some conclusion so we atarted to further analyzing the daata like what are the different type of loans offered what is the different status and employees salary range and purpose of loans to draw our conclusion.4</vt:lpstr>
      <vt:lpstr>Based on our above univariate analysis we draw some conclusion bycreating different chart patterns mentioned below.</vt:lpstr>
      <vt:lpstr>Slide 8</vt:lpstr>
      <vt:lpstr>Slide 9</vt:lpstr>
      <vt:lpstr>Its Clear evident that long term loans default More and High salaried tend to default minimum and its maximum at mid tear and max between 25% to 50% salary band. So from this Analysis we can define that Long term Loans and those who Mortgage and Those who either take loan for Debt Consolidation or CC tend to make more defaults. So we started by bi-variate analysis We have made  some daata rouping to draw our conclusion further that how the data co relates with defaulters. </vt:lpstr>
      <vt:lpstr>Now from above we understand the major columns to come in picture to conclude the analysis so lets create a pair plot to see the corelation¶ Below stats give us some more light on the charged off loans and the co-relation so we started drawing the pair plot for our final analysis. </vt:lpstr>
      <vt:lpstr>Below pair plots clearly shows the co-relation between the charged off status is increasing for perticular set of loan types and customers  So our below is the final conclusion  Final Conclusion:  1) Employees with good salary tend to default very less major amount of chargeoffs happened between mid salry range and decrease toward mean 25%.  2) Loans with higher interest rates tend to make more defaults and loans we have seen 36 and 60 months where max default happens for more duration loans.  3)  Also people who lives in mortgage property tend to make more charge off.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understanding</dc:title>
  <dc:creator>Amandeep Sethi</dc:creator>
  <cp:lastModifiedBy>Amansh</cp:lastModifiedBy>
  <cp:revision>1</cp:revision>
  <dcterms:created xsi:type="dcterms:W3CDTF">2006-08-16T00:00:00Z</dcterms:created>
  <dcterms:modified xsi:type="dcterms:W3CDTF">2022-07-05T18:09:30Z</dcterms:modified>
</cp:coreProperties>
</file>