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7"/>
  </p:notesMasterIdLst>
  <p:handoutMasterIdLst>
    <p:handoutMasterId r:id="rId18"/>
  </p:handoutMasterIdLst>
  <p:sldIdLst>
    <p:sldId id="1862" r:id="rId6"/>
    <p:sldId id="1860" r:id="rId7"/>
    <p:sldId id="1825" r:id="rId8"/>
    <p:sldId id="1866" r:id="rId9"/>
    <p:sldId id="1867" r:id="rId10"/>
    <p:sldId id="1826" r:id="rId11"/>
    <p:sldId id="1864" r:id="rId12"/>
    <p:sldId id="1868" r:id="rId13"/>
    <p:sldId id="1872" r:id="rId14"/>
    <p:sldId id="1871" r:id="rId15"/>
    <p:sldId id="1532"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xmlns="">
        <p14:section name="Light Template" id="{A073DAE3-B461-442F-A3D3-6642BD875E45}">
          <p14:sldIdLst/>
        </p14:section>
        <p14:section name="Dark template" id="{888AB95E-1B7E-4E95-8F39-C5D0E8372BC2}">
          <p14:sldIdLst>
            <p14:sldId id="1862"/>
            <p14:sldId id="1860"/>
            <p14:sldId id="1825"/>
            <p14:sldId id="1866"/>
            <p14:sldId id="1867"/>
            <p14:sldId id="1826"/>
            <p14:sldId id="1863"/>
            <p14:sldId id="1864"/>
            <p14:sldId id="1868"/>
            <p14:sldId id="1869"/>
            <p14:sldId id="1870"/>
            <p14:sldId id="1871"/>
            <p14:sldId id="153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xmlns="" userId="S-1-5-21-2127521184-1604012920-1887927527-2598260" providerId="AD"/>
      </p:ext>
    </p:extLst>
  </p:cmAuthor>
  <p:cmAuthor id="3" name="Mary Feil-Jacobs" initials="MF" lastIdx="28" clrIdx="3">
    <p:extLst>
      <p:ext uri="{19B8F6BF-5375-455C-9EA6-DF929625EA0E}">
        <p15:presenceInfo xmlns:p15="http://schemas.microsoft.com/office/powerpoint/2012/main" xmlns=""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0562" autoAdjust="0"/>
  </p:normalViewPr>
  <p:slideViewPr>
    <p:cSldViewPr snapToGrid="0">
      <p:cViewPr varScale="1">
        <p:scale>
          <a:sx n="58" d="100"/>
          <a:sy n="58" d="100"/>
        </p:scale>
        <p:origin x="-1170" y="-9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15-Oct-20 05:42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15-Oct-20 05:42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pPr/>
              <a:t>15-Oct-20 05:42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xmlns=""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15-Oct-20 05:42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xmlns="" val="336847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15-Oct-20 05:42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xmlns="" val="367352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15-Oct-20 05:42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xmlns="" val="71563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15-Oct-20 05:42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xmlns=""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Sans-Serif"/>
              <a:buChar char="•"/>
            </a:pPr>
            <a:endParaRPr lang="en-US" sz="900" dirty="0">
              <a:latin typeface="Segoe UI Semilight"/>
              <a:cs typeface="Segoe UI Semi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15-Oct-20 05:42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xmlns="" val="252674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15-Oct-20 05:42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xmlns="" val="104769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pPr/>
              <a:t>15-Oct-20 05:42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xmlns=""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xmlns=""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xmlns="" val="3091831642"/>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xmlns=""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1703268474"/>
      </p:ext>
    </p:extLst>
  </p:cSld>
  <p:clrMapOvr>
    <a:masterClrMapping/>
  </p:clrMapOvr>
  <p:transition>
    <p:fade/>
  </p:transition>
  <p:extLst>
    <p:ext uri="{DCECCB84-F9BA-43D5-87BE-67443E8EF086}">
      <p15:sldGuideLst xmlns:p15="http://schemas.microsoft.com/office/powerpoint/2012/main" xmlns="">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275728343"/>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192018982"/>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79946700"/>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189335521"/>
      </p:ext>
    </p:extLst>
  </p:cSld>
  <p:clrMapOvr>
    <a:masterClrMapping/>
  </p:clrMapOvr>
  <p:transition>
    <p:fade/>
  </p:transition>
  <p:extLst>
    <p:ext uri="{DCECCB84-F9BA-43D5-87BE-67443E8EF086}">
      <p15:sldGuideLst xmlns:p15="http://schemas.microsoft.com/office/powerpoint/2012/main" xmlns="">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30798454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xmlns="" val="3243858526"/>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xmlns="" val="728665027"/>
      </p:ext>
    </p:extLst>
  </p:cSld>
  <p:clrMapOvr>
    <a:masterClrMapping/>
  </p:clrMapOvr>
  <p:transition>
    <p:fade/>
  </p:transition>
  <p:extLst>
    <p:ext uri="{DCECCB84-F9BA-43D5-87BE-67443E8EF086}">
      <p15:sldGuideLst xmlns:p15="http://schemas.microsoft.com/office/powerpoint/2012/main" xmlns="">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xmlns="" val="2689229390"/>
      </p:ext>
    </p:extLst>
  </p:cSld>
  <p:clrMapOvr>
    <a:masterClrMapping/>
  </p:clrMapOvr>
  <p:transition>
    <p:fade/>
  </p:transition>
  <p:extLst>
    <p:ext uri="{DCECCB84-F9BA-43D5-87BE-67443E8EF086}">
      <p15:sldGuideLst xmlns:p15="http://schemas.microsoft.com/office/powerpoint/2012/main" xmlns="">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xmlns="" val="2429512451"/>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xmlns=""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xmlns=""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9" name="Text Placeholder 4">
            <a:extLst>
              <a:ext uri="{FF2B5EF4-FFF2-40B4-BE49-F238E27FC236}">
                <a16:creationId xmlns:a16="http://schemas.microsoft.com/office/drawing/2014/main" xmlns=""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12" name="Picture 11">
            <a:extLst>
              <a:ext uri="{FF2B5EF4-FFF2-40B4-BE49-F238E27FC236}">
                <a16:creationId xmlns:a16="http://schemas.microsoft.com/office/drawing/2014/main" xmlns=""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xmlns=""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xmlns=""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xmlns=""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xmlns=""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1556723"/>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343058790"/>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xmlns=""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spTree>
    <p:extLst>
      <p:ext uri="{BB962C8B-B14F-4D97-AF65-F5344CB8AC3E}">
        <p14:creationId xmlns:p14="http://schemas.microsoft.com/office/powerpoint/2010/main" xmlns=""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xmlns=""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xmlns=""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xmlns=""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xmlns=""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xmlns=""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xmlns="" val="2148831830"/>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xmlns=""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xmlns=""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xmlns=""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xmlns=""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xmlns=""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xmlns=""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xmlns=""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Picture 5">
            <a:extLst>
              <a:ext uri="{FF2B5EF4-FFF2-40B4-BE49-F238E27FC236}">
                <a16:creationId xmlns:a16="http://schemas.microsoft.com/office/drawing/2014/main" xmlns=""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xmlns=""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7452811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xmlns=""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3998490835"/>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xmlns=""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xmlns=""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xmlns=""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xmlns=""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94706078"/>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meter&#10;&#10;Description automatically generated">
            <a:extLst>
              <a:ext uri="{FF2B5EF4-FFF2-40B4-BE49-F238E27FC236}">
                <a16:creationId xmlns:a16="http://schemas.microsoft.com/office/drawing/2014/main" xmlns=""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xmlns=""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410093798"/>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xmlns=""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3087507175"/>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xmlns=""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xmlns="" val="2682201083"/>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860773406"/>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84350045"/>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4014188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xmlns="" val="293148141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xmlns="" val="1952163360"/>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xmlns="" val="4208981506"/>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xmlns="" val="3373083827"/>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xmlns=""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xmlns=""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7" name="Text Placeholder 4">
            <a:extLst>
              <a:ext uri="{FF2B5EF4-FFF2-40B4-BE49-F238E27FC236}">
                <a16:creationId xmlns:a16="http://schemas.microsoft.com/office/drawing/2014/main" xmlns=""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pic>
        <p:nvPicPr>
          <p:cNvPr id="5" name="Picture 4">
            <a:extLst>
              <a:ext uri="{FF2B5EF4-FFF2-40B4-BE49-F238E27FC236}">
                <a16:creationId xmlns:a16="http://schemas.microsoft.com/office/drawing/2014/main" xmlns=""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3688632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2417125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xmlns=""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2716574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xmlns=""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xmlns=""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xmlns=""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xmlns=""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72093403"/>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21256262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xmlns="" val="3833038121"/>
      </p:ext>
    </p:extLst>
  </p:cSld>
  <p:clrMapOvr>
    <a:masterClrMapping/>
  </p:clrMapOvr>
  <p:transition>
    <p:fade/>
  </p:transition>
  <p:extLst>
    <p:ext uri="{DCECCB84-F9BA-43D5-87BE-67443E8EF086}">
      <p15:sldGuideLst xmlns:p15="http://schemas.microsoft.com/office/powerpoint/2012/main" xmlns="">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A close up of a logo&#10;&#10;Description automatically generated">
            <a:extLst>
              <a:ext uri="{FF2B5EF4-FFF2-40B4-BE49-F238E27FC236}">
                <a16:creationId xmlns:a16="http://schemas.microsoft.com/office/drawing/2014/main" xmlns=""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xmlns=""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pic>
        <p:nvPicPr>
          <p:cNvPr id="5" name="Picture 4" descr="A close up of a logo&#10;&#10;Description automatically generated">
            <a:extLst>
              <a:ext uri="{FF2B5EF4-FFF2-40B4-BE49-F238E27FC236}">
                <a16:creationId xmlns:a16="http://schemas.microsoft.com/office/drawing/2014/main" xmlns=""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xmlns=""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xmlns=""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xmlns=""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xmlns=""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1531337368"/>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xmlns=""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xmlns=""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xmlns=""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46968756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019257456"/>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EC85B358-AF2D-491C-A3BA-0465D8177799}"/>
              </a:ext>
              <a:ext uri="{C183D7F6-B498-43B3-948B-1728B52AA6E4}">
                <adec:decorative xmlns:adec="http://schemas.microsoft.com/office/drawing/2017/decorative" xmlns=""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xmlns=""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AA8BCD47-4247-4ABA-A99B-DEE7D4A0B47E}"/>
              </a:ext>
              <a:ext uri="{C183D7F6-B498-43B3-948B-1728B52AA6E4}">
                <adec:decorative xmlns:adec="http://schemas.microsoft.com/office/drawing/2017/decorative" xmlns=""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xmlns=""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1880144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0A06ED-4100-4421-A0A9-682C95D863F9}"/>
              </a:ext>
            </a:extLst>
          </p:cNvPr>
          <p:cNvSpPr>
            <a:spLocks noGrp="1"/>
          </p:cNvSpPr>
          <p:nvPr>
            <p:ph type="title"/>
          </p:nvPr>
        </p:nvSpPr>
        <p:spPr>
          <a:xfrm>
            <a:off x="4968836" y="2967335"/>
            <a:ext cx="2254328" cy="923330"/>
          </a:xfrm>
        </p:spPr>
        <p:txBody>
          <a:bodyPr/>
          <a:lstStyle/>
          <a:p>
            <a:pPr algn="ctr"/>
            <a:r>
              <a:rPr lang="en-US" sz="6000" dirty="0"/>
              <a:t>Q &amp; A</a:t>
            </a:r>
            <a:endParaRPr lang="en-IN" sz="6000" dirty="0"/>
          </a:p>
        </p:txBody>
      </p:sp>
    </p:spTree>
    <p:extLst>
      <p:ext uri="{BB962C8B-B14F-4D97-AF65-F5344CB8AC3E}">
        <p14:creationId xmlns:p14="http://schemas.microsoft.com/office/powerpoint/2010/main" xmlns="" val="2939391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A71CD-3948-467E-8CD3-3CA98664D53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xmlns="" val="2402828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653185"/>
            <a:ext cx="6637867" cy="553998"/>
          </a:xfrm>
        </p:spPr>
        <p:txBody>
          <a:bodyPr/>
          <a:lstStyle/>
          <a:p>
            <a:r>
              <a:rPr lang="en-US" dirty="0"/>
              <a:t>Introduction to Git and </a:t>
            </a:r>
            <a:r>
              <a:rPr lang="en-US" dirty="0" err="1"/>
              <a:t>Github</a:t>
            </a:r>
            <a:endParaRPr lang="en-US" dirty="0"/>
          </a:p>
        </p:txBody>
      </p:sp>
      <p:sp>
        <p:nvSpPr>
          <p:cNvPr id="5" name="Text Placeholder 4"/>
          <p:cNvSpPr>
            <a:spLocks noGrp="1"/>
          </p:cNvSpPr>
          <p:nvPr>
            <p:ph type="body" sz="quarter" idx="12"/>
          </p:nvPr>
        </p:nvSpPr>
        <p:spPr>
          <a:xfrm>
            <a:off x="584200" y="3438547"/>
            <a:ext cx="6655646" cy="1077218"/>
          </a:xfrm>
        </p:spPr>
        <p:txBody>
          <a:bodyPr vert="horz" wrap="square" lIns="0" tIns="0" rIns="0" bIns="0" rtlCol="0" anchor="t">
            <a:spAutoFit/>
          </a:bodyPr>
          <a:lstStyle/>
          <a:p>
            <a:pPr>
              <a:lnSpc>
                <a:spcPct val="200000"/>
              </a:lnSpc>
            </a:pPr>
            <a:r>
              <a:rPr lang="en-US" dirty="0" err="1" smtClean="0">
                <a:cs typeface="Segoe UI"/>
              </a:rPr>
              <a:t>Aman</a:t>
            </a:r>
            <a:r>
              <a:rPr lang="en-US" dirty="0" smtClean="0">
                <a:cs typeface="Segoe UI"/>
              </a:rPr>
              <a:t>  Chopra</a:t>
            </a:r>
            <a:endParaRPr lang="en-US" dirty="0">
              <a:cs typeface="Segoe UI"/>
            </a:endParaRPr>
          </a:p>
          <a:p>
            <a:pPr>
              <a:lnSpc>
                <a:spcPct val="150000"/>
              </a:lnSpc>
            </a:pPr>
            <a:r>
              <a:rPr lang="en-US" dirty="0">
                <a:cs typeface="Segoe UI"/>
              </a:rPr>
              <a:t>Microsoft Learn Student </a:t>
            </a:r>
            <a:r>
              <a:rPr lang="en-US" dirty="0" smtClean="0">
                <a:cs typeface="Segoe UI"/>
              </a:rPr>
              <a:t>Ambassador</a:t>
            </a:r>
            <a:endParaRPr lang="en-US" dirty="0">
              <a:cs typeface="Segoe UI"/>
            </a:endParaRPr>
          </a:p>
        </p:txBody>
      </p:sp>
    </p:spTree>
    <p:extLst>
      <p:ext uri="{BB962C8B-B14F-4D97-AF65-F5344CB8AC3E}">
        <p14:creationId xmlns:p14="http://schemas.microsoft.com/office/powerpoint/2010/main" xmlns="" val="21832256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Agenda</a:t>
            </a:r>
            <a:endParaRPr lang="en-US" dirty="0"/>
          </a:p>
        </p:txBody>
      </p:sp>
      <p:sp>
        <p:nvSpPr>
          <p:cNvPr id="6" name="Text Placeholder 5"/>
          <p:cNvSpPr>
            <a:spLocks noGrp="1"/>
          </p:cNvSpPr>
          <p:nvPr>
            <p:ph type="body" sz="quarter" idx="10"/>
          </p:nvPr>
        </p:nvSpPr>
        <p:spPr>
          <a:xfrm>
            <a:off x="586390" y="1434370"/>
            <a:ext cx="11018520" cy="4001095"/>
          </a:xfrm>
        </p:spPr>
        <p:txBody>
          <a:bodyPr vert="horz" wrap="square" lIns="0" tIns="0" rIns="0" bIns="0" rtlCol="0" anchor="t">
            <a:spAutoFit/>
          </a:bodyPr>
          <a:lstStyle/>
          <a:p>
            <a:pPr marL="457200" indent="-457200">
              <a:buFont typeface="Arial" panose="05000000000000000000" pitchFamily="2" charset="2"/>
              <a:buChar char="•"/>
            </a:pPr>
            <a:r>
              <a:rPr lang="en-US" sz="2000" dirty="0">
                <a:solidFill>
                  <a:schemeClr val="tx1"/>
                </a:solidFill>
                <a:latin typeface="Segoe UI Semilight"/>
                <a:cs typeface="Segoe UI Semilight"/>
              </a:rPr>
              <a:t>Version Control Systems and its types</a:t>
            </a:r>
          </a:p>
          <a:p>
            <a:pPr marL="457200" indent="-457200">
              <a:buFont typeface="Arial" panose="05000000000000000000" pitchFamily="2" charset="2"/>
              <a:buChar char="•"/>
            </a:pPr>
            <a:endParaRPr lang="en-US" sz="2000" dirty="0">
              <a:solidFill>
                <a:schemeClr val="tx1"/>
              </a:solidFill>
              <a:latin typeface="Segoe UI Semilight"/>
              <a:cs typeface="Segoe UI Semilight"/>
            </a:endParaRPr>
          </a:p>
          <a:p>
            <a:pPr marL="457200" indent="-457200">
              <a:buFont typeface="Arial" panose="05000000000000000000" pitchFamily="2" charset="2"/>
              <a:buChar char="•"/>
            </a:pPr>
            <a:r>
              <a:rPr lang="en-US" sz="2000" dirty="0">
                <a:solidFill>
                  <a:schemeClr val="tx1"/>
                </a:solidFill>
                <a:latin typeface="Segoe UI Semilight"/>
                <a:cs typeface="Segoe UI Semilight"/>
              </a:rPr>
              <a:t>Why Git?</a:t>
            </a:r>
          </a:p>
          <a:p>
            <a:pPr marL="457200" indent="-457200">
              <a:buFont typeface="Arial" panose="05000000000000000000" pitchFamily="2" charset="2"/>
              <a:buChar char="•"/>
            </a:pPr>
            <a:endParaRPr lang="en-US" sz="2000" dirty="0">
              <a:solidFill>
                <a:schemeClr val="tx1"/>
              </a:solidFill>
              <a:latin typeface="Segoe UI Semilight"/>
              <a:cs typeface="Segoe UI Semilight"/>
            </a:endParaRPr>
          </a:p>
          <a:p>
            <a:pPr marL="457200" indent="-457200">
              <a:buFont typeface="Arial" panose="05000000000000000000" pitchFamily="2" charset="2"/>
              <a:buChar char="•"/>
            </a:pPr>
            <a:r>
              <a:rPr lang="en-US" sz="2000" dirty="0">
                <a:solidFill>
                  <a:schemeClr val="tx1"/>
                </a:solidFill>
                <a:latin typeface="Segoe UI Semilight"/>
                <a:cs typeface="Segoe UI Semilight"/>
              </a:rPr>
              <a:t>Basics of Git</a:t>
            </a:r>
          </a:p>
          <a:p>
            <a:pPr marL="457200" indent="-457200">
              <a:buFont typeface="Arial" panose="05000000000000000000" pitchFamily="2" charset="2"/>
              <a:buChar char="•"/>
            </a:pPr>
            <a:endParaRPr lang="en-US" sz="2000" dirty="0">
              <a:solidFill>
                <a:schemeClr val="tx1"/>
              </a:solidFill>
              <a:latin typeface="Segoe UI Semilight"/>
              <a:cs typeface="Segoe UI Semilight"/>
            </a:endParaRPr>
          </a:p>
          <a:p>
            <a:pPr marL="457200" indent="-457200">
              <a:buFont typeface="Arial" panose="05000000000000000000" pitchFamily="2" charset="2"/>
              <a:buChar char="•"/>
            </a:pPr>
            <a:r>
              <a:rPr lang="en-US" sz="2000" dirty="0" err="1">
                <a:solidFill>
                  <a:schemeClr val="tx1"/>
                </a:solidFill>
                <a:latin typeface="Segoe UI Semilight"/>
                <a:cs typeface="Segoe UI Semilight"/>
              </a:rPr>
              <a:t>Github</a:t>
            </a:r>
            <a:r>
              <a:rPr lang="en-US" sz="2000" dirty="0">
                <a:solidFill>
                  <a:schemeClr val="tx1"/>
                </a:solidFill>
                <a:latin typeface="Segoe UI Semilight"/>
                <a:cs typeface="Segoe UI Semilight"/>
              </a:rPr>
              <a:t>: An Overview</a:t>
            </a:r>
          </a:p>
          <a:p>
            <a:pPr marL="457200" indent="-457200">
              <a:buFont typeface="Arial" panose="05000000000000000000" pitchFamily="2" charset="2"/>
              <a:buChar char="•"/>
            </a:pPr>
            <a:endParaRPr lang="en-US" sz="2000" dirty="0">
              <a:solidFill>
                <a:schemeClr val="tx1"/>
              </a:solidFill>
              <a:latin typeface="Segoe UI Semilight"/>
              <a:cs typeface="Segoe UI Semilight"/>
            </a:endParaRPr>
          </a:p>
          <a:p>
            <a:pPr marL="457200" indent="-457200">
              <a:buFont typeface="Arial" panose="05000000000000000000" pitchFamily="2" charset="2"/>
              <a:buChar char="•"/>
            </a:pPr>
            <a:r>
              <a:rPr lang="en-US" sz="2000" dirty="0">
                <a:solidFill>
                  <a:schemeClr val="tx1"/>
                </a:solidFill>
                <a:latin typeface="Segoe UI Semilight"/>
                <a:cs typeface="Segoe UI Semilight"/>
              </a:rPr>
              <a:t>Collaborate and Contribute using </a:t>
            </a:r>
            <a:r>
              <a:rPr lang="en-US" sz="2000" dirty="0" err="1">
                <a:solidFill>
                  <a:schemeClr val="tx1"/>
                </a:solidFill>
                <a:latin typeface="Segoe UI Semilight"/>
                <a:cs typeface="Segoe UI Semilight"/>
              </a:rPr>
              <a:t>Github</a:t>
            </a:r>
            <a:endParaRPr lang="en-US" sz="2000" dirty="0">
              <a:solidFill>
                <a:schemeClr val="tx1"/>
              </a:solidFill>
              <a:latin typeface="Segoe UI Semilight"/>
              <a:cs typeface="Segoe UI Semilight"/>
            </a:endParaRPr>
          </a:p>
          <a:p>
            <a:pPr marL="457200" indent="-457200">
              <a:buFont typeface="Arial" panose="05000000000000000000" pitchFamily="2" charset="2"/>
              <a:buChar char="•"/>
            </a:pPr>
            <a:endParaRPr lang="en-US" sz="2000" dirty="0">
              <a:solidFill>
                <a:schemeClr val="tx1"/>
              </a:solidFill>
              <a:latin typeface="Segoe UI Semilight"/>
              <a:cs typeface="Segoe UI Semilight"/>
            </a:endParaRPr>
          </a:p>
          <a:p>
            <a:pPr marL="457200" indent="-457200">
              <a:buFont typeface="Arial" panose="05000000000000000000" pitchFamily="2" charset="2"/>
              <a:buChar char="•"/>
            </a:pPr>
            <a:r>
              <a:rPr lang="en-US" sz="2000" dirty="0" err="1">
                <a:solidFill>
                  <a:schemeClr val="tx1"/>
                </a:solidFill>
                <a:latin typeface="Segoe UI Semilight"/>
                <a:cs typeface="Segoe UI Semilight"/>
              </a:rPr>
              <a:t>Github</a:t>
            </a:r>
            <a:r>
              <a:rPr lang="en-US" sz="2000" dirty="0">
                <a:solidFill>
                  <a:schemeClr val="tx1"/>
                </a:solidFill>
                <a:latin typeface="Segoe UI Semilight"/>
                <a:cs typeface="Segoe UI Semilight"/>
              </a:rPr>
              <a:t> for Students</a:t>
            </a:r>
          </a:p>
        </p:txBody>
      </p:sp>
    </p:spTree>
    <p:extLst>
      <p:ext uri="{BB962C8B-B14F-4D97-AF65-F5344CB8AC3E}">
        <p14:creationId xmlns:p14="http://schemas.microsoft.com/office/powerpoint/2010/main" xmlns="" val="13290798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7A9BA-93B7-4BEB-8997-62B19A4168D7}"/>
              </a:ext>
            </a:extLst>
          </p:cNvPr>
          <p:cNvSpPr>
            <a:spLocks noGrp="1"/>
          </p:cNvSpPr>
          <p:nvPr>
            <p:ph type="title"/>
          </p:nvPr>
        </p:nvSpPr>
        <p:spPr/>
        <p:txBody>
          <a:bodyPr/>
          <a:lstStyle/>
          <a:p>
            <a:r>
              <a:rPr lang="en-US" dirty="0">
                <a:ea typeface="+mj-lt"/>
                <a:cs typeface="+mj-lt"/>
              </a:rPr>
              <a:t>What is Version Control ?</a:t>
            </a:r>
            <a:endParaRPr lang="en-US" dirty="0"/>
          </a:p>
        </p:txBody>
      </p:sp>
      <p:sp>
        <p:nvSpPr>
          <p:cNvPr id="3" name="Text Placeholder 2">
            <a:extLst>
              <a:ext uri="{FF2B5EF4-FFF2-40B4-BE49-F238E27FC236}">
                <a16:creationId xmlns:a16="http://schemas.microsoft.com/office/drawing/2014/main" xmlns="" id="{381ECF2E-A07A-4C84-85A7-D7A732FBAED6}"/>
              </a:ext>
            </a:extLst>
          </p:cNvPr>
          <p:cNvSpPr>
            <a:spLocks noGrp="1"/>
          </p:cNvSpPr>
          <p:nvPr>
            <p:ph type="body" sz="quarter" idx="10"/>
          </p:nvPr>
        </p:nvSpPr>
        <p:spPr>
          <a:xfrm>
            <a:off x="588263" y="1340367"/>
            <a:ext cx="11018520" cy="5416868"/>
          </a:xfrm>
        </p:spPr>
        <p:txBody>
          <a:bodyPr vert="horz" wrap="square" lIns="0" tIns="0" rIns="0" bIns="0" rtlCol="0" anchor="t">
            <a:spAutoFit/>
          </a:bodyPr>
          <a:lstStyle/>
          <a:p>
            <a:r>
              <a:rPr lang="en-US" sz="2000" dirty="0" smtClean="0">
                <a:latin typeface="Segoe UI Semilight"/>
                <a:cs typeface="Segoe UI Semilight"/>
              </a:rPr>
              <a:t>It is a  </a:t>
            </a:r>
            <a:r>
              <a:rPr lang="en-US" sz="2000" dirty="0">
                <a:latin typeface="Segoe UI Semilight"/>
                <a:cs typeface="Segoe UI Semilight"/>
              </a:rPr>
              <a:t>system that records changes to a </a:t>
            </a:r>
            <a:r>
              <a:rPr lang="en-US" sz="2000" dirty="0" smtClean="0">
                <a:latin typeface="Segoe UI Semilight"/>
                <a:cs typeface="Segoe UI Semilight"/>
              </a:rPr>
              <a:t>file or a set </a:t>
            </a:r>
            <a:r>
              <a:rPr lang="en-US" sz="2000" dirty="0">
                <a:latin typeface="Segoe UI Semilight"/>
                <a:cs typeface="Segoe UI Semilight"/>
              </a:rPr>
              <a:t>of files over time so that you can recall specific versions later.</a:t>
            </a:r>
          </a:p>
          <a:p>
            <a:endParaRPr lang="en-US" sz="2000" dirty="0">
              <a:latin typeface="Segoe UI Semilight"/>
              <a:cs typeface="Segoe UI Semilight"/>
            </a:endParaRPr>
          </a:p>
          <a:p>
            <a:r>
              <a:rPr lang="en-US" sz="2000" dirty="0">
                <a:latin typeface="Segoe UI Semilight"/>
                <a:cs typeface="Segoe UI Semilight"/>
              </a:rPr>
              <a:t>It allows you to –</a:t>
            </a:r>
          </a:p>
          <a:p>
            <a:endParaRPr lang="en-US" sz="2000" dirty="0"/>
          </a:p>
          <a:p>
            <a:pPr marL="342900" indent="-342900">
              <a:buFont typeface="Arial" panose="05000000000000000000" pitchFamily="2" charset="2"/>
              <a:buChar char="•"/>
            </a:pPr>
            <a:r>
              <a:rPr lang="en-US" sz="2000" dirty="0" smtClean="0">
                <a:latin typeface="Segoe UI Semilight"/>
                <a:cs typeface="Segoe UI Semilight"/>
              </a:rPr>
              <a:t>Revert the </a:t>
            </a:r>
            <a:r>
              <a:rPr lang="en-US" sz="2000" dirty="0">
                <a:latin typeface="Segoe UI Semilight"/>
                <a:cs typeface="Segoe UI Semilight"/>
              </a:rPr>
              <a:t>selected files back to a previous state,</a:t>
            </a:r>
          </a:p>
          <a:p>
            <a:pPr marL="342900" indent="-342900">
              <a:buFont typeface="Arial" panose="05000000000000000000" pitchFamily="2" charset="2"/>
              <a:buChar char="•"/>
            </a:pPr>
            <a:endParaRPr lang="en-US" sz="2000" dirty="0"/>
          </a:p>
          <a:p>
            <a:pPr marL="342900" indent="-342900">
              <a:buFont typeface="Arial" panose="05000000000000000000" pitchFamily="2" charset="2"/>
              <a:buChar char="•"/>
            </a:pPr>
            <a:r>
              <a:rPr lang="en-US" sz="2000" dirty="0">
                <a:latin typeface="Segoe UI Semilight"/>
                <a:cs typeface="Segoe UI Semilight"/>
              </a:rPr>
              <a:t>R</a:t>
            </a:r>
            <a:r>
              <a:rPr lang="en-US" sz="2000" dirty="0" smtClean="0">
                <a:latin typeface="Segoe UI Semilight"/>
                <a:cs typeface="Segoe UI Semilight"/>
              </a:rPr>
              <a:t>evert </a:t>
            </a:r>
            <a:r>
              <a:rPr lang="en-US" sz="2000" dirty="0">
                <a:latin typeface="Segoe UI Semilight"/>
                <a:cs typeface="Segoe UI Semilight"/>
              </a:rPr>
              <a:t>the entire project back to a previous state,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C</a:t>
            </a:r>
            <a:r>
              <a:rPr lang="en-US" sz="2000" dirty="0" smtClean="0">
                <a:latin typeface="Segoe UI Semilight"/>
                <a:cs typeface="Segoe UI Semilight"/>
              </a:rPr>
              <a:t>ompare </a:t>
            </a:r>
            <a:r>
              <a:rPr lang="en-US" sz="2000" dirty="0">
                <a:latin typeface="Segoe UI Semilight"/>
                <a:cs typeface="Segoe UI Semilight"/>
              </a:rPr>
              <a:t>changes over time,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S</a:t>
            </a:r>
            <a:r>
              <a:rPr lang="en-US" sz="2000" dirty="0" smtClean="0">
                <a:latin typeface="Segoe UI Semilight"/>
                <a:cs typeface="Segoe UI Semilight"/>
              </a:rPr>
              <a:t>ee </a:t>
            </a:r>
            <a:r>
              <a:rPr lang="en-US" sz="2000" dirty="0">
                <a:latin typeface="Segoe UI Semilight"/>
                <a:cs typeface="Segoe UI Semilight"/>
              </a:rPr>
              <a:t>who </a:t>
            </a:r>
            <a:r>
              <a:rPr lang="en-US" sz="2000" dirty="0" smtClean="0">
                <a:latin typeface="Segoe UI Semilight"/>
                <a:cs typeface="Segoe UI Semilight"/>
              </a:rPr>
              <a:t>has modified your code and when</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W</a:t>
            </a:r>
            <a:r>
              <a:rPr lang="en-US" sz="2000" dirty="0" smtClean="0">
                <a:latin typeface="Segoe UI Semilight"/>
                <a:cs typeface="Segoe UI Semilight"/>
              </a:rPr>
              <a:t>ho </a:t>
            </a:r>
            <a:r>
              <a:rPr lang="en-US" sz="2000" dirty="0">
                <a:latin typeface="Segoe UI Semilight"/>
                <a:cs typeface="Segoe UI Semilight"/>
              </a:rPr>
              <a:t>introduced an issue and when. </a:t>
            </a:r>
            <a:endParaRPr lang="en-US" sz="2000" dirty="0"/>
          </a:p>
          <a:p>
            <a:endParaRPr lang="en-US" sz="2000" dirty="0"/>
          </a:p>
        </p:txBody>
      </p:sp>
    </p:spTree>
    <p:extLst>
      <p:ext uri="{BB962C8B-B14F-4D97-AF65-F5344CB8AC3E}">
        <p14:creationId xmlns:p14="http://schemas.microsoft.com/office/powerpoint/2010/main" xmlns="" val="40368528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07732-FBC5-49FD-B8B1-91CF94780454}"/>
              </a:ext>
            </a:extLst>
          </p:cNvPr>
          <p:cNvSpPr>
            <a:spLocks noGrp="1"/>
          </p:cNvSpPr>
          <p:nvPr>
            <p:ph type="title"/>
          </p:nvPr>
        </p:nvSpPr>
        <p:spPr/>
        <p:txBody>
          <a:bodyPr/>
          <a:lstStyle/>
          <a:p>
            <a:r>
              <a:rPr lang="en-US" dirty="0">
                <a:cs typeface="Segoe UI"/>
              </a:rPr>
              <a:t>Types of Version Control Systems</a:t>
            </a:r>
            <a:endParaRPr lang="en-US" dirty="0"/>
          </a:p>
        </p:txBody>
      </p:sp>
      <p:sp>
        <p:nvSpPr>
          <p:cNvPr id="3" name="Text Placeholder 2">
            <a:extLst>
              <a:ext uri="{FF2B5EF4-FFF2-40B4-BE49-F238E27FC236}">
                <a16:creationId xmlns:a16="http://schemas.microsoft.com/office/drawing/2014/main" xmlns="" id="{5080CBE0-1951-487A-94DA-0318C99D55F9}"/>
              </a:ext>
            </a:extLst>
          </p:cNvPr>
          <p:cNvSpPr>
            <a:spLocks noGrp="1"/>
          </p:cNvSpPr>
          <p:nvPr>
            <p:ph type="body" sz="quarter" idx="10"/>
          </p:nvPr>
        </p:nvSpPr>
        <p:spPr>
          <a:xfrm>
            <a:off x="1423879" y="1244328"/>
            <a:ext cx="2661011" cy="430887"/>
          </a:xfrm>
        </p:spPr>
        <p:txBody>
          <a:bodyPr vert="horz" wrap="square" lIns="0" tIns="0" rIns="0" bIns="0" rtlCol="0" anchor="t">
            <a:spAutoFit/>
          </a:bodyPr>
          <a:lstStyle/>
          <a:p>
            <a:r>
              <a:rPr lang="en-US" dirty="0">
                <a:latin typeface="Segoe UI Semilight"/>
                <a:cs typeface="Segoe UI Semilight"/>
              </a:rPr>
              <a:t>Centralized VCS</a:t>
            </a:r>
            <a:endParaRPr lang="en-US" dirty="0"/>
          </a:p>
        </p:txBody>
      </p:sp>
      <p:pic>
        <p:nvPicPr>
          <p:cNvPr id="4" name="Picture 4" descr="A screenshot of a cell phone&#10;&#10;Description automatically generated">
            <a:extLst>
              <a:ext uri="{FF2B5EF4-FFF2-40B4-BE49-F238E27FC236}">
                <a16:creationId xmlns:a16="http://schemas.microsoft.com/office/drawing/2014/main" xmlns="" id="{D413D501-2C7B-4FA2-91EF-A3102B53D65D}"/>
              </a:ext>
            </a:extLst>
          </p:cNvPr>
          <p:cNvPicPr>
            <a:picLocks noChangeAspect="1"/>
          </p:cNvPicPr>
          <p:nvPr/>
        </p:nvPicPr>
        <p:blipFill>
          <a:blip r:embed="rId3"/>
          <a:stretch>
            <a:fillRect/>
          </a:stretch>
        </p:blipFill>
        <p:spPr>
          <a:xfrm>
            <a:off x="588263" y="1903102"/>
            <a:ext cx="4472721" cy="4307569"/>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xmlns="" id="{A53A7A6F-37D4-41A3-BF0C-093B9D21E827}"/>
              </a:ext>
            </a:extLst>
          </p:cNvPr>
          <p:cNvPicPr>
            <a:picLocks noChangeAspect="1"/>
          </p:cNvPicPr>
          <p:nvPr/>
        </p:nvPicPr>
        <p:blipFill>
          <a:blip r:embed="rId4"/>
          <a:stretch>
            <a:fillRect/>
          </a:stretch>
        </p:blipFill>
        <p:spPr>
          <a:xfrm>
            <a:off x="6197527" y="1897858"/>
            <a:ext cx="3819169" cy="4312813"/>
          </a:xfrm>
          <a:prstGeom prst="rect">
            <a:avLst/>
          </a:prstGeom>
        </p:spPr>
      </p:pic>
      <p:sp>
        <p:nvSpPr>
          <p:cNvPr id="6" name="TextBox 5">
            <a:extLst>
              <a:ext uri="{FF2B5EF4-FFF2-40B4-BE49-F238E27FC236}">
                <a16:creationId xmlns:a16="http://schemas.microsoft.com/office/drawing/2014/main" xmlns="" id="{084644B2-5084-40E4-B841-2706692E6B2B}"/>
              </a:ext>
            </a:extLst>
          </p:cNvPr>
          <p:cNvSpPr txBox="1"/>
          <p:nvPr/>
        </p:nvSpPr>
        <p:spPr>
          <a:xfrm>
            <a:off x="6731239" y="1247869"/>
            <a:ext cx="2751746" cy="430887"/>
          </a:xfrm>
          <a:prstGeom prst="rect">
            <a:avLst/>
          </a:prstGeom>
          <a:noFill/>
        </p:spPr>
        <p:txBody>
          <a:bodyPr wrap="square" lIns="0" tIns="0" rIns="0" bIns="0" rtlCol="0">
            <a:spAutoFit/>
          </a:bodyPr>
          <a:lstStyle/>
          <a:p>
            <a:r>
              <a:rPr lang="en-US" sz="2800" dirty="0">
                <a:latin typeface="Segoe UI Semilight" panose="020B0402040204020203" pitchFamily="34" charset="0"/>
                <a:cs typeface="Segoe UI Semilight" panose="020B0402040204020203" pitchFamily="34" charset="0"/>
              </a:rPr>
              <a:t>Distributed VCS</a:t>
            </a:r>
            <a:endParaRPr lang="en-IN"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xmlns="" val="284625860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cs typeface="Segoe UI"/>
              </a:rPr>
              <a:t>Why </a:t>
            </a:r>
            <a:r>
              <a:rPr lang="en-US" dirty="0" err="1">
                <a:cs typeface="Segoe UI"/>
              </a:rPr>
              <a:t>Git</a:t>
            </a:r>
            <a:r>
              <a:rPr lang="en-US" dirty="0">
                <a:cs typeface="Segoe UI"/>
              </a:rPr>
              <a:t>?</a:t>
            </a:r>
            <a:endParaRPr lang="en-US" dirty="0"/>
          </a:p>
        </p:txBody>
      </p:sp>
      <p:sp>
        <p:nvSpPr>
          <p:cNvPr id="6" name="Text Placeholder 5"/>
          <p:cNvSpPr>
            <a:spLocks noGrp="1"/>
          </p:cNvSpPr>
          <p:nvPr>
            <p:ph type="body" sz="quarter" idx="4294967295"/>
          </p:nvPr>
        </p:nvSpPr>
        <p:spPr>
          <a:xfrm>
            <a:off x="584200" y="1435497"/>
            <a:ext cx="11018520" cy="4001095"/>
          </a:xfrm>
        </p:spPr>
        <p:txBody>
          <a:bodyPr vert="horz" wrap="square" lIns="0" tIns="0" rIns="0" bIns="0" rtlCol="0" anchor="t">
            <a:spAutoFit/>
          </a:bodyPr>
          <a:lstStyle/>
          <a:p>
            <a:r>
              <a:rPr lang="en-US" sz="2000" b="1" dirty="0" smtClean="0">
                <a:latin typeface="Segoe UI Semilight"/>
                <a:cs typeface="Segoe UI Semilight"/>
              </a:rPr>
              <a:t>Distributed Version Controlling System</a:t>
            </a:r>
          </a:p>
          <a:p>
            <a:endParaRPr lang="en-US" sz="2000" b="1" dirty="0" smtClean="0">
              <a:latin typeface="Segoe UI Semilight"/>
              <a:cs typeface="Segoe UI Semilight"/>
            </a:endParaRPr>
          </a:p>
          <a:p>
            <a:r>
              <a:rPr lang="en-US" sz="2000" b="1" dirty="0" smtClean="0">
                <a:latin typeface="Segoe UI Semilight"/>
                <a:cs typeface="Segoe UI Semilight"/>
              </a:rPr>
              <a:t>Ease </a:t>
            </a:r>
            <a:r>
              <a:rPr lang="en-US" sz="2000" b="1" dirty="0">
                <a:latin typeface="Segoe UI Semilight"/>
                <a:cs typeface="Segoe UI Semilight"/>
              </a:rPr>
              <a:t>in collaboration</a:t>
            </a:r>
          </a:p>
          <a:p>
            <a:endParaRPr lang="en-US" sz="2000" b="1" dirty="0">
              <a:latin typeface="Segoe UI Semilight"/>
              <a:cs typeface="Segoe UI Semilight"/>
            </a:endParaRPr>
          </a:p>
          <a:p>
            <a:r>
              <a:rPr lang="en-US" sz="2000" b="1" dirty="0" smtClean="0">
                <a:latin typeface="Segoe UI Semilight"/>
                <a:cs typeface="Segoe UI Semilight"/>
              </a:rPr>
              <a:t>No more tension on loosing of old code</a:t>
            </a:r>
            <a:endParaRPr lang="en-US" sz="2000" b="1" dirty="0">
              <a:latin typeface="Segoe UI Semilight"/>
              <a:cs typeface="Segoe UI Semilight"/>
            </a:endParaRPr>
          </a:p>
          <a:p>
            <a:endParaRPr lang="en-US" sz="2000" b="1" dirty="0">
              <a:latin typeface="Segoe UI Semilight"/>
              <a:cs typeface="Segoe UI Semilight"/>
            </a:endParaRPr>
          </a:p>
          <a:p>
            <a:r>
              <a:rPr lang="en-US" sz="2000" b="1" dirty="0">
                <a:latin typeface="Segoe UI Semilight"/>
                <a:cs typeface="Segoe UI Semilight"/>
              </a:rPr>
              <a:t>Live code and development code kept in one place</a:t>
            </a:r>
          </a:p>
          <a:p>
            <a:endParaRPr lang="en-US" sz="2000" b="1" dirty="0">
              <a:latin typeface="Segoe UI Semilight"/>
              <a:cs typeface="Segoe UI Semilight"/>
            </a:endParaRPr>
          </a:p>
          <a:p>
            <a:r>
              <a:rPr lang="en-US" sz="2000" b="1" dirty="0">
                <a:latin typeface="Segoe UI Semilight"/>
                <a:cs typeface="Segoe UI Semilight"/>
              </a:rPr>
              <a:t>Easy to manage with large codebases</a:t>
            </a:r>
          </a:p>
          <a:p>
            <a:endParaRPr lang="en-US" sz="2000" b="1" dirty="0">
              <a:latin typeface="Segoe UI Semilight"/>
              <a:cs typeface="Segoe UI Semilight"/>
            </a:endParaRPr>
          </a:p>
          <a:p>
            <a:r>
              <a:rPr lang="en-US" sz="2000" b="1" dirty="0">
                <a:latin typeface="Segoe UI Semilight"/>
                <a:cs typeface="Segoe UI Semilight"/>
              </a:rPr>
              <a:t>Distributed Development</a:t>
            </a:r>
          </a:p>
        </p:txBody>
      </p:sp>
    </p:spTree>
    <p:extLst>
      <p:ext uri="{BB962C8B-B14F-4D97-AF65-F5344CB8AC3E}">
        <p14:creationId xmlns:p14="http://schemas.microsoft.com/office/powerpoint/2010/main" xmlns="" val="13693383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BE0FA-97CE-4F9A-9C68-98D44A48D906}"/>
              </a:ext>
            </a:extLst>
          </p:cNvPr>
          <p:cNvSpPr>
            <a:spLocks noGrp="1"/>
          </p:cNvSpPr>
          <p:nvPr>
            <p:ph type="title"/>
          </p:nvPr>
        </p:nvSpPr>
        <p:spPr/>
        <p:txBody>
          <a:bodyPr/>
          <a:lstStyle/>
          <a:p>
            <a:r>
              <a:rPr lang="en-US" dirty="0">
                <a:ea typeface="+mj-lt"/>
                <a:cs typeface="+mj-lt"/>
              </a:rPr>
              <a:t>Basics of Git</a:t>
            </a:r>
            <a:endParaRPr lang="en-US" dirty="0"/>
          </a:p>
        </p:txBody>
      </p:sp>
      <p:sp>
        <p:nvSpPr>
          <p:cNvPr id="3" name="Text Placeholder 2">
            <a:extLst>
              <a:ext uri="{FF2B5EF4-FFF2-40B4-BE49-F238E27FC236}">
                <a16:creationId xmlns:a16="http://schemas.microsoft.com/office/drawing/2014/main" xmlns="" id="{13BE6946-3797-4A6E-96C7-49B78C803AEB}"/>
              </a:ext>
            </a:extLst>
          </p:cNvPr>
          <p:cNvSpPr>
            <a:spLocks noGrp="1"/>
          </p:cNvSpPr>
          <p:nvPr>
            <p:ph type="body" sz="quarter" idx="10"/>
          </p:nvPr>
        </p:nvSpPr>
        <p:spPr>
          <a:xfrm>
            <a:off x="586390" y="1434370"/>
            <a:ext cx="11018520" cy="307777"/>
          </a:xfrm>
        </p:spPr>
        <p:txBody>
          <a:bodyPr vert="horz" wrap="square" lIns="0" tIns="0" rIns="0" bIns="0" rtlCol="0" anchor="t">
            <a:spAutoFit/>
          </a:bodyPr>
          <a:lstStyle/>
          <a:p>
            <a:pPr marL="342900" indent="-342900">
              <a:buFont typeface="Arial,Sans-Serif"/>
              <a:buChar char="•"/>
            </a:pPr>
            <a:r>
              <a:rPr lang="en-US" sz="2000" dirty="0">
                <a:latin typeface="Segoe UI Semilight"/>
                <a:cs typeface="Segoe UI Semilight"/>
              </a:rPr>
              <a:t>Here are some basic git commands one should be familiar with:</a:t>
            </a:r>
          </a:p>
        </p:txBody>
      </p:sp>
      <p:sp>
        <p:nvSpPr>
          <p:cNvPr id="5" name="TextBox 4"/>
          <p:cNvSpPr txBox="1"/>
          <p:nvPr/>
        </p:nvSpPr>
        <p:spPr>
          <a:xfrm>
            <a:off x="718457" y="2383971"/>
            <a:ext cx="7527472" cy="3385542"/>
          </a:xfrm>
          <a:prstGeom prst="rect">
            <a:avLst/>
          </a:prstGeom>
          <a:noFill/>
        </p:spPr>
        <p:txBody>
          <a:bodyPr wrap="square" lIns="0" tIns="0" rIns="0" bIns="0" rtlCol="0">
            <a:spAutoFit/>
          </a:bodyPr>
          <a:lstStyle/>
          <a:p>
            <a:pPr marL="457200" indent="-457200" algn="l">
              <a:buAutoNum type="arabicPeriod"/>
            </a:pPr>
            <a:r>
              <a:rPr lang="en-US" sz="2000" dirty="0" err="1" smtClean="0">
                <a:gradFill>
                  <a:gsLst>
                    <a:gs pos="2917">
                      <a:schemeClr val="tx1"/>
                    </a:gs>
                    <a:gs pos="30000">
                      <a:schemeClr val="tx1"/>
                    </a:gs>
                  </a:gsLst>
                  <a:lin ang="5400000" scaled="0"/>
                </a:gradFill>
              </a:rPr>
              <a:t>git</a:t>
            </a:r>
            <a:r>
              <a:rPr lang="en-US" sz="2000" dirty="0" smtClean="0">
                <a:gradFill>
                  <a:gsLst>
                    <a:gs pos="2917">
                      <a:schemeClr val="tx1"/>
                    </a:gs>
                    <a:gs pos="30000">
                      <a:schemeClr val="tx1"/>
                    </a:gs>
                  </a:gsLst>
                  <a:lin ang="5400000" scaled="0"/>
                </a:gradFill>
              </a:rPr>
              <a:t>  init</a:t>
            </a:r>
          </a:p>
          <a:p>
            <a:pPr marL="457200" indent="-457200" algn="l">
              <a:buAutoNum type="arabicPeriod"/>
            </a:pPr>
            <a:endParaRPr lang="en-US" sz="2000" dirty="0" smtClean="0">
              <a:gradFill>
                <a:gsLst>
                  <a:gs pos="2917">
                    <a:schemeClr val="tx1"/>
                  </a:gs>
                  <a:gs pos="30000">
                    <a:schemeClr val="tx1"/>
                  </a:gs>
                </a:gsLst>
                <a:lin ang="5400000" scaled="0"/>
              </a:gradFill>
            </a:endParaRPr>
          </a:p>
          <a:p>
            <a:pPr marL="457200" indent="-457200" algn="l">
              <a:buAutoNum type="arabicPeriod"/>
            </a:pPr>
            <a:r>
              <a:rPr lang="en-US" sz="2000" dirty="0" err="1" smtClean="0">
                <a:gradFill>
                  <a:gsLst>
                    <a:gs pos="2917">
                      <a:schemeClr val="tx1"/>
                    </a:gs>
                    <a:gs pos="30000">
                      <a:schemeClr val="tx1"/>
                    </a:gs>
                  </a:gsLst>
                  <a:lin ang="5400000" scaled="0"/>
                </a:gradFill>
              </a:rPr>
              <a:t>git</a:t>
            </a:r>
            <a:r>
              <a:rPr lang="en-US" sz="2000" dirty="0" smtClean="0">
                <a:gradFill>
                  <a:gsLst>
                    <a:gs pos="2917">
                      <a:schemeClr val="tx1"/>
                    </a:gs>
                    <a:gs pos="30000">
                      <a:schemeClr val="tx1"/>
                    </a:gs>
                  </a:gsLst>
                  <a:lin ang="5400000" scaled="0"/>
                </a:gradFill>
              </a:rPr>
              <a:t>  add  </a:t>
            </a:r>
            <a:r>
              <a:rPr lang="en-US" sz="2000" dirty="0" err="1" smtClean="0">
                <a:gradFill>
                  <a:gsLst>
                    <a:gs pos="2917">
                      <a:schemeClr val="tx1"/>
                    </a:gs>
                    <a:gs pos="30000">
                      <a:schemeClr val="tx1"/>
                    </a:gs>
                  </a:gsLst>
                  <a:lin ang="5400000" scaled="0"/>
                </a:gradFill>
              </a:rPr>
              <a:t>file_name</a:t>
            </a:r>
            <a:endParaRPr lang="en-US" sz="2000" dirty="0" smtClean="0">
              <a:gradFill>
                <a:gsLst>
                  <a:gs pos="2917">
                    <a:schemeClr val="tx1"/>
                  </a:gs>
                  <a:gs pos="30000">
                    <a:schemeClr val="tx1"/>
                  </a:gs>
                </a:gsLst>
                <a:lin ang="5400000" scaled="0"/>
              </a:gradFill>
            </a:endParaRPr>
          </a:p>
          <a:p>
            <a:pPr marL="457200" indent="-457200" algn="l">
              <a:buAutoNum type="arabicPeriod"/>
            </a:pPr>
            <a:endParaRPr lang="en-US" sz="2000" dirty="0" smtClean="0">
              <a:gradFill>
                <a:gsLst>
                  <a:gs pos="2917">
                    <a:schemeClr val="tx1"/>
                  </a:gs>
                  <a:gs pos="30000">
                    <a:schemeClr val="tx1"/>
                  </a:gs>
                </a:gsLst>
                <a:lin ang="5400000" scaled="0"/>
              </a:gradFill>
            </a:endParaRPr>
          </a:p>
          <a:p>
            <a:pPr marL="457200" indent="-457200" algn="l">
              <a:buAutoNum type="arabicPeriod"/>
            </a:pPr>
            <a:r>
              <a:rPr lang="en-US" sz="2000" dirty="0" err="1" smtClean="0">
                <a:gradFill>
                  <a:gsLst>
                    <a:gs pos="2917">
                      <a:schemeClr val="tx1"/>
                    </a:gs>
                    <a:gs pos="30000">
                      <a:schemeClr val="tx1"/>
                    </a:gs>
                  </a:gsLst>
                  <a:lin ang="5400000" scaled="0"/>
                </a:gradFill>
              </a:rPr>
              <a:t>git</a:t>
            </a:r>
            <a:r>
              <a:rPr lang="en-US" sz="2000" dirty="0" smtClean="0">
                <a:gradFill>
                  <a:gsLst>
                    <a:gs pos="2917">
                      <a:schemeClr val="tx1"/>
                    </a:gs>
                    <a:gs pos="30000">
                      <a:schemeClr val="tx1"/>
                    </a:gs>
                  </a:gsLst>
                  <a:lin ang="5400000" scaled="0"/>
                </a:gradFill>
              </a:rPr>
              <a:t>  status</a:t>
            </a:r>
          </a:p>
          <a:p>
            <a:pPr marL="457200" indent="-457200" algn="l">
              <a:buAutoNum type="arabicPeriod"/>
            </a:pPr>
            <a:endParaRPr lang="en-US" sz="2000" dirty="0" smtClean="0">
              <a:gradFill>
                <a:gsLst>
                  <a:gs pos="2917">
                    <a:schemeClr val="tx1"/>
                  </a:gs>
                  <a:gs pos="30000">
                    <a:schemeClr val="tx1"/>
                  </a:gs>
                </a:gsLst>
                <a:lin ang="5400000" scaled="0"/>
              </a:gradFill>
            </a:endParaRPr>
          </a:p>
          <a:p>
            <a:pPr marL="457200" indent="-457200" algn="l">
              <a:buAutoNum type="arabicPeriod"/>
            </a:pPr>
            <a:r>
              <a:rPr lang="en-US" sz="2000" dirty="0" err="1" smtClean="0">
                <a:gradFill>
                  <a:gsLst>
                    <a:gs pos="2917">
                      <a:schemeClr val="tx1"/>
                    </a:gs>
                    <a:gs pos="30000">
                      <a:schemeClr val="tx1"/>
                    </a:gs>
                  </a:gsLst>
                  <a:lin ang="5400000" scaled="0"/>
                </a:gradFill>
              </a:rPr>
              <a:t>git</a:t>
            </a:r>
            <a:r>
              <a:rPr lang="en-US" sz="2000" dirty="0" smtClean="0">
                <a:gradFill>
                  <a:gsLst>
                    <a:gs pos="2917">
                      <a:schemeClr val="tx1"/>
                    </a:gs>
                    <a:gs pos="30000">
                      <a:schemeClr val="tx1"/>
                    </a:gs>
                  </a:gsLst>
                  <a:lin ang="5400000" scaled="0"/>
                </a:gradFill>
              </a:rPr>
              <a:t>  commit  -m  “Message”</a:t>
            </a:r>
          </a:p>
          <a:p>
            <a:pPr marL="457200" indent="-457200" algn="l">
              <a:buAutoNum type="arabicPeriod"/>
            </a:pPr>
            <a:endParaRPr lang="en-US" sz="2000" dirty="0" smtClean="0">
              <a:gradFill>
                <a:gsLst>
                  <a:gs pos="2917">
                    <a:schemeClr val="tx1"/>
                  </a:gs>
                  <a:gs pos="30000">
                    <a:schemeClr val="tx1"/>
                  </a:gs>
                </a:gsLst>
                <a:lin ang="5400000" scaled="0"/>
              </a:gradFill>
            </a:endParaRPr>
          </a:p>
          <a:p>
            <a:pPr marL="457200" indent="-457200">
              <a:buAutoNum type="arabicPeriod"/>
            </a:pPr>
            <a:r>
              <a:rPr lang="en-US" sz="2000" dirty="0" err="1" smtClean="0"/>
              <a:t>git</a:t>
            </a:r>
            <a:r>
              <a:rPr lang="en-US" sz="2000" dirty="0" smtClean="0"/>
              <a:t> remote add origin </a:t>
            </a:r>
            <a:r>
              <a:rPr lang="en-US" sz="2000" dirty="0" err="1" smtClean="0"/>
              <a:t>repo_link</a:t>
            </a:r>
            <a:endParaRPr lang="en-US" sz="2000" dirty="0" smtClean="0"/>
          </a:p>
          <a:p>
            <a:pPr marL="457200" indent="-457200">
              <a:buAutoNum type="arabicPeriod"/>
            </a:pPr>
            <a:endParaRPr lang="en-US" sz="2000" dirty="0" smtClean="0">
              <a:gradFill>
                <a:gsLst>
                  <a:gs pos="2917">
                    <a:schemeClr val="tx1"/>
                  </a:gs>
                  <a:gs pos="30000">
                    <a:schemeClr val="tx1"/>
                  </a:gs>
                </a:gsLst>
                <a:lin ang="5400000" scaled="0"/>
              </a:gradFill>
            </a:endParaRPr>
          </a:p>
          <a:p>
            <a:pPr marL="457200" indent="-457200">
              <a:buAutoNum type="arabicPeriod"/>
            </a:pPr>
            <a:r>
              <a:rPr lang="en-US" sz="2000" dirty="0" err="1" smtClean="0"/>
              <a:t>git</a:t>
            </a:r>
            <a:r>
              <a:rPr lang="en-US" sz="2000" dirty="0" smtClean="0"/>
              <a:t> push –u origin master</a:t>
            </a:r>
            <a:endParaRPr lang="en-US" sz="2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xmlns="" val="14509423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BA912-B6A6-4EF8-9C75-2252AE3676AD}"/>
              </a:ext>
            </a:extLst>
          </p:cNvPr>
          <p:cNvSpPr>
            <a:spLocks noGrp="1"/>
          </p:cNvSpPr>
          <p:nvPr>
            <p:ph type="title"/>
          </p:nvPr>
        </p:nvSpPr>
        <p:spPr/>
        <p:txBody>
          <a:bodyPr/>
          <a:lstStyle/>
          <a:p>
            <a:r>
              <a:rPr lang="en-US" dirty="0" err="1"/>
              <a:t>Github</a:t>
            </a:r>
            <a:r>
              <a:rPr lang="en-US" dirty="0"/>
              <a:t>: An Overview of </a:t>
            </a:r>
            <a:r>
              <a:rPr lang="en-US"/>
              <a:t>the Platform</a:t>
            </a:r>
            <a:endParaRPr lang="en-IN" dirty="0"/>
          </a:p>
        </p:txBody>
      </p:sp>
      <p:sp>
        <p:nvSpPr>
          <p:cNvPr id="3" name="Text Placeholder 2">
            <a:extLst>
              <a:ext uri="{FF2B5EF4-FFF2-40B4-BE49-F238E27FC236}">
                <a16:creationId xmlns:a16="http://schemas.microsoft.com/office/drawing/2014/main" xmlns="" id="{591AB32D-3EE5-42B5-B898-B8F6FE8C53D7}"/>
              </a:ext>
            </a:extLst>
          </p:cNvPr>
          <p:cNvSpPr>
            <a:spLocks noGrp="1"/>
          </p:cNvSpPr>
          <p:nvPr>
            <p:ph type="body" sz="quarter" idx="10"/>
          </p:nvPr>
        </p:nvSpPr>
        <p:spPr>
          <a:xfrm>
            <a:off x="586740" y="1528374"/>
            <a:ext cx="11018520" cy="2893100"/>
          </a:xfrm>
        </p:spPr>
        <p:txBody>
          <a:bodyPr/>
          <a:lstStyle/>
          <a:p>
            <a:pPr marL="457200" indent="-457200">
              <a:buFont typeface="Arial" panose="020B0604020202020204" pitchFamily="34" charset="0"/>
              <a:buChar char="•"/>
            </a:pPr>
            <a:r>
              <a:rPr lang="en-US" sz="2000" dirty="0" err="1"/>
              <a:t>Github</a:t>
            </a:r>
            <a:r>
              <a:rPr lang="en-US" sz="2000" dirty="0"/>
              <a:t> is one of the most popular platforms for Version Control.</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If Git is the ingredient, </a:t>
            </a:r>
            <a:r>
              <a:rPr lang="en-US" sz="2000" dirty="0" err="1"/>
              <a:t>Github</a:t>
            </a:r>
            <a:r>
              <a:rPr lang="en-US" sz="2000" dirty="0"/>
              <a:t> is the final product.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Largest hub of open source software.</a:t>
            </a:r>
          </a:p>
          <a:p>
            <a:pPr marL="457200" indent="-457200">
              <a:buFont typeface="Arial" panose="020B0604020202020204" pitchFamily="34" charset="0"/>
              <a:buChar char="•"/>
            </a:pPr>
            <a:endParaRPr lang="en-US" sz="2000" dirty="0" smtClean="0"/>
          </a:p>
          <a:p>
            <a:pPr marL="457200" indent="-457200">
              <a:buFont typeface="Arial" panose="020B0604020202020204" pitchFamily="34" charset="0"/>
              <a:buChar char="•"/>
            </a:pPr>
            <a:r>
              <a:rPr lang="en-US" sz="2000" dirty="0" smtClean="0"/>
              <a:t>We can also create “BRANCHES” here</a:t>
            </a:r>
            <a:endParaRPr lang="en-US" sz="2000" dirty="0"/>
          </a:p>
          <a:p>
            <a:pPr marL="457200" indent="-457200">
              <a:buFont typeface="Arial" panose="020B0604020202020204" pitchFamily="34" charset="0"/>
              <a:buChar char="•"/>
            </a:pPr>
            <a:endParaRPr lang="en-IN" sz="2000" dirty="0"/>
          </a:p>
        </p:txBody>
      </p:sp>
      <p:pic>
        <p:nvPicPr>
          <p:cNvPr id="5" name="Picture 4">
            <a:extLst>
              <a:ext uri="{FF2B5EF4-FFF2-40B4-BE49-F238E27FC236}">
                <a16:creationId xmlns:a16="http://schemas.microsoft.com/office/drawing/2014/main" xmlns="" id="{480CA1D6-6706-4455-ADBA-E987122C576F}"/>
              </a:ext>
            </a:extLst>
          </p:cNvPr>
          <p:cNvPicPr>
            <a:picLocks noChangeAspect="1"/>
          </p:cNvPicPr>
          <p:nvPr/>
        </p:nvPicPr>
        <p:blipFill>
          <a:blip r:embed="rId3"/>
          <a:stretch>
            <a:fillRect/>
          </a:stretch>
        </p:blipFill>
        <p:spPr>
          <a:xfrm>
            <a:off x="6096000" y="2681342"/>
            <a:ext cx="4090147" cy="3399935"/>
          </a:xfrm>
          <a:prstGeom prst="rect">
            <a:avLst/>
          </a:prstGeom>
        </p:spPr>
      </p:pic>
      <p:sp>
        <p:nvSpPr>
          <p:cNvPr id="6" name="TextBox 5">
            <a:extLst>
              <a:ext uri="{FF2B5EF4-FFF2-40B4-BE49-F238E27FC236}">
                <a16:creationId xmlns:a16="http://schemas.microsoft.com/office/drawing/2014/main" xmlns="" id="{28C7DDAC-C972-453E-9032-5C4A485C9650}"/>
              </a:ext>
            </a:extLst>
          </p:cNvPr>
          <p:cNvSpPr txBox="1"/>
          <p:nvPr/>
        </p:nvSpPr>
        <p:spPr>
          <a:xfrm>
            <a:off x="7246834" y="6246976"/>
            <a:ext cx="2076628" cy="184666"/>
          </a:xfrm>
          <a:prstGeom prst="rect">
            <a:avLst/>
          </a:prstGeom>
          <a:noFill/>
        </p:spPr>
        <p:txBody>
          <a:bodyPr wrap="square" lIns="0" tIns="0" rIns="0" bIns="0" rtlCol="0">
            <a:spAutoFit/>
          </a:bodyPr>
          <a:lstStyle/>
          <a:p>
            <a:pPr algn="l"/>
            <a:r>
              <a:rPr lang="en-US" sz="1200" dirty="0" err="1">
                <a:gradFill>
                  <a:gsLst>
                    <a:gs pos="2917">
                      <a:schemeClr val="tx1"/>
                    </a:gs>
                    <a:gs pos="30000">
                      <a:schemeClr val="tx1"/>
                    </a:gs>
                  </a:gsLst>
                  <a:lin ang="5400000" scaled="0"/>
                </a:gradFill>
              </a:rPr>
              <a:t>Github’s</a:t>
            </a:r>
            <a:r>
              <a:rPr lang="en-US" sz="1200" dirty="0">
                <a:gradFill>
                  <a:gsLst>
                    <a:gs pos="2917">
                      <a:schemeClr val="tx1"/>
                    </a:gs>
                    <a:gs pos="30000">
                      <a:schemeClr val="tx1"/>
                    </a:gs>
                  </a:gsLst>
                  <a:lin ang="5400000" scaled="0"/>
                </a:gradFill>
              </a:rPr>
              <a:t> Logo – The </a:t>
            </a:r>
            <a:r>
              <a:rPr lang="en-US" sz="1200" dirty="0" err="1">
                <a:gradFill>
                  <a:gsLst>
                    <a:gs pos="2917">
                      <a:schemeClr val="tx1"/>
                    </a:gs>
                    <a:gs pos="30000">
                      <a:schemeClr val="tx1"/>
                    </a:gs>
                  </a:gsLst>
                  <a:lin ang="5400000" scaled="0"/>
                </a:gradFill>
              </a:rPr>
              <a:t>Octocat</a:t>
            </a:r>
            <a:endParaRPr lang="en-IN"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xmlns="" val="35448712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616528"/>
            <a:ext cx="11018520" cy="996041"/>
          </a:xfrm>
        </p:spPr>
        <p:txBody>
          <a:bodyPr/>
          <a:lstStyle/>
          <a:p>
            <a:r>
              <a:rPr lang="en-US" dirty="0" smtClean="0"/>
              <a:t>Hands on with </a:t>
            </a:r>
            <a:r>
              <a:rPr lang="en-US" dirty="0" err="1" smtClean="0"/>
              <a:t>git</a:t>
            </a:r>
            <a:r>
              <a:rPr lang="en-US" dirty="0" smtClean="0"/>
              <a:t> and </a:t>
            </a:r>
            <a:r>
              <a:rPr lang="en-US" dirty="0" err="1" smtClean="0"/>
              <a:t>github</a:t>
            </a:r>
            <a:endParaRPr lang="en-US" dirty="0"/>
          </a:p>
        </p:txBody>
      </p:sp>
      <p:sp>
        <p:nvSpPr>
          <p:cNvPr id="3" name="Text Placeholder 2"/>
          <p:cNvSpPr>
            <a:spLocks noGrp="1"/>
          </p:cNvSpPr>
          <p:nvPr>
            <p:ph type="body" sz="quarter" idx="10"/>
          </p:nvPr>
        </p:nvSpPr>
        <p:spPr>
          <a:xfrm flipV="1">
            <a:off x="586390" y="9960428"/>
            <a:ext cx="11018520" cy="130629"/>
          </a:xfrm>
        </p:spPr>
        <p:txBody>
          <a:bodyPr/>
          <a:lstStyle/>
          <a:p>
            <a:endParaRPr lang="en-US" dirty="0"/>
          </a:p>
        </p:txBody>
      </p:sp>
      <p:pic>
        <p:nvPicPr>
          <p:cNvPr id="4" name="Picture 3">
            <a:extLst>
              <a:ext uri="{FF2B5EF4-FFF2-40B4-BE49-F238E27FC236}">
                <a16:creationId xmlns:a16="http://schemas.microsoft.com/office/drawing/2014/main" xmlns="" id="{480CA1D6-6706-4455-ADBA-E987122C576F}"/>
              </a:ext>
            </a:extLst>
          </p:cNvPr>
          <p:cNvPicPr>
            <a:picLocks noChangeAspect="1"/>
          </p:cNvPicPr>
          <p:nvPr/>
        </p:nvPicPr>
        <p:blipFill>
          <a:blip r:embed="rId2"/>
          <a:stretch>
            <a:fillRect/>
          </a:stretch>
        </p:blipFill>
        <p:spPr>
          <a:xfrm>
            <a:off x="6896100" y="542299"/>
            <a:ext cx="4090147" cy="3399935"/>
          </a:xfrm>
          <a:prstGeom prst="rect">
            <a:avLst/>
          </a:prstGeom>
        </p:spPr>
      </p:pic>
    </p:spTree>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8bc6fde-72ac-489a-b0a4-ba51770a11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10" ma:contentTypeDescription="Create a new document." ma:contentTypeScope="" ma:versionID="737b829c9e8dd70132cb83578bbf66e1">
  <xsd:schema xmlns:xsd="http://www.w3.org/2001/XMLSchema" xmlns:xs="http://www.w3.org/2001/XMLSchema" xmlns:p="http://schemas.microsoft.com/office/2006/metadata/properties" xmlns:ns2="78bc6fde-72ac-489a-b0a4-ba51770a119a" targetNamespace="http://schemas.microsoft.com/office/2006/metadata/properties" ma:root="true" ma:fieldsID="e6f5f8c67bad8483478ff9bfe149e9fb"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6d3b3f7c-4b71-40c9-8fff-4f7fb96ddea0"/>
    <ds:schemaRef ds:uri="78bc6fde-72ac-489a-b0a4-ba51770a119a"/>
  </ds:schemaRefs>
</ds:datastoreItem>
</file>

<file path=customXml/itemProps2.xml><?xml version="1.0" encoding="utf-8"?>
<ds:datastoreItem xmlns:ds="http://schemas.openxmlformats.org/officeDocument/2006/customXml" ds:itemID="{A76A6E30-F6E8-4796-9D81-2BC5458DC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306</TotalTime>
  <Words>471</Words>
  <Application>Microsoft Office PowerPoint</Application>
  <PresentationFormat>Custom</PresentationFormat>
  <Paragraphs>93</Paragraphs>
  <Slides>11</Slides>
  <Notes>8</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WHITE TEMPLATE</vt:lpstr>
      <vt:lpstr>SOFT BLACK TEMPLATE</vt:lpstr>
      <vt:lpstr>Slide 1</vt:lpstr>
      <vt:lpstr>Introduction to Git and Github</vt:lpstr>
      <vt:lpstr>Agenda</vt:lpstr>
      <vt:lpstr>What is Version Control ?</vt:lpstr>
      <vt:lpstr>Types of Version Control Systems</vt:lpstr>
      <vt:lpstr>Why Git?</vt:lpstr>
      <vt:lpstr>Basics of Git</vt:lpstr>
      <vt:lpstr>Github: An Overview of the Platform</vt:lpstr>
      <vt:lpstr>Hands on with git and github</vt:lpstr>
      <vt:lpstr>Q &amp; A</vt:lpstr>
      <vt:lpstr>Thank You!</vt:lpstr>
    </vt:vector>
  </TitlesOfParts>
  <Manager>&lt;Comms manager name here&gt;</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hp</cp:lastModifiedBy>
  <cp:revision>34</cp:revision>
  <dcterms:created xsi:type="dcterms:W3CDTF">2019-03-28T18:40:02Z</dcterms:created>
  <dcterms:modified xsi:type="dcterms:W3CDTF">2020-10-15T12:14:26Z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