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F424-4190-4C3A-90B4-3F7B3B24BB1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53DD-BC7A-4AB6-9118-98ED7D02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0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F424-4190-4C3A-90B4-3F7B3B24BB1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53DD-BC7A-4AB6-9118-98ED7D02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5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F424-4190-4C3A-90B4-3F7B3B24BB1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53DD-BC7A-4AB6-9118-98ED7D02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40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F424-4190-4C3A-90B4-3F7B3B24BB1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53DD-BC7A-4AB6-9118-98ED7D02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40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F424-4190-4C3A-90B4-3F7B3B24BB1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53DD-BC7A-4AB6-9118-98ED7D02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76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F424-4190-4C3A-90B4-3F7B3B24BB1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53DD-BC7A-4AB6-9118-98ED7D02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01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F424-4190-4C3A-90B4-3F7B3B24BB1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53DD-BC7A-4AB6-9118-98ED7D02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1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F424-4190-4C3A-90B4-3F7B3B24BB1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53DD-BC7A-4AB6-9118-98ED7D02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99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F424-4190-4C3A-90B4-3F7B3B24BB1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53DD-BC7A-4AB6-9118-98ED7D02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7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F424-4190-4C3A-90B4-3F7B3B24BB1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BB253DD-BC7A-4AB6-9118-98ED7D02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8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F424-4190-4C3A-90B4-3F7B3B24BB1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53DD-BC7A-4AB6-9118-98ED7D02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F424-4190-4C3A-90B4-3F7B3B24BB1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53DD-BC7A-4AB6-9118-98ED7D02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4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F424-4190-4C3A-90B4-3F7B3B24BB1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53DD-BC7A-4AB6-9118-98ED7D02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5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F424-4190-4C3A-90B4-3F7B3B24BB1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53DD-BC7A-4AB6-9118-98ED7D02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5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F424-4190-4C3A-90B4-3F7B3B24BB1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53DD-BC7A-4AB6-9118-98ED7D02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3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F424-4190-4C3A-90B4-3F7B3B24BB1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53DD-BC7A-4AB6-9118-98ED7D02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7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F424-4190-4C3A-90B4-3F7B3B24BB1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53DD-BC7A-4AB6-9118-98ED7D02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5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03F424-4190-4C3A-90B4-3F7B3B24BB16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B253DD-BC7A-4AB6-9118-98ED7D020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6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E64F-A3F3-434D-BBC9-446D17EA4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740"/>
            <a:ext cx="9144000" cy="2387600"/>
          </a:xfrm>
        </p:spPr>
        <p:txBody>
          <a:bodyPr/>
          <a:lstStyle/>
          <a:p>
            <a:r>
              <a:rPr lang="en-US" b="1" u="sng" dirty="0">
                <a:latin typeface="Bahnschrift SemiBold Condensed" panose="020B0502040204020203" pitchFamily="34" charset="0"/>
              </a:rPr>
              <a:t>Business Analytics Case Study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4B2B4-4A30-4C6A-B6C9-99284704F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899" y="3010601"/>
            <a:ext cx="9144000" cy="836797"/>
          </a:xfrm>
        </p:spPr>
        <p:txBody>
          <a:bodyPr/>
          <a:lstStyle/>
          <a:p>
            <a:r>
              <a:rPr lang="en-US" i="1" dirty="0"/>
              <a:t>Data Science Summit’21, Society for Data Science, BIT </a:t>
            </a:r>
            <a:r>
              <a:rPr lang="en-US" i="1" dirty="0" err="1"/>
              <a:t>Mesra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F097B-D00D-4CDF-83AE-CE1AFD50C273}"/>
              </a:ext>
            </a:extLst>
          </p:cNvPr>
          <p:cNvSpPr txBox="1"/>
          <p:nvPr/>
        </p:nvSpPr>
        <p:spPr>
          <a:xfrm>
            <a:off x="8200007" y="3698938"/>
            <a:ext cx="31426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Team name </a:t>
            </a:r>
            <a:r>
              <a:rPr lang="en-US" dirty="0"/>
              <a:t>– </a:t>
            </a:r>
            <a:r>
              <a:rPr lang="en-US" b="1" dirty="0"/>
              <a:t>Data Geeks</a:t>
            </a:r>
          </a:p>
          <a:p>
            <a:r>
              <a:rPr lang="en-US" u="sng" dirty="0"/>
              <a:t>Team Members</a:t>
            </a:r>
            <a:r>
              <a:rPr lang="en-US" dirty="0"/>
              <a:t>:</a:t>
            </a:r>
          </a:p>
          <a:p>
            <a:pPr marL="800100" lvl="1" indent="-342900">
              <a:buAutoNum type="arabicPeriod"/>
            </a:pPr>
            <a:r>
              <a:rPr lang="en-US" i="1" dirty="0"/>
              <a:t>Aman Mittal</a:t>
            </a:r>
          </a:p>
          <a:p>
            <a:pPr marL="800100" lvl="1" indent="-342900">
              <a:buAutoNum type="arabicPeriod"/>
            </a:pPr>
            <a:r>
              <a:rPr lang="en-US" i="1" dirty="0" err="1"/>
              <a:t>Indrani</a:t>
            </a:r>
            <a:r>
              <a:rPr lang="en-US" i="1" dirty="0"/>
              <a:t> Sen</a:t>
            </a:r>
          </a:p>
          <a:p>
            <a:pPr marL="800100" lvl="1" indent="-342900">
              <a:buAutoNum type="arabicPeriod"/>
            </a:pPr>
            <a:r>
              <a:rPr lang="en-US" i="1" dirty="0"/>
              <a:t>Kajal </a:t>
            </a:r>
            <a:r>
              <a:rPr lang="en-US" i="1" dirty="0" err="1"/>
              <a:t>Mahato</a:t>
            </a:r>
            <a:endParaRPr lang="en-US" i="1" dirty="0"/>
          </a:p>
          <a:p>
            <a:pPr marL="800100" lvl="1" indent="-342900">
              <a:buAutoNum type="arabicPeriod"/>
            </a:pPr>
            <a:endParaRPr lang="en-US" i="1" dirty="0"/>
          </a:p>
          <a:p>
            <a:pPr marL="800100" lvl="1" indent="-342900">
              <a:buAutoNum type="arabicPeriod"/>
            </a:pPr>
            <a:endParaRPr lang="en-US" i="1" dirty="0"/>
          </a:p>
          <a:p>
            <a:pPr marL="800100" lvl="1" indent="-342900">
              <a:buAutoNum type="arabicPeriod"/>
            </a:pPr>
            <a:endParaRPr lang="en-US" i="1" dirty="0"/>
          </a:p>
          <a:p>
            <a:pPr lvl="1"/>
            <a:r>
              <a:rPr lang="en-US" i="1" dirty="0"/>
              <a:t>4.    </a:t>
            </a:r>
            <a:r>
              <a:rPr lang="en-US" i="1" dirty="0" err="1"/>
              <a:t>Ananyapam</a:t>
            </a:r>
            <a:r>
              <a:rPr lang="en-US" i="1" dirty="0"/>
              <a:t> 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9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21BA-8719-408B-84A1-198DA981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 Condensed" panose="020B0502040204020203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A167-AF35-4859-915F-80964C75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IDFont+F4"/>
              </a:rPr>
              <a:t>With the current pandemic in place, a pharmaceutical company ‘ChemX’ is planning to roll out it’s own newly developed Covid-19 vaccine in the Indian market.</a:t>
            </a:r>
          </a:p>
          <a:p>
            <a:pPr algn="l"/>
            <a:r>
              <a:rPr lang="en-US" sz="1800" b="0" i="0" u="none" strike="noStrike" baseline="0" dirty="0">
                <a:latin typeface="CIDFont+F4"/>
              </a:rPr>
              <a:t>The company was established in 2020, currently holds 2% of the pharmaceutical market share in India and plans to use the current situation to expand its market share in the near future.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6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6FFEF-4E7A-489C-83A8-EA990707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577" y="299991"/>
            <a:ext cx="10018713" cy="1752599"/>
          </a:xfrm>
        </p:spPr>
        <p:txBody>
          <a:bodyPr/>
          <a:lstStyle/>
          <a:p>
            <a:r>
              <a:rPr lang="en-US" dirty="0">
                <a:latin typeface="Bahnschrift SemiBold Condensed" panose="020B0502040204020203" pitchFamily="34" charset="0"/>
              </a:rPr>
              <a:t>Market Opportunity for ChemX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C959D0-53B5-4413-8784-3E091402D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372" y="2257970"/>
            <a:ext cx="9412918" cy="3885378"/>
          </a:xfrm>
        </p:spPr>
      </p:pic>
    </p:spTree>
    <p:extLst>
      <p:ext uri="{BB962C8B-B14F-4D97-AF65-F5344CB8AC3E}">
        <p14:creationId xmlns:p14="http://schemas.microsoft.com/office/powerpoint/2010/main" val="75084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FB23-AD56-4CBE-AB9F-627A0A35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13373" cy="433865"/>
          </a:xfrm>
        </p:spPr>
        <p:txBody>
          <a:bodyPr>
            <a:normAutofit fontScale="90000"/>
          </a:bodyPr>
          <a:lstStyle/>
          <a:p>
            <a:r>
              <a:rPr lang="en-US" dirty="0"/>
              <a:t>Q1.A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09EFC1F-02D8-4D65-AF70-E29355068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637" y="1202858"/>
            <a:ext cx="10515600" cy="311112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9D2EBF-6B3E-4DC7-BECE-B2A875997F15}"/>
              </a:ext>
            </a:extLst>
          </p:cNvPr>
          <p:cNvSpPr txBox="1"/>
          <p:nvPr/>
        </p:nvSpPr>
        <p:spPr>
          <a:xfrm>
            <a:off x="2148394" y="4555447"/>
            <a:ext cx="7723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ChemX share from the loss revenue = </a:t>
            </a:r>
            <a:r>
              <a:rPr lang="en-US" b="1" dirty="0"/>
              <a:t>23.292 billion INR</a:t>
            </a:r>
          </a:p>
          <a:p>
            <a:r>
              <a:rPr lang="en-US" dirty="0"/>
              <a:t>Therefore, total revenue of ChemX = 79.9 + 23.292 = </a:t>
            </a:r>
            <a:r>
              <a:rPr lang="en-US" b="1" dirty="0"/>
              <a:t>103.19 billion INR</a:t>
            </a:r>
          </a:p>
          <a:p>
            <a:r>
              <a:rPr lang="en-US" dirty="0"/>
              <a:t>So, the % increase in revenue = (103.19-79.9)/79.9 *100 = </a:t>
            </a:r>
            <a:r>
              <a:rPr lang="en-US" b="1" dirty="0"/>
              <a:t>29.14%</a:t>
            </a:r>
          </a:p>
          <a:p>
            <a:r>
              <a:rPr lang="en-US" dirty="0"/>
              <a:t>Thus, the increase in market share of ChemX in 2021 = 0.2914*2 + 2 = </a:t>
            </a:r>
            <a:r>
              <a:rPr lang="en-US" b="1" u="sng" dirty="0"/>
              <a:t>2.5828%</a:t>
            </a:r>
          </a:p>
          <a:p>
            <a:endParaRPr lang="en-US" dirty="0"/>
          </a:p>
          <a:p>
            <a:r>
              <a:rPr lang="en-US" dirty="0"/>
              <a:t>The market share of all top 10 companies has been calculated as 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X – 0.022*X, where X is the current market share.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64FA40-325A-44F7-941A-D575A4E8ADCA}"/>
              </a:ext>
            </a:extLst>
          </p:cNvPr>
          <p:cNvSpPr txBox="1"/>
          <p:nvPr/>
        </p:nvSpPr>
        <p:spPr>
          <a:xfrm>
            <a:off x="10151615" y="4555447"/>
            <a:ext cx="954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The answer is in green</a:t>
            </a:r>
          </a:p>
        </p:txBody>
      </p:sp>
    </p:spTree>
    <p:extLst>
      <p:ext uri="{BB962C8B-B14F-4D97-AF65-F5344CB8AC3E}">
        <p14:creationId xmlns:p14="http://schemas.microsoft.com/office/powerpoint/2010/main" val="97629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47BD-9BE0-4CB9-A220-A093D375A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185" y="258594"/>
            <a:ext cx="1940511" cy="531520"/>
          </a:xfrm>
        </p:spPr>
        <p:txBody>
          <a:bodyPr>
            <a:normAutofit fontScale="90000"/>
          </a:bodyPr>
          <a:lstStyle/>
          <a:p>
            <a:r>
              <a:rPr lang="en-US" dirty="0"/>
              <a:t>Q1.B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8A22285A-C5D0-4F80-B438-B5728516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37" y="1105204"/>
            <a:ext cx="10515600" cy="3111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139149-601A-454E-9154-C2BFC108C4EC}"/>
              </a:ext>
            </a:extLst>
          </p:cNvPr>
          <p:cNvSpPr txBox="1"/>
          <p:nvPr/>
        </p:nvSpPr>
        <p:spPr>
          <a:xfrm>
            <a:off x="1956786" y="4705165"/>
            <a:ext cx="7489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revenue generated by ChemX in 2021 if the overall generation for individual companies is increased by 5% of that in 2020</a:t>
            </a:r>
          </a:p>
          <a:p>
            <a:r>
              <a:rPr lang="en-US" dirty="0">
                <a:sym typeface="Wingdings" panose="05000000000000000000" pitchFamily="2" charset="2"/>
              </a:rPr>
              <a:t>(0.05*103.19+103.19) billion INR = </a:t>
            </a:r>
            <a:r>
              <a:rPr lang="en-US" b="1" dirty="0">
                <a:sym typeface="Wingdings" panose="05000000000000000000" pitchFamily="2" charset="2"/>
              </a:rPr>
              <a:t>108.35 billion INR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960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9F30-5490-4F72-BDC6-C59DC440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26942" cy="655807"/>
          </a:xfrm>
        </p:spPr>
        <p:txBody>
          <a:bodyPr>
            <a:normAutofit fontScale="90000"/>
          </a:bodyPr>
          <a:lstStyle/>
          <a:p>
            <a:r>
              <a:rPr lang="en-US" dirty="0"/>
              <a:t>Q2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5ACC078-C569-44D5-80CD-46A237F6F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847" y="1288738"/>
            <a:ext cx="8996330" cy="276506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9725EE-40A9-420C-83FC-9F2360BB4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180" y="4284278"/>
            <a:ext cx="6043184" cy="23395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6BFB91-2A88-4156-963A-7349527102F4}"/>
              </a:ext>
            </a:extLst>
          </p:cNvPr>
          <p:cNvSpPr txBox="1"/>
          <p:nvPr/>
        </p:nvSpPr>
        <p:spPr>
          <a:xfrm>
            <a:off x="10673177" y="3576772"/>
            <a:ext cx="954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The answer is in green</a:t>
            </a:r>
          </a:p>
        </p:txBody>
      </p:sp>
    </p:spTree>
    <p:extLst>
      <p:ext uri="{BB962C8B-B14F-4D97-AF65-F5344CB8AC3E}">
        <p14:creationId xmlns:p14="http://schemas.microsoft.com/office/powerpoint/2010/main" val="370444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B1D2-8683-4F3D-8F12-5FBD3A0E6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801" y="198194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Team Data Geeks</a:t>
            </a:r>
          </a:p>
        </p:txBody>
      </p:sp>
    </p:spTree>
    <p:extLst>
      <p:ext uri="{BB962C8B-B14F-4D97-AF65-F5344CB8AC3E}">
        <p14:creationId xmlns:p14="http://schemas.microsoft.com/office/powerpoint/2010/main" val="3493462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189</TotalTime>
  <Words>247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SemiBold Condensed</vt:lpstr>
      <vt:lpstr>CIDFont+F4</vt:lpstr>
      <vt:lpstr>Corbel</vt:lpstr>
      <vt:lpstr>Parallax</vt:lpstr>
      <vt:lpstr>Business Analytics Case Study Challenge</vt:lpstr>
      <vt:lpstr>Introduction</vt:lpstr>
      <vt:lpstr>Market Opportunity for ChemX</vt:lpstr>
      <vt:lpstr>Q1.A</vt:lpstr>
      <vt:lpstr>Q1.B</vt:lpstr>
      <vt:lpstr>Q2</vt:lpstr>
      <vt:lpstr>Thank You,  Team Data Geeks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 Case Study Challenge</dc:title>
  <dc:creator>Aman Mittal</dc:creator>
  <cp:lastModifiedBy>Aman Mittal</cp:lastModifiedBy>
  <cp:revision>6</cp:revision>
  <dcterms:created xsi:type="dcterms:W3CDTF">2021-02-20T13:54:07Z</dcterms:created>
  <dcterms:modified xsi:type="dcterms:W3CDTF">2021-02-20T17:04:05Z</dcterms:modified>
</cp:coreProperties>
</file>