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382618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DB21C1-14D7-4F37-855B-22ADB1379D3E}"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103624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3227222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359006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1242057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70461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273920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96970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390078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195287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B21C1-14D7-4F37-855B-22ADB1379D3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8084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DB21C1-14D7-4F37-855B-22ADB1379D3E}"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295024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DB21C1-14D7-4F37-855B-22ADB1379D3E}"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10026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DB21C1-14D7-4F37-855B-22ADB1379D3E}"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81052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B21C1-14D7-4F37-855B-22ADB1379D3E}"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9903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DB21C1-14D7-4F37-855B-22ADB1379D3E}"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304072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DB21C1-14D7-4F37-855B-22ADB1379D3E}"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93057B-0D56-4B42-BFD6-8BCD4642ED05}" type="slidenum">
              <a:rPr lang="en-US" smtClean="0"/>
              <a:t>‹#›</a:t>
            </a:fld>
            <a:endParaRPr lang="en-US"/>
          </a:p>
        </p:txBody>
      </p:sp>
    </p:spTree>
    <p:extLst>
      <p:ext uri="{BB962C8B-B14F-4D97-AF65-F5344CB8AC3E}">
        <p14:creationId xmlns:p14="http://schemas.microsoft.com/office/powerpoint/2010/main" val="125358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DB21C1-14D7-4F37-855B-22ADB1379D3E}" type="datetimeFigureOut">
              <a:rPr lang="en-US" smtClean="0"/>
              <a:t>2/21/2021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93057B-0D56-4B42-BFD6-8BCD4642ED05}" type="slidenum">
              <a:rPr lang="en-US" smtClean="0"/>
              <a:t>‹#›</a:t>
            </a:fld>
            <a:endParaRPr lang="en-US"/>
          </a:p>
        </p:txBody>
      </p:sp>
    </p:spTree>
    <p:extLst>
      <p:ext uri="{BB962C8B-B14F-4D97-AF65-F5344CB8AC3E}">
        <p14:creationId xmlns:p14="http://schemas.microsoft.com/office/powerpoint/2010/main" val="1442729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9F56-EDBB-4198-9564-E4B7BED0C6EB}"/>
              </a:ext>
            </a:extLst>
          </p:cNvPr>
          <p:cNvSpPr>
            <a:spLocks noGrp="1"/>
          </p:cNvSpPr>
          <p:nvPr>
            <p:ph type="ctrTitle"/>
          </p:nvPr>
        </p:nvSpPr>
        <p:spPr>
          <a:xfrm>
            <a:off x="2591050" y="812801"/>
            <a:ext cx="8574622" cy="2616199"/>
          </a:xfrm>
        </p:spPr>
        <p:txBody>
          <a:bodyPr/>
          <a:lstStyle/>
          <a:p>
            <a:r>
              <a:rPr lang="en-US" u="sng" dirty="0">
                <a:latin typeface="Bahnschrift Condensed" panose="020B0502040204020203" pitchFamily="34" charset="0"/>
              </a:rPr>
              <a:t>Business Analytics Case Study</a:t>
            </a:r>
          </a:p>
        </p:txBody>
      </p:sp>
      <p:sp>
        <p:nvSpPr>
          <p:cNvPr id="3" name="Subtitle 2">
            <a:extLst>
              <a:ext uri="{FF2B5EF4-FFF2-40B4-BE49-F238E27FC236}">
                <a16:creationId xmlns:a16="http://schemas.microsoft.com/office/drawing/2014/main" id="{90E521C8-D013-4E1D-8644-513C40AF953D}"/>
              </a:ext>
            </a:extLst>
          </p:cNvPr>
          <p:cNvSpPr>
            <a:spLocks noGrp="1"/>
          </p:cNvSpPr>
          <p:nvPr>
            <p:ph type="subTitle" idx="1"/>
          </p:nvPr>
        </p:nvSpPr>
        <p:spPr>
          <a:xfrm>
            <a:off x="1524000" y="3602038"/>
            <a:ext cx="9144000" cy="722312"/>
          </a:xfrm>
        </p:spPr>
        <p:txBody>
          <a:bodyPr/>
          <a:lstStyle/>
          <a:p>
            <a:r>
              <a:rPr lang="en-US" i="1" dirty="0"/>
              <a:t>Data Science Summit’21, Society for Data Science, BIT Mesra</a:t>
            </a:r>
          </a:p>
        </p:txBody>
      </p:sp>
      <p:sp>
        <p:nvSpPr>
          <p:cNvPr id="4" name="TextBox 3">
            <a:extLst>
              <a:ext uri="{FF2B5EF4-FFF2-40B4-BE49-F238E27FC236}">
                <a16:creationId xmlns:a16="http://schemas.microsoft.com/office/drawing/2014/main" id="{B437CB0B-6BA5-4B9D-827E-4AB3208298C0}"/>
              </a:ext>
            </a:extLst>
          </p:cNvPr>
          <p:cNvSpPr txBox="1"/>
          <p:nvPr/>
        </p:nvSpPr>
        <p:spPr>
          <a:xfrm>
            <a:off x="5299968" y="4296370"/>
            <a:ext cx="6693763" cy="1754326"/>
          </a:xfrm>
          <a:prstGeom prst="rect">
            <a:avLst/>
          </a:prstGeom>
          <a:noFill/>
        </p:spPr>
        <p:txBody>
          <a:bodyPr wrap="square" rtlCol="0">
            <a:spAutoFit/>
          </a:bodyPr>
          <a:lstStyle/>
          <a:p>
            <a:r>
              <a:rPr lang="en-US" dirty="0"/>
              <a:t>Team Name – Data Geeks</a:t>
            </a:r>
          </a:p>
          <a:p>
            <a:r>
              <a:rPr lang="en-US" dirty="0"/>
              <a:t>Team Members –</a:t>
            </a:r>
          </a:p>
          <a:p>
            <a:r>
              <a:rPr lang="en-US" dirty="0"/>
              <a:t>	1. Aman Mittal, IIT(ISM), Dhanbad</a:t>
            </a:r>
          </a:p>
          <a:p>
            <a:r>
              <a:rPr lang="en-US" dirty="0"/>
              <a:t>	2. </a:t>
            </a:r>
            <a:r>
              <a:rPr lang="en-US" dirty="0" err="1"/>
              <a:t>Indrani</a:t>
            </a:r>
            <a:r>
              <a:rPr lang="en-US" dirty="0"/>
              <a:t> Sen, BIT, Mesra</a:t>
            </a:r>
          </a:p>
          <a:p>
            <a:r>
              <a:rPr lang="en-US" dirty="0"/>
              <a:t>	3. Kajal </a:t>
            </a:r>
            <a:r>
              <a:rPr lang="en-US" dirty="0" err="1"/>
              <a:t>Mahato</a:t>
            </a:r>
            <a:r>
              <a:rPr lang="en-US" dirty="0"/>
              <a:t>, BIT, Mesra</a:t>
            </a:r>
          </a:p>
          <a:p>
            <a:r>
              <a:rPr lang="en-US" dirty="0"/>
              <a:t>	4. </a:t>
            </a:r>
            <a:r>
              <a:rPr lang="en-US" dirty="0" err="1"/>
              <a:t>Ananyapam</a:t>
            </a:r>
            <a:r>
              <a:rPr lang="en-US" dirty="0"/>
              <a:t> De, IISER, Kolkata</a:t>
            </a:r>
          </a:p>
        </p:txBody>
      </p:sp>
    </p:spTree>
    <p:extLst>
      <p:ext uri="{BB962C8B-B14F-4D97-AF65-F5344CB8AC3E}">
        <p14:creationId xmlns:p14="http://schemas.microsoft.com/office/powerpoint/2010/main" val="72655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A572-EC3D-4FC7-8E9A-CC14716039E1}"/>
              </a:ext>
            </a:extLst>
          </p:cNvPr>
          <p:cNvSpPr>
            <a:spLocks noGrp="1"/>
          </p:cNvSpPr>
          <p:nvPr>
            <p:ph type="title"/>
          </p:nvPr>
        </p:nvSpPr>
        <p:spPr>
          <a:xfrm>
            <a:off x="1484310" y="116919"/>
            <a:ext cx="10018713" cy="949882"/>
          </a:xfrm>
        </p:spPr>
        <p:txBody>
          <a:bodyPr/>
          <a:lstStyle/>
          <a:p>
            <a:r>
              <a:rPr lang="en-US" b="1" u="sng" dirty="0">
                <a:latin typeface="Bahnschrift Condensed" panose="020B0502040204020203" pitchFamily="34" charset="0"/>
              </a:rPr>
              <a:t>Worldwide Pharmaceutical Sector</a:t>
            </a:r>
          </a:p>
        </p:txBody>
      </p:sp>
      <p:sp>
        <p:nvSpPr>
          <p:cNvPr id="3" name="Content Placeholder 2">
            <a:extLst>
              <a:ext uri="{FF2B5EF4-FFF2-40B4-BE49-F238E27FC236}">
                <a16:creationId xmlns:a16="http://schemas.microsoft.com/office/drawing/2014/main" id="{17970A0A-4230-463A-94E3-B0D774CAF71F}"/>
              </a:ext>
            </a:extLst>
          </p:cNvPr>
          <p:cNvSpPr>
            <a:spLocks noGrp="1"/>
          </p:cNvSpPr>
          <p:nvPr>
            <p:ph idx="1"/>
          </p:nvPr>
        </p:nvSpPr>
        <p:spPr>
          <a:xfrm>
            <a:off x="1732885" y="900343"/>
            <a:ext cx="10018713" cy="3124201"/>
          </a:xfrm>
        </p:spPr>
        <p:txBody>
          <a:bodyPr>
            <a:normAutofit/>
          </a:bodyPr>
          <a:lstStyle/>
          <a:p>
            <a:pPr algn="l" fontAlgn="base"/>
            <a:r>
              <a:rPr lang="en-US" sz="1800" b="0" i="0" dirty="0">
                <a:solidFill>
                  <a:srgbClr val="46494F"/>
                </a:solidFill>
                <a:effectLst/>
              </a:rPr>
              <a:t>The pharmaceutical industry is currently valued at </a:t>
            </a:r>
            <a:r>
              <a:rPr lang="en-US" sz="1800" b="1" i="0" dirty="0">
                <a:solidFill>
                  <a:srgbClr val="46494F"/>
                </a:solidFill>
                <a:effectLst/>
              </a:rPr>
              <a:t>$41 bn</a:t>
            </a:r>
            <a:r>
              <a:rPr lang="en-US" sz="1800" b="0" i="0" dirty="0">
                <a:solidFill>
                  <a:srgbClr val="46494F"/>
                </a:solidFill>
                <a:effectLst/>
              </a:rPr>
              <a:t>.</a:t>
            </a:r>
          </a:p>
          <a:p>
            <a:pPr algn="l"/>
            <a:r>
              <a:rPr lang="en-US" sz="1800" b="1" i="0" dirty="0">
                <a:solidFill>
                  <a:srgbClr val="333333"/>
                </a:solidFill>
                <a:effectLst/>
              </a:rPr>
              <a:t>Indian pharmaceutical sector supplies over 50% of the global demand </a:t>
            </a:r>
            <a:r>
              <a:rPr lang="en-US" sz="1800" b="0" i="0" dirty="0">
                <a:solidFill>
                  <a:srgbClr val="333333"/>
                </a:solidFill>
                <a:effectLst/>
              </a:rPr>
              <a:t>for various vaccines, 40% of the generic demand for US and 25% of all medicines for UK. India contributes the second largest share of pharmaceutical and biotech workforce in the world. </a:t>
            </a:r>
            <a:r>
              <a:rPr lang="en-US" sz="1800" b="1" i="0" dirty="0">
                <a:solidFill>
                  <a:srgbClr val="333333"/>
                </a:solidFill>
                <a:effectLst/>
              </a:rPr>
              <a:t>India’s domestic pharmaceutical market turnover reached Rs. 1.4 lakh crore (US$ 20.03 billion) in 2019, up 9.8% y-o-y from Rs. 1.29 lakh crore (US$ 18.12 billion) in 2018</a:t>
            </a:r>
            <a:r>
              <a:rPr lang="en-US" sz="1800" b="0" i="0" dirty="0">
                <a:solidFill>
                  <a:srgbClr val="333333"/>
                </a:solidFill>
                <a:effectLst/>
              </a:rPr>
              <a:t>. In May 2020, pharmaceutical sales grew 9% y-o-y to Rs. 10,342 crore (US$ 1.47 billion).</a:t>
            </a:r>
          </a:p>
          <a:p>
            <a:pPr marL="0" indent="0" algn="l">
              <a:buNone/>
            </a:pPr>
            <a:endParaRPr lang="en-US" sz="1700" b="0" i="0" dirty="0">
              <a:solidFill>
                <a:srgbClr val="333333"/>
              </a:solidFill>
              <a:effectLst/>
              <a:latin typeface="Roboto"/>
            </a:endParaRPr>
          </a:p>
        </p:txBody>
      </p:sp>
      <p:pic>
        <p:nvPicPr>
          <p:cNvPr id="5" name="Picture 4">
            <a:extLst>
              <a:ext uri="{FF2B5EF4-FFF2-40B4-BE49-F238E27FC236}">
                <a16:creationId xmlns:a16="http://schemas.microsoft.com/office/drawing/2014/main" id="{FA7001CE-B318-4379-971D-9EFB598768B3}"/>
              </a:ext>
            </a:extLst>
          </p:cNvPr>
          <p:cNvPicPr>
            <a:picLocks noChangeAspect="1"/>
          </p:cNvPicPr>
          <p:nvPr/>
        </p:nvPicPr>
        <p:blipFill>
          <a:blip r:embed="rId2"/>
          <a:stretch>
            <a:fillRect/>
          </a:stretch>
        </p:blipFill>
        <p:spPr>
          <a:xfrm>
            <a:off x="3532202" y="3429000"/>
            <a:ext cx="5127595" cy="3312082"/>
          </a:xfrm>
          <a:prstGeom prst="rect">
            <a:avLst/>
          </a:prstGeom>
        </p:spPr>
      </p:pic>
    </p:spTree>
    <p:extLst>
      <p:ext uri="{BB962C8B-B14F-4D97-AF65-F5344CB8AC3E}">
        <p14:creationId xmlns:p14="http://schemas.microsoft.com/office/powerpoint/2010/main" val="352606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1294-59FE-4C4C-AB81-9A2529203735}"/>
              </a:ext>
            </a:extLst>
          </p:cNvPr>
          <p:cNvSpPr>
            <a:spLocks noGrp="1"/>
          </p:cNvSpPr>
          <p:nvPr>
            <p:ph type="title"/>
          </p:nvPr>
        </p:nvSpPr>
        <p:spPr>
          <a:xfrm>
            <a:off x="1529786" y="215283"/>
            <a:ext cx="10018713" cy="1071979"/>
          </a:xfrm>
        </p:spPr>
        <p:txBody>
          <a:bodyPr/>
          <a:lstStyle/>
          <a:p>
            <a:r>
              <a:rPr lang="en-US" b="1" u="sng" dirty="0">
                <a:latin typeface="Bahnschrift Condensed" panose="020B0502040204020203" pitchFamily="34" charset="0"/>
              </a:rPr>
              <a:t>Pharmaceutical Demographic Clusters </a:t>
            </a:r>
          </a:p>
        </p:txBody>
      </p:sp>
      <p:pic>
        <p:nvPicPr>
          <p:cNvPr id="5" name="Content Placeholder 4">
            <a:extLst>
              <a:ext uri="{FF2B5EF4-FFF2-40B4-BE49-F238E27FC236}">
                <a16:creationId xmlns:a16="http://schemas.microsoft.com/office/drawing/2014/main" id="{27665D9C-D05E-4F98-900B-FE868D4B616B}"/>
              </a:ext>
            </a:extLst>
          </p:cNvPr>
          <p:cNvPicPr>
            <a:picLocks noGrp="1" noChangeAspect="1"/>
          </p:cNvPicPr>
          <p:nvPr>
            <p:ph idx="1"/>
          </p:nvPr>
        </p:nvPicPr>
        <p:blipFill>
          <a:blip r:embed="rId2"/>
          <a:stretch>
            <a:fillRect/>
          </a:stretch>
        </p:blipFill>
        <p:spPr>
          <a:xfrm>
            <a:off x="1529786" y="1152457"/>
            <a:ext cx="6029711" cy="4779362"/>
          </a:xfrm>
        </p:spPr>
      </p:pic>
      <p:sp>
        <p:nvSpPr>
          <p:cNvPr id="7" name="TextBox 6">
            <a:extLst>
              <a:ext uri="{FF2B5EF4-FFF2-40B4-BE49-F238E27FC236}">
                <a16:creationId xmlns:a16="http://schemas.microsoft.com/office/drawing/2014/main" id="{BA0233FE-C724-4B05-8E4F-300C61445F65}"/>
              </a:ext>
            </a:extLst>
          </p:cNvPr>
          <p:cNvSpPr txBox="1"/>
          <p:nvPr/>
        </p:nvSpPr>
        <p:spPr>
          <a:xfrm>
            <a:off x="7661430" y="1560830"/>
            <a:ext cx="4708124" cy="1200329"/>
          </a:xfrm>
          <a:prstGeom prst="rect">
            <a:avLst/>
          </a:prstGeom>
          <a:noFill/>
        </p:spPr>
        <p:txBody>
          <a:bodyPr wrap="square">
            <a:spAutoFit/>
          </a:bodyPr>
          <a:lstStyle/>
          <a:p>
            <a:r>
              <a:rPr lang="en-US" dirty="0"/>
              <a:t>The states which are developed and are emerging in pharmaceutical sector are </a:t>
            </a:r>
            <a:r>
              <a:rPr lang="en-US" dirty="0">
                <a:sym typeface="Wingdings" panose="05000000000000000000" pitchFamily="2" charset="2"/>
              </a:rPr>
              <a:t> </a:t>
            </a:r>
            <a:r>
              <a:rPr lang="en-US" b="1" dirty="0">
                <a:sym typeface="Wingdings" panose="05000000000000000000" pitchFamily="2" charset="2"/>
              </a:rPr>
              <a:t>Gujarat, Maharashtra, Karnataka, Andhra Pradesh, Tamil Nadu and Telangana</a:t>
            </a:r>
            <a:r>
              <a:rPr lang="en-US" dirty="0">
                <a:sym typeface="Wingdings" panose="05000000000000000000" pitchFamily="2" charset="2"/>
              </a:rPr>
              <a:t>.</a:t>
            </a:r>
          </a:p>
        </p:txBody>
      </p:sp>
    </p:spTree>
    <p:extLst>
      <p:ext uri="{BB962C8B-B14F-4D97-AF65-F5344CB8AC3E}">
        <p14:creationId xmlns:p14="http://schemas.microsoft.com/office/powerpoint/2010/main" val="354311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55E1-B7F3-4014-AF34-C5D89E302980}"/>
              </a:ext>
            </a:extLst>
          </p:cNvPr>
          <p:cNvSpPr>
            <a:spLocks noGrp="1"/>
          </p:cNvSpPr>
          <p:nvPr>
            <p:ph type="title"/>
          </p:nvPr>
        </p:nvSpPr>
        <p:spPr>
          <a:xfrm>
            <a:off x="1502066" y="242308"/>
            <a:ext cx="10018713" cy="876300"/>
          </a:xfrm>
        </p:spPr>
        <p:txBody>
          <a:bodyPr/>
          <a:lstStyle/>
          <a:p>
            <a:r>
              <a:rPr lang="en-US" b="1" u="sng" dirty="0">
                <a:latin typeface="Bahnschrift Condensed" panose="020B0502040204020203" pitchFamily="34" charset="0"/>
              </a:rPr>
              <a:t>Top companies in the pharmaceutical sector</a:t>
            </a:r>
          </a:p>
        </p:txBody>
      </p:sp>
      <p:pic>
        <p:nvPicPr>
          <p:cNvPr id="5" name="Content Placeholder 4">
            <a:extLst>
              <a:ext uri="{FF2B5EF4-FFF2-40B4-BE49-F238E27FC236}">
                <a16:creationId xmlns:a16="http://schemas.microsoft.com/office/drawing/2014/main" id="{0C4187B0-B243-4FE4-9CF4-0548BA618F8D}"/>
              </a:ext>
            </a:extLst>
          </p:cNvPr>
          <p:cNvPicPr>
            <a:picLocks noGrp="1" noChangeAspect="1"/>
          </p:cNvPicPr>
          <p:nvPr>
            <p:ph idx="1"/>
          </p:nvPr>
        </p:nvPicPr>
        <p:blipFill>
          <a:blip r:embed="rId2"/>
          <a:stretch>
            <a:fillRect/>
          </a:stretch>
        </p:blipFill>
        <p:spPr>
          <a:xfrm>
            <a:off x="1502066" y="1579613"/>
            <a:ext cx="7407282" cy="4275190"/>
          </a:xfrm>
        </p:spPr>
      </p:pic>
      <p:sp>
        <p:nvSpPr>
          <p:cNvPr id="6" name="TextBox 5">
            <a:extLst>
              <a:ext uri="{FF2B5EF4-FFF2-40B4-BE49-F238E27FC236}">
                <a16:creationId xmlns:a16="http://schemas.microsoft.com/office/drawing/2014/main" id="{14D147F4-D4B6-4D15-A93E-E05AE117EE9A}"/>
              </a:ext>
            </a:extLst>
          </p:cNvPr>
          <p:cNvSpPr txBox="1"/>
          <p:nvPr/>
        </p:nvSpPr>
        <p:spPr>
          <a:xfrm>
            <a:off x="8996039" y="2516879"/>
            <a:ext cx="3195961" cy="1200329"/>
          </a:xfrm>
          <a:prstGeom prst="rect">
            <a:avLst/>
          </a:prstGeom>
          <a:noFill/>
        </p:spPr>
        <p:txBody>
          <a:bodyPr wrap="square" rtlCol="0">
            <a:spAutoFit/>
          </a:bodyPr>
          <a:lstStyle/>
          <a:p>
            <a:r>
              <a:rPr lang="en-IN" sz="1800" dirty="0">
                <a:effectLst/>
                <a:latin typeface="Corbel" panose="020B0503020204020204" pitchFamily="34" charset="0"/>
                <a:ea typeface="Calibri" panose="020F0502020204030204" pitchFamily="34" charset="0"/>
                <a:cs typeface="Times New Roman" panose="02020603050405020304" pitchFamily="18" charset="0"/>
              </a:rPr>
              <a:t>The price range of competitor’s vaccine is in the range of Rs. 800 – Rs. 3000 per person.</a:t>
            </a:r>
          </a:p>
          <a:p>
            <a:endParaRPr lang="en-US" dirty="0"/>
          </a:p>
        </p:txBody>
      </p:sp>
    </p:spTree>
    <p:extLst>
      <p:ext uri="{BB962C8B-B14F-4D97-AF65-F5344CB8AC3E}">
        <p14:creationId xmlns:p14="http://schemas.microsoft.com/office/powerpoint/2010/main" val="139781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9AE5-AEDE-4977-A97E-8E6A0A74FF47}"/>
              </a:ext>
            </a:extLst>
          </p:cNvPr>
          <p:cNvSpPr>
            <a:spLocks noGrp="1"/>
          </p:cNvSpPr>
          <p:nvPr>
            <p:ph type="title"/>
          </p:nvPr>
        </p:nvSpPr>
        <p:spPr>
          <a:xfrm>
            <a:off x="1484310" y="82118"/>
            <a:ext cx="10018713" cy="1752599"/>
          </a:xfrm>
        </p:spPr>
        <p:txBody>
          <a:bodyPr/>
          <a:lstStyle/>
          <a:p>
            <a:r>
              <a:rPr lang="en-US" b="1" u="sng" dirty="0">
                <a:latin typeface="Bahnschrift Condensed" panose="020B0502040204020203" pitchFamily="34" charset="0"/>
              </a:rPr>
              <a:t>ChemX portfolio and goals in the market</a:t>
            </a:r>
          </a:p>
        </p:txBody>
      </p:sp>
      <p:sp>
        <p:nvSpPr>
          <p:cNvPr id="3" name="Content Placeholder 2">
            <a:extLst>
              <a:ext uri="{FF2B5EF4-FFF2-40B4-BE49-F238E27FC236}">
                <a16:creationId xmlns:a16="http://schemas.microsoft.com/office/drawing/2014/main" id="{73C9F52F-DD6B-4D55-8D66-550E8AEB1F9C}"/>
              </a:ext>
            </a:extLst>
          </p:cNvPr>
          <p:cNvSpPr>
            <a:spLocks noGrp="1"/>
          </p:cNvSpPr>
          <p:nvPr>
            <p:ph idx="1"/>
          </p:nvPr>
        </p:nvSpPr>
        <p:spPr>
          <a:xfrm>
            <a:off x="1484309" y="1834717"/>
            <a:ext cx="10180949" cy="3518518"/>
          </a:xfrm>
        </p:spPr>
        <p:txBody>
          <a:bodyPr>
            <a:normAutofit fontScale="77500" lnSpcReduction="20000"/>
          </a:bodyPr>
          <a:lstStyle/>
          <a:p>
            <a:pPr marL="342900" lvl="0" indent="-342900">
              <a:lnSpc>
                <a:spcPct val="107000"/>
              </a:lnSpc>
              <a:buFont typeface="Symbol" panose="05050102010706020507" pitchFamily="18" charset="2"/>
              <a:buChar char=""/>
            </a:pPr>
            <a:r>
              <a:rPr lang="en-IN" sz="2100" dirty="0">
                <a:effectLst/>
                <a:latin typeface="Corbel" panose="020B0503020204020204" pitchFamily="34" charset="0"/>
                <a:ea typeface="Calibri" panose="020F0502020204030204" pitchFamily="34" charset="0"/>
                <a:cs typeface="Times New Roman" panose="02020603050405020304" pitchFamily="18" charset="0"/>
              </a:rPr>
              <a:t>ChemX is a new company which aims at gaining the covid19 vaccine market share.</a:t>
            </a:r>
          </a:p>
          <a:p>
            <a:pPr marL="342900" lvl="0" indent="-342900">
              <a:lnSpc>
                <a:spcPct val="107000"/>
              </a:lnSpc>
              <a:buFont typeface="Symbol" panose="05050102010706020507" pitchFamily="18" charset="2"/>
              <a:buChar char=""/>
            </a:pPr>
            <a:r>
              <a:rPr lang="en-IN" sz="2100" dirty="0">
                <a:effectLst/>
                <a:latin typeface="Corbel" panose="020B0503020204020204" pitchFamily="34" charset="0"/>
                <a:ea typeface="Calibri" panose="020F0502020204030204" pitchFamily="34" charset="0"/>
                <a:cs typeface="Times New Roman" panose="02020603050405020304" pitchFamily="18" charset="0"/>
              </a:rPr>
              <a:t>The maximum revenue generated is a key target, as well as providing vaccine to as many people as possible.</a:t>
            </a:r>
          </a:p>
          <a:p>
            <a:pPr marL="342900" lvl="0" indent="-342900">
              <a:lnSpc>
                <a:spcPct val="107000"/>
              </a:lnSpc>
              <a:buFont typeface="Symbol" panose="05050102010706020507" pitchFamily="18" charset="2"/>
              <a:buChar char=""/>
            </a:pPr>
            <a:r>
              <a:rPr lang="en-IN" sz="2100" dirty="0">
                <a:effectLst/>
                <a:latin typeface="Corbel" panose="020B0503020204020204" pitchFamily="34" charset="0"/>
                <a:ea typeface="Calibri" panose="020F0502020204030204" pitchFamily="34" charset="0"/>
                <a:cs typeface="Times New Roman" panose="02020603050405020304" pitchFamily="18" charset="0"/>
              </a:rPr>
              <a:t>ChemX would not want to tap into the markets where the revenue could fall short of cost of operations.</a:t>
            </a:r>
          </a:p>
          <a:p>
            <a:pPr marL="342900" lvl="0" indent="-342900">
              <a:lnSpc>
                <a:spcPct val="107000"/>
              </a:lnSpc>
              <a:buFont typeface="Symbol" panose="05050102010706020507" pitchFamily="18" charset="2"/>
              <a:buChar char=""/>
            </a:pPr>
            <a:r>
              <a:rPr lang="en-IN" sz="2100" dirty="0">
                <a:latin typeface="Corbel" panose="020B0503020204020204" pitchFamily="34" charset="0"/>
                <a:ea typeface="Calibri" panose="020F0502020204030204" pitchFamily="34" charset="0"/>
                <a:cs typeface="Times New Roman" panose="02020603050405020304" pitchFamily="18" charset="0"/>
              </a:rPr>
              <a:t>Foreign investment in this sector is NULL.</a:t>
            </a:r>
          </a:p>
          <a:p>
            <a:pPr marL="342900" lvl="0" indent="-342900">
              <a:lnSpc>
                <a:spcPct val="107000"/>
              </a:lnSpc>
              <a:buFont typeface="Symbol" panose="05050102010706020507" pitchFamily="18" charset="2"/>
              <a:buChar char=""/>
            </a:pPr>
            <a:r>
              <a:rPr lang="en-IN" sz="2100" dirty="0">
                <a:effectLst/>
                <a:latin typeface="Corbel" panose="020B0503020204020204" pitchFamily="34" charset="0"/>
                <a:ea typeface="Calibri" panose="020F0502020204030204" pitchFamily="34" charset="0"/>
                <a:cs typeface="Times New Roman" panose="02020603050405020304" pitchFamily="18" charset="0"/>
              </a:rPr>
              <a:t>One person requires one dose for </a:t>
            </a:r>
            <a:r>
              <a:rPr lang="en-IN" sz="2100" dirty="0">
                <a:latin typeface="Corbel" panose="020B0503020204020204" pitchFamily="34" charset="0"/>
                <a:ea typeface="Calibri" panose="020F0502020204030204" pitchFamily="34" charset="0"/>
                <a:cs typeface="Times New Roman" panose="02020603050405020304" pitchFamily="18" charset="0"/>
              </a:rPr>
              <a:t>complete vaccination.</a:t>
            </a:r>
          </a:p>
          <a:p>
            <a:pPr marL="0" lvl="0" indent="0">
              <a:lnSpc>
                <a:spcPct val="107000"/>
              </a:lnSpc>
              <a:buNone/>
            </a:pPr>
            <a:r>
              <a:rPr lang="en-IN" sz="2100" dirty="0">
                <a:effectLst/>
                <a:latin typeface="Corbel" panose="020B0503020204020204" pitchFamily="34" charset="0"/>
                <a:ea typeface="Calibri" panose="020F0502020204030204" pitchFamily="34" charset="0"/>
                <a:cs typeface="Times New Roman" panose="02020603050405020304" pitchFamily="18" charset="0"/>
              </a:rPr>
              <a:t>Goals:</a:t>
            </a:r>
          </a:p>
          <a:p>
            <a:pPr marL="342900" lvl="0" indent="-342900">
              <a:lnSpc>
                <a:spcPct val="107000"/>
              </a:lnSpc>
              <a:buFont typeface="+mj-lt"/>
              <a:buAutoNum type="arabicPeriod"/>
            </a:pPr>
            <a:r>
              <a:rPr lang="en-IN" sz="2100" dirty="0">
                <a:latin typeface="Corbel" panose="020B0503020204020204" pitchFamily="34" charset="0"/>
                <a:ea typeface="Calibri" panose="020F0502020204030204" pitchFamily="34" charset="0"/>
                <a:cs typeface="Times New Roman" panose="02020603050405020304" pitchFamily="18" charset="0"/>
              </a:rPr>
              <a:t>Best opportunistic locations for ChemX</a:t>
            </a:r>
          </a:p>
          <a:p>
            <a:pPr marL="342900" lvl="0" indent="-342900">
              <a:lnSpc>
                <a:spcPct val="107000"/>
              </a:lnSpc>
              <a:buFont typeface="+mj-lt"/>
              <a:buAutoNum type="arabicPeriod"/>
            </a:pPr>
            <a:r>
              <a:rPr lang="en-IN" sz="2100" dirty="0">
                <a:effectLst/>
                <a:latin typeface="Corbel" panose="020B0503020204020204" pitchFamily="34" charset="0"/>
                <a:ea typeface="Calibri" panose="020F0502020204030204" pitchFamily="34" charset="0"/>
                <a:cs typeface="Times New Roman" panose="02020603050405020304" pitchFamily="18" charset="0"/>
              </a:rPr>
              <a:t>ChemX Vaccine distribution across top 5 states in the pharmaceutical market</a:t>
            </a:r>
          </a:p>
          <a:p>
            <a:pPr marL="342900" lvl="0" indent="-342900">
              <a:lnSpc>
                <a:spcPct val="107000"/>
              </a:lnSpc>
              <a:buFont typeface="+mj-lt"/>
              <a:buAutoNum type="arabicPeriod"/>
            </a:pPr>
            <a:r>
              <a:rPr lang="en-IN" sz="2100" dirty="0">
                <a:latin typeface="Corbel" panose="020B0503020204020204" pitchFamily="34" charset="0"/>
                <a:ea typeface="Calibri" panose="020F0502020204030204" pitchFamily="34" charset="0"/>
                <a:cs typeface="Times New Roman" panose="02020603050405020304" pitchFamily="18" charset="0"/>
              </a:rPr>
              <a:t>Optimal pricing for the vaccine</a:t>
            </a:r>
          </a:p>
          <a:p>
            <a:pPr marL="342900" lvl="0" indent="-342900">
              <a:lnSpc>
                <a:spcPct val="107000"/>
              </a:lnSpc>
              <a:buFont typeface="+mj-lt"/>
              <a:buAutoNum type="arabicPeriod"/>
            </a:pPr>
            <a:r>
              <a:rPr lang="en-IN" sz="2100" dirty="0">
                <a:effectLst/>
                <a:latin typeface="Corbel" panose="020B0503020204020204" pitchFamily="34" charset="0"/>
                <a:ea typeface="Calibri" panose="020F0502020204030204" pitchFamily="34" charset="0"/>
                <a:cs typeface="Times New Roman" panose="02020603050405020304" pitchFamily="18" charset="0"/>
              </a:rPr>
              <a:t>Optimal marketing and finance plan</a:t>
            </a:r>
          </a:p>
          <a:p>
            <a:endParaRPr lang="en-US" dirty="0"/>
          </a:p>
        </p:txBody>
      </p:sp>
    </p:spTree>
    <p:extLst>
      <p:ext uri="{BB962C8B-B14F-4D97-AF65-F5344CB8AC3E}">
        <p14:creationId xmlns:p14="http://schemas.microsoft.com/office/powerpoint/2010/main" val="216359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916-9249-45DE-8FEE-5D06EB13F0F2}"/>
              </a:ext>
            </a:extLst>
          </p:cNvPr>
          <p:cNvSpPr>
            <a:spLocks noGrp="1"/>
          </p:cNvSpPr>
          <p:nvPr>
            <p:ph type="title"/>
          </p:nvPr>
        </p:nvSpPr>
        <p:spPr>
          <a:xfrm>
            <a:off x="1484311" y="71068"/>
            <a:ext cx="10018713" cy="876300"/>
          </a:xfrm>
        </p:spPr>
        <p:txBody>
          <a:bodyPr/>
          <a:lstStyle/>
          <a:p>
            <a:r>
              <a:rPr lang="en-US" dirty="0">
                <a:latin typeface="Bahnschrift Condensed" panose="020B0502040204020203" pitchFamily="34" charset="0"/>
              </a:rPr>
              <a:t>1. </a:t>
            </a:r>
            <a:r>
              <a:rPr lang="en-US" b="1" u="sng" dirty="0">
                <a:latin typeface="Bahnschrift Condensed" panose="020B0502040204020203" pitchFamily="34" charset="0"/>
              </a:rPr>
              <a:t>Opportunistic locations and reasons</a:t>
            </a:r>
          </a:p>
        </p:txBody>
      </p:sp>
      <p:sp>
        <p:nvSpPr>
          <p:cNvPr id="3" name="Content Placeholder 2">
            <a:extLst>
              <a:ext uri="{FF2B5EF4-FFF2-40B4-BE49-F238E27FC236}">
                <a16:creationId xmlns:a16="http://schemas.microsoft.com/office/drawing/2014/main" id="{2F3D88A1-EDA5-4809-AD8A-E59E9C03D59F}"/>
              </a:ext>
            </a:extLst>
          </p:cNvPr>
          <p:cNvSpPr>
            <a:spLocks noGrp="1"/>
          </p:cNvSpPr>
          <p:nvPr>
            <p:ph idx="1"/>
          </p:nvPr>
        </p:nvSpPr>
        <p:spPr>
          <a:xfrm>
            <a:off x="838200" y="1559295"/>
            <a:ext cx="10515600" cy="4351338"/>
          </a:xfrm>
        </p:spPr>
        <p:txBody>
          <a:bodyPr/>
          <a:lstStyle/>
          <a:p>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A2D96D9E-CBA5-4D61-B5DA-5E85DD7EECF9}"/>
              </a:ext>
            </a:extLst>
          </p:cNvPr>
          <p:cNvPicPr>
            <a:picLocks noChangeAspect="1"/>
          </p:cNvPicPr>
          <p:nvPr/>
        </p:nvPicPr>
        <p:blipFill>
          <a:blip r:embed="rId2"/>
          <a:stretch>
            <a:fillRect/>
          </a:stretch>
        </p:blipFill>
        <p:spPr>
          <a:xfrm>
            <a:off x="1590843" y="914407"/>
            <a:ext cx="10376256" cy="2060445"/>
          </a:xfrm>
          <a:prstGeom prst="rect">
            <a:avLst/>
          </a:prstGeom>
        </p:spPr>
      </p:pic>
      <p:sp>
        <p:nvSpPr>
          <p:cNvPr id="6" name="TextBox 5">
            <a:extLst>
              <a:ext uri="{FF2B5EF4-FFF2-40B4-BE49-F238E27FC236}">
                <a16:creationId xmlns:a16="http://schemas.microsoft.com/office/drawing/2014/main" id="{A084A686-582B-4C97-B4AF-B47AF12E7D82}"/>
              </a:ext>
            </a:extLst>
          </p:cNvPr>
          <p:cNvSpPr txBox="1"/>
          <p:nvPr/>
        </p:nvSpPr>
        <p:spPr>
          <a:xfrm>
            <a:off x="1675181" y="2974852"/>
            <a:ext cx="10207580" cy="3416320"/>
          </a:xfrm>
          <a:prstGeom prst="rect">
            <a:avLst/>
          </a:prstGeom>
          <a:noFill/>
        </p:spPr>
        <p:txBody>
          <a:bodyPr wrap="square" rtlCol="0">
            <a:spAutoFit/>
          </a:bodyPr>
          <a:lstStyle/>
          <a:p>
            <a:r>
              <a:rPr lang="en-US" dirty="0"/>
              <a:t>The overall best locations for </a:t>
            </a:r>
            <a:r>
              <a:rPr lang="en-US" i="1" dirty="0"/>
              <a:t>ChemX</a:t>
            </a:r>
            <a:r>
              <a:rPr lang="en-US" dirty="0"/>
              <a:t> are </a:t>
            </a:r>
            <a:r>
              <a:rPr lang="en-US" b="1" dirty="0"/>
              <a:t>Tamil Nadu, Karnataka and Andhra Pradesh</a:t>
            </a:r>
            <a:r>
              <a:rPr lang="en-US" dirty="0"/>
              <a:t>. </a:t>
            </a:r>
          </a:p>
          <a:p>
            <a:endParaRPr lang="en-US" sz="1050" dirty="0"/>
          </a:p>
          <a:p>
            <a:r>
              <a:rPr lang="en-US" dirty="0"/>
              <a:t>As </a:t>
            </a:r>
            <a:r>
              <a:rPr lang="en-US" b="1" dirty="0"/>
              <a:t>Vishakhapatnam, Andhra Pradesh </a:t>
            </a:r>
            <a:r>
              <a:rPr lang="en-US" dirty="0"/>
              <a:t>is a costal area and an emerging bulk drug cluster, shipping facilities and prices of drugs used will be sufficiently low because of low competition. The formulation of the drug can take place in </a:t>
            </a:r>
            <a:r>
              <a:rPr lang="en-US" b="1" dirty="0"/>
              <a:t>Pondicherry, Tamil Nadu</a:t>
            </a:r>
            <a:r>
              <a:rPr lang="en-US" dirty="0"/>
              <a:t> because of the same reasons.</a:t>
            </a:r>
          </a:p>
          <a:p>
            <a:endParaRPr lang="en-US" dirty="0"/>
          </a:p>
          <a:p>
            <a:r>
              <a:rPr lang="en-US" dirty="0"/>
              <a:t>To create R&amp;D units, ChemX can start at </a:t>
            </a:r>
            <a:r>
              <a:rPr lang="en-US" b="1" dirty="0"/>
              <a:t>Chennai, Tamil Nadu </a:t>
            </a:r>
            <a:r>
              <a:rPr lang="en-US" dirty="0"/>
              <a:t>due to availability of an established bulk drug cluster and captive R&amp;D unit when the company wants to build an off-shore account. And it can expand to Bengaluru as it is the technological hub and the company can avail many amenities and facilities. This will give ChemX time to settle in the market according to the customer demographic and continue its operations at low expenditure as compared to companies in Gujarat where the competition is high.</a:t>
            </a:r>
          </a:p>
        </p:txBody>
      </p:sp>
    </p:spTree>
    <p:extLst>
      <p:ext uri="{BB962C8B-B14F-4D97-AF65-F5344CB8AC3E}">
        <p14:creationId xmlns:p14="http://schemas.microsoft.com/office/powerpoint/2010/main" val="101672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2187-A7D2-4FFB-BE5C-066F279322C2}"/>
              </a:ext>
            </a:extLst>
          </p:cNvPr>
          <p:cNvSpPr>
            <a:spLocks noGrp="1"/>
          </p:cNvSpPr>
          <p:nvPr>
            <p:ph type="title"/>
          </p:nvPr>
        </p:nvSpPr>
        <p:spPr>
          <a:xfrm>
            <a:off x="1608599" y="190501"/>
            <a:ext cx="10018713" cy="876300"/>
          </a:xfrm>
        </p:spPr>
        <p:txBody>
          <a:bodyPr/>
          <a:lstStyle/>
          <a:p>
            <a:r>
              <a:rPr lang="en-US" dirty="0">
                <a:latin typeface="Bahnschrift Condensed" panose="020B0502040204020203" pitchFamily="34" charset="0"/>
              </a:rPr>
              <a:t>2. </a:t>
            </a:r>
            <a:r>
              <a:rPr lang="en-US" b="1" u="sng" dirty="0">
                <a:latin typeface="Bahnschrift Condensed" panose="020B0502040204020203" pitchFamily="34" charset="0"/>
              </a:rPr>
              <a:t>Vaccine Distribution</a:t>
            </a:r>
          </a:p>
        </p:txBody>
      </p:sp>
      <p:sp>
        <p:nvSpPr>
          <p:cNvPr id="3" name="Content Placeholder 2">
            <a:extLst>
              <a:ext uri="{FF2B5EF4-FFF2-40B4-BE49-F238E27FC236}">
                <a16:creationId xmlns:a16="http://schemas.microsoft.com/office/drawing/2014/main" id="{C35E03DB-345B-411A-906E-975D56C13DBD}"/>
              </a:ext>
            </a:extLst>
          </p:cNvPr>
          <p:cNvSpPr>
            <a:spLocks noGrp="1"/>
          </p:cNvSpPr>
          <p:nvPr>
            <p:ph idx="1"/>
          </p:nvPr>
        </p:nvSpPr>
        <p:spPr>
          <a:xfrm>
            <a:off x="1546454" y="1131164"/>
            <a:ext cx="10018713" cy="4825754"/>
          </a:xfrm>
        </p:spPr>
        <p:txBody>
          <a:bodyPr>
            <a:normAutofit/>
          </a:bodyPr>
          <a:lstStyle/>
          <a:p>
            <a:r>
              <a:rPr lang="en-US" sz="1800" dirty="0"/>
              <a:t>The top 5 states for vaccine distribution are : </a:t>
            </a:r>
            <a:r>
              <a:rPr lang="en-US" sz="1800" b="1" dirty="0"/>
              <a:t>Gujarat, Karnataka, Maharashtra, Telangana, Tamil Nadu</a:t>
            </a:r>
          </a:p>
          <a:p>
            <a:r>
              <a:rPr lang="en-US" sz="1800" dirty="0"/>
              <a:t>The order for vaccine distribution will be as such – </a:t>
            </a:r>
            <a:r>
              <a:rPr lang="en-US" sz="1800" b="1" dirty="0"/>
              <a:t>Gujarat, Tamil Nadu, Karnataka, Maharashtra, Telangana</a:t>
            </a:r>
          </a:p>
          <a:p>
            <a:endParaRPr lang="en-US" sz="1800" dirty="0"/>
          </a:p>
          <a:p>
            <a:endParaRPr lang="en-US" sz="1800" dirty="0"/>
          </a:p>
          <a:p>
            <a:endParaRPr lang="en-US" sz="1800" dirty="0"/>
          </a:p>
          <a:p>
            <a:endParaRPr lang="en-US" sz="1800" dirty="0"/>
          </a:p>
          <a:p>
            <a:endParaRPr lang="en-US" sz="1800" dirty="0"/>
          </a:p>
        </p:txBody>
      </p:sp>
      <p:pic>
        <p:nvPicPr>
          <p:cNvPr id="7" name="Picture 6">
            <a:extLst>
              <a:ext uri="{FF2B5EF4-FFF2-40B4-BE49-F238E27FC236}">
                <a16:creationId xmlns:a16="http://schemas.microsoft.com/office/drawing/2014/main" id="{508CFBF3-85D9-4B53-B264-2DC3878D3A0B}"/>
              </a:ext>
            </a:extLst>
          </p:cNvPr>
          <p:cNvPicPr>
            <a:picLocks noChangeAspect="1"/>
          </p:cNvPicPr>
          <p:nvPr/>
        </p:nvPicPr>
        <p:blipFill>
          <a:blip r:embed="rId2"/>
          <a:stretch>
            <a:fillRect/>
          </a:stretch>
        </p:blipFill>
        <p:spPr>
          <a:xfrm>
            <a:off x="1322255" y="3538124"/>
            <a:ext cx="4964204" cy="1481090"/>
          </a:xfrm>
          <a:prstGeom prst="rect">
            <a:avLst/>
          </a:prstGeom>
        </p:spPr>
      </p:pic>
      <p:pic>
        <p:nvPicPr>
          <p:cNvPr id="9" name="Picture 8">
            <a:extLst>
              <a:ext uri="{FF2B5EF4-FFF2-40B4-BE49-F238E27FC236}">
                <a16:creationId xmlns:a16="http://schemas.microsoft.com/office/drawing/2014/main" id="{213E9D7E-E194-4A2D-9195-F4EEA3216E37}"/>
              </a:ext>
            </a:extLst>
          </p:cNvPr>
          <p:cNvPicPr>
            <a:picLocks noChangeAspect="1"/>
          </p:cNvPicPr>
          <p:nvPr/>
        </p:nvPicPr>
        <p:blipFill>
          <a:blip r:embed="rId3"/>
          <a:stretch>
            <a:fillRect/>
          </a:stretch>
        </p:blipFill>
        <p:spPr>
          <a:xfrm>
            <a:off x="6725252" y="3693417"/>
            <a:ext cx="1832822" cy="1810799"/>
          </a:xfrm>
          <a:prstGeom prst="rect">
            <a:avLst/>
          </a:prstGeom>
        </p:spPr>
      </p:pic>
      <p:pic>
        <p:nvPicPr>
          <p:cNvPr id="11" name="Picture 10">
            <a:extLst>
              <a:ext uri="{FF2B5EF4-FFF2-40B4-BE49-F238E27FC236}">
                <a16:creationId xmlns:a16="http://schemas.microsoft.com/office/drawing/2014/main" id="{F34E9E00-78A1-4174-8D60-188AD4299E1D}"/>
              </a:ext>
            </a:extLst>
          </p:cNvPr>
          <p:cNvPicPr>
            <a:picLocks noChangeAspect="1"/>
          </p:cNvPicPr>
          <p:nvPr/>
        </p:nvPicPr>
        <p:blipFill>
          <a:blip r:embed="rId4"/>
          <a:stretch>
            <a:fillRect/>
          </a:stretch>
        </p:blipFill>
        <p:spPr>
          <a:xfrm>
            <a:off x="9276277" y="3493363"/>
            <a:ext cx="1832822" cy="1832822"/>
          </a:xfrm>
          <a:prstGeom prst="rect">
            <a:avLst/>
          </a:prstGeom>
        </p:spPr>
      </p:pic>
      <p:sp>
        <p:nvSpPr>
          <p:cNvPr id="12" name="TextBox 11">
            <a:extLst>
              <a:ext uri="{FF2B5EF4-FFF2-40B4-BE49-F238E27FC236}">
                <a16:creationId xmlns:a16="http://schemas.microsoft.com/office/drawing/2014/main" id="{98E30911-0263-4E26-AC47-47918753A989}"/>
              </a:ext>
            </a:extLst>
          </p:cNvPr>
          <p:cNvSpPr txBox="1"/>
          <p:nvPr/>
        </p:nvSpPr>
        <p:spPr>
          <a:xfrm>
            <a:off x="6725252" y="3415014"/>
            <a:ext cx="1815275" cy="246221"/>
          </a:xfrm>
          <a:prstGeom prst="rect">
            <a:avLst/>
          </a:prstGeom>
          <a:noFill/>
        </p:spPr>
        <p:txBody>
          <a:bodyPr wrap="square" rtlCol="0">
            <a:spAutoFit/>
          </a:bodyPr>
          <a:lstStyle/>
          <a:p>
            <a:r>
              <a:rPr lang="en-US" sz="1000" dirty="0"/>
              <a:t>Vaccine% in private hospitals</a:t>
            </a:r>
          </a:p>
        </p:txBody>
      </p:sp>
      <p:sp>
        <p:nvSpPr>
          <p:cNvPr id="13" name="TextBox 12">
            <a:extLst>
              <a:ext uri="{FF2B5EF4-FFF2-40B4-BE49-F238E27FC236}">
                <a16:creationId xmlns:a16="http://schemas.microsoft.com/office/drawing/2014/main" id="{F89C3775-2F69-4791-930A-E8287E712DAA}"/>
              </a:ext>
            </a:extLst>
          </p:cNvPr>
          <p:cNvSpPr txBox="1"/>
          <p:nvPr/>
        </p:nvSpPr>
        <p:spPr>
          <a:xfrm>
            <a:off x="9183809" y="3182779"/>
            <a:ext cx="1832822" cy="246221"/>
          </a:xfrm>
          <a:prstGeom prst="rect">
            <a:avLst/>
          </a:prstGeom>
          <a:noFill/>
        </p:spPr>
        <p:txBody>
          <a:bodyPr wrap="square" rtlCol="0">
            <a:spAutoFit/>
          </a:bodyPr>
          <a:lstStyle/>
          <a:p>
            <a:r>
              <a:rPr lang="en-US" sz="1000" dirty="0"/>
              <a:t>Vaccine% in public hospitals</a:t>
            </a:r>
          </a:p>
        </p:txBody>
      </p:sp>
    </p:spTree>
    <p:extLst>
      <p:ext uri="{BB962C8B-B14F-4D97-AF65-F5344CB8AC3E}">
        <p14:creationId xmlns:p14="http://schemas.microsoft.com/office/powerpoint/2010/main" val="318489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AEB2-2008-4BF4-84F2-8F81DE5580B1}"/>
              </a:ext>
            </a:extLst>
          </p:cNvPr>
          <p:cNvSpPr>
            <a:spLocks noGrp="1"/>
          </p:cNvSpPr>
          <p:nvPr>
            <p:ph type="title"/>
          </p:nvPr>
        </p:nvSpPr>
        <p:spPr>
          <a:xfrm>
            <a:off x="1661864" y="190501"/>
            <a:ext cx="10018713" cy="1221050"/>
          </a:xfrm>
        </p:spPr>
        <p:txBody>
          <a:bodyPr/>
          <a:lstStyle/>
          <a:p>
            <a:r>
              <a:rPr lang="en-US" dirty="0">
                <a:latin typeface="Bahnschrift Condensed" panose="020B0502040204020203" pitchFamily="34" charset="0"/>
              </a:rPr>
              <a:t>3 and 4. </a:t>
            </a:r>
            <a:r>
              <a:rPr lang="en-US" b="1" u="sng" dirty="0">
                <a:latin typeface="Bahnschrift Condensed" panose="020B0502040204020203" pitchFamily="34" charset="0"/>
              </a:rPr>
              <a:t>Optimum Pricing, Marketing and Finance plan  </a:t>
            </a:r>
          </a:p>
        </p:txBody>
      </p:sp>
      <p:sp>
        <p:nvSpPr>
          <p:cNvPr id="3" name="Content Placeholder 2">
            <a:extLst>
              <a:ext uri="{FF2B5EF4-FFF2-40B4-BE49-F238E27FC236}">
                <a16:creationId xmlns:a16="http://schemas.microsoft.com/office/drawing/2014/main" id="{A21781BC-1200-49CE-898B-4D6A46E4D4CF}"/>
              </a:ext>
            </a:extLst>
          </p:cNvPr>
          <p:cNvSpPr>
            <a:spLocks noGrp="1"/>
          </p:cNvSpPr>
          <p:nvPr>
            <p:ph idx="1"/>
          </p:nvPr>
        </p:nvSpPr>
        <p:spPr>
          <a:xfrm>
            <a:off x="1564209" y="1779232"/>
            <a:ext cx="10207581" cy="3813700"/>
          </a:xfrm>
        </p:spPr>
        <p:txBody>
          <a:bodyPr>
            <a:normAutofit fontScale="85000" lnSpcReduction="20000"/>
          </a:bodyPr>
          <a:lstStyle/>
          <a:p>
            <a:r>
              <a:rPr lang="en-US" sz="2100" dirty="0"/>
              <a:t>Pricing should be such that state-wise/city-wise, the total revenue generated must be so that the company doesn’t face operational and marketing loss. As the vaccine cost of the competitor’s are between INR 800 – INR 3000.</a:t>
            </a:r>
          </a:p>
          <a:p>
            <a:r>
              <a:rPr lang="en-US" sz="2100" dirty="0"/>
              <a:t>In the states of </a:t>
            </a:r>
            <a:r>
              <a:rPr lang="en-US" sz="2100" b="1" dirty="0"/>
              <a:t>Gujarat </a:t>
            </a:r>
            <a:r>
              <a:rPr lang="en-US" sz="2100" dirty="0"/>
              <a:t>and</a:t>
            </a:r>
            <a:r>
              <a:rPr lang="en-US" sz="2100" b="1" dirty="0"/>
              <a:t> Maharashtra </a:t>
            </a:r>
            <a:r>
              <a:rPr lang="en-US" sz="2100" dirty="0"/>
              <a:t>where the competition is high, the prices will be kept near the lower margin – </a:t>
            </a:r>
            <a:r>
              <a:rPr lang="en-US" sz="2100" u="sng" dirty="0"/>
              <a:t>INR 900 – INR 1000 </a:t>
            </a:r>
            <a:r>
              <a:rPr lang="en-US" sz="2100" dirty="0"/>
              <a:t>so as to attract customer to ChemX vaccine drug.</a:t>
            </a:r>
          </a:p>
          <a:p>
            <a:r>
              <a:rPr lang="en-US" sz="2100" dirty="0"/>
              <a:t>In the states of </a:t>
            </a:r>
            <a:r>
              <a:rPr lang="en-US" sz="2100" b="1" dirty="0"/>
              <a:t>Andhra Pradesh, Telangana </a:t>
            </a:r>
            <a:r>
              <a:rPr lang="en-US" sz="2100" dirty="0"/>
              <a:t>and</a:t>
            </a:r>
            <a:r>
              <a:rPr lang="en-US" sz="2100" b="1" dirty="0"/>
              <a:t> Karnataka</a:t>
            </a:r>
            <a:r>
              <a:rPr lang="en-US" sz="2100" dirty="0"/>
              <a:t>, , we can cost the drug in the middle – high range (</a:t>
            </a:r>
            <a:r>
              <a:rPr lang="en-US" sz="2100" u="sng" dirty="0"/>
              <a:t>INR 1200 – INR 1800</a:t>
            </a:r>
            <a:r>
              <a:rPr lang="en-US" sz="2100" dirty="0"/>
              <a:t>) as the number of private and public hospitals are comparatively low. </a:t>
            </a:r>
          </a:p>
          <a:p>
            <a:r>
              <a:rPr lang="en-US" sz="2100" dirty="0"/>
              <a:t>In the state of </a:t>
            </a:r>
            <a:r>
              <a:rPr lang="en-US" sz="2100" b="1" dirty="0"/>
              <a:t>Tamil Nadu</a:t>
            </a:r>
            <a:r>
              <a:rPr lang="en-US" sz="2100" dirty="0"/>
              <a:t>, we can charge the vaccine as </a:t>
            </a:r>
            <a:r>
              <a:rPr lang="en-US" sz="2100" u="sng" dirty="0"/>
              <a:t>INR 2000 – INR 2500;</a:t>
            </a:r>
            <a:r>
              <a:rPr lang="en-US" sz="2100" dirty="0"/>
              <a:t> </a:t>
            </a:r>
          </a:p>
          <a:p>
            <a:pPr marL="0" indent="0">
              <a:buNone/>
            </a:pPr>
            <a:r>
              <a:rPr lang="en-US" sz="2100" dirty="0"/>
              <a:t>	</a:t>
            </a:r>
            <a:r>
              <a:rPr lang="en-US" sz="2100" i="1" dirty="0"/>
              <a:t>till we reach the level of the current competition in other states and gradually, we can increase the 	price, increase operation, increase marketability procedures with decreased cost with sector 	expansion starting in the southern region</a:t>
            </a:r>
            <a:r>
              <a:rPr lang="en-US" sz="2100" dirty="0"/>
              <a:t>.</a:t>
            </a:r>
          </a:p>
          <a:p>
            <a:r>
              <a:rPr lang="en-US" sz="2100" i="1" dirty="0"/>
              <a:t>Depending on the distributing distance, we can add road tax and transport cost to the operation and thus manage advertisement and transport cost accordingly.</a:t>
            </a:r>
          </a:p>
          <a:p>
            <a:endParaRPr lang="en-US" sz="1800" dirty="0"/>
          </a:p>
          <a:p>
            <a:endParaRPr lang="en-US" sz="1800" dirty="0"/>
          </a:p>
        </p:txBody>
      </p:sp>
    </p:spTree>
    <p:extLst>
      <p:ext uri="{BB962C8B-B14F-4D97-AF65-F5344CB8AC3E}">
        <p14:creationId xmlns:p14="http://schemas.microsoft.com/office/powerpoint/2010/main" val="54390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19BC-08CE-4089-81E8-3BC637EC8B02}"/>
              </a:ext>
            </a:extLst>
          </p:cNvPr>
          <p:cNvSpPr>
            <a:spLocks noGrp="1"/>
          </p:cNvSpPr>
          <p:nvPr>
            <p:ph type="title"/>
          </p:nvPr>
        </p:nvSpPr>
        <p:spPr>
          <a:xfrm>
            <a:off x="1502067" y="1324992"/>
            <a:ext cx="10018713" cy="1752599"/>
          </a:xfrm>
        </p:spPr>
        <p:txBody>
          <a:bodyPr>
            <a:normAutofit fontScale="90000"/>
          </a:bodyPr>
          <a:lstStyle/>
          <a:p>
            <a:r>
              <a:rPr lang="en-US" dirty="0"/>
              <a:t>Thank you, </a:t>
            </a:r>
            <a:br>
              <a:rPr lang="en-US" dirty="0"/>
            </a:br>
            <a:br>
              <a:rPr lang="en-US" dirty="0"/>
            </a:br>
            <a:r>
              <a:rPr lang="en-US" dirty="0"/>
              <a:t>Team Data Geeks</a:t>
            </a:r>
          </a:p>
        </p:txBody>
      </p:sp>
    </p:spTree>
    <p:extLst>
      <p:ext uri="{BB962C8B-B14F-4D97-AF65-F5344CB8AC3E}">
        <p14:creationId xmlns:p14="http://schemas.microsoft.com/office/powerpoint/2010/main" val="846465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439</TotalTime>
  <Words>795</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Condensed</vt:lpstr>
      <vt:lpstr>Corbel</vt:lpstr>
      <vt:lpstr>Roboto</vt:lpstr>
      <vt:lpstr>Symbol</vt:lpstr>
      <vt:lpstr>Parallax</vt:lpstr>
      <vt:lpstr>Business Analytics Case Study</vt:lpstr>
      <vt:lpstr>Worldwide Pharmaceutical Sector</vt:lpstr>
      <vt:lpstr>Pharmaceutical Demographic Clusters </vt:lpstr>
      <vt:lpstr>Top companies in the pharmaceutical sector</vt:lpstr>
      <vt:lpstr>ChemX portfolio and goals in the market</vt:lpstr>
      <vt:lpstr>1. Opportunistic locations and reasons</vt:lpstr>
      <vt:lpstr>2. Vaccine Distribution</vt:lpstr>
      <vt:lpstr>3 and 4. Optimum Pricing, Marketing and Finance plan  </vt:lpstr>
      <vt:lpstr>Thank you,   Team Data Geeks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Case Study</dc:title>
  <dc:creator>Aman Mittal</dc:creator>
  <cp:lastModifiedBy>Aman Mittal</cp:lastModifiedBy>
  <cp:revision>19</cp:revision>
  <dcterms:created xsi:type="dcterms:W3CDTF">2021-02-21T08:30:28Z</dcterms:created>
  <dcterms:modified xsi:type="dcterms:W3CDTF">2021-02-21T15:49:29Z</dcterms:modified>
</cp:coreProperties>
</file>