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76" r:id="rId2"/>
    <p:sldMasterId id="2147483688" r:id="rId3"/>
  </p:sldMasterIdLst>
  <p:notesMasterIdLst>
    <p:notesMasterId r:id="rId20"/>
  </p:notesMasterIdLst>
  <p:handoutMasterIdLst>
    <p:handoutMasterId r:id="rId21"/>
  </p:handoutMasterIdLst>
  <p:sldIdLst>
    <p:sldId id="281" r:id="rId4"/>
    <p:sldId id="347" r:id="rId5"/>
    <p:sldId id="357" r:id="rId6"/>
    <p:sldId id="342" r:id="rId7"/>
    <p:sldId id="343" r:id="rId8"/>
    <p:sldId id="341" r:id="rId9"/>
    <p:sldId id="336" r:id="rId10"/>
    <p:sldId id="332" r:id="rId11"/>
    <p:sldId id="314" r:id="rId12"/>
    <p:sldId id="319" r:id="rId13"/>
    <p:sldId id="349" r:id="rId14"/>
    <p:sldId id="321" r:id="rId15"/>
    <p:sldId id="352" r:id="rId16"/>
    <p:sldId id="353" r:id="rId17"/>
    <p:sldId id="354" r:id="rId18"/>
    <p:sldId id="355" r:id="rId19"/>
  </p:sldIdLst>
  <p:sldSz cx="9144000" cy="6858000" type="screen4x3"/>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ky Sethi" initials="SS" lastIdx="1" clrIdx="0">
    <p:extLst>
      <p:ext uri="{19B8F6BF-5375-455C-9EA6-DF929625EA0E}">
        <p15:presenceInfo xmlns:p15="http://schemas.microsoft.com/office/powerpoint/2012/main" userId="S::silky.sethi@zs.com::660e240d-8762-435f-8f29-4c86c7cdfb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966"/>
    <a:srgbClr val="ABAFCC"/>
    <a:srgbClr val="FFFFFF"/>
    <a:srgbClr val="FFA645"/>
    <a:srgbClr val="D4EB8E"/>
    <a:srgbClr val="53565A"/>
    <a:srgbClr val="BBBBBA"/>
    <a:srgbClr val="0C8BEA"/>
    <a:srgbClr val="0DA170"/>
    <a:srgbClr val="688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96" autoAdjust="0"/>
  </p:normalViewPr>
  <p:slideViewPr>
    <p:cSldViewPr>
      <p:cViewPr varScale="1">
        <p:scale>
          <a:sx n="86" d="100"/>
          <a:sy n="86" d="100"/>
        </p:scale>
        <p:origin x="138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4" d="100"/>
          <a:sy n="94" d="100"/>
        </p:scale>
        <p:origin x="370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latin typeface="DINPro" panose="020B0504020101020102"/>
              </a:rPr>
              <a:t>Market Share by Car Type, in 2020 (1 lakh cars)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Market Share</c:v>
                </c:pt>
              </c:strCache>
            </c:strRef>
          </c:tx>
          <c:dPt>
            <c:idx val="0"/>
            <c:bubble3D val="0"/>
            <c:spPr>
              <a:solidFill>
                <a:srgbClr val="002060"/>
              </a:solidFill>
              <a:ln w="19050">
                <a:solidFill>
                  <a:schemeClr val="lt1"/>
                </a:solidFill>
              </a:ln>
              <a:effectLst/>
            </c:spPr>
            <c:extLst>
              <c:ext xmlns:c16="http://schemas.microsoft.com/office/drawing/2014/chart" uri="{C3380CC4-5D6E-409C-BE32-E72D297353CC}">
                <c16:uniqueId val="{00000001-F0B0-4D4C-918D-32CBECE6D808}"/>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3-F0B0-4D4C-918D-32CBECE6D80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Existing Electric Cars</c:v>
                </c:pt>
                <c:pt idx="1">
                  <c:v>Conventional Cars</c:v>
                </c:pt>
              </c:strCache>
            </c:strRef>
          </c:cat>
          <c:val>
            <c:numRef>
              <c:f>Sheet1!$B$2:$B$3</c:f>
              <c:numCache>
                <c:formatCode>0%</c:formatCode>
                <c:ptCount val="2"/>
                <c:pt idx="0">
                  <c:v>0.1</c:v>
                </c:pt>
                <c:pt idx="1">
                  <c:v>0.9</c:v>
                </c:pt>
              </c:numCache>
            </c:numRef>
          </c:val>
          <c:extLst>
            <c:ext xmlns:c16="http://schemas.microsoft.com/office/drawing/2014/chart" uri="{C3380CC4-5D6E-409C-BE32-E72D297353CC}">
              <c16:uniqueId val="{00000004-F0B0-4D4C-918D-32CBECE6D8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DINPro" panose="020B0504020101020102"/>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400" b="1" dirty="0">
                <a:latin typeface="DINPro" panose="020B0504020101020102"/>
              </a:rPr>
              <a:t>Electric Car market</a:t>
            </a:r>
            <a:r>
              <a:rPr lang="en-US" sz="1400" b="1" baseline="0" dirty="0">
                <a:latin typeface="DINPro" panose="020B0504020101020102"/>
              </a:rPr>
              <a:t> share by models</a:t>
            </a:r>
            <a:endParaRPr lang="en-US" sz="1400" b="1" dirty="0">
              <a:latin typeface="DINPro" panose="020B0504020101020102"/>
            </a:endParaRPr>
          </a:p>
        </c:rich>
      </c:tx>
      <c:layout>
        <c:manualLayout>
          <c:xMode val="edge"/>
          <c:yMode val="edge"/>
          <c:x val="0.14723249555926721"/>
          <c:y val="1.3888888888888888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869012467191594E-2"/>
          <c:y val="0.18037365121026538"/>
          <c:w val="0.78344501444895143"/>
          <c:h val="0.57275517643627882"/>
        </c:manualLayout>
      </c:layout>
      <c:barChart>
        <c:barDir val="col"/>
        <c:grouping val="percentStacked"/>
        <c:varyColors val="0"/>
        <c:ser>
          <c:idx val="0"/>
          <c:order val="0"/>
          <c:tx>
            <c:strRef>
              <c:f>Sheet1!$B$1</c:f>
              <c:strCache>
                <c:ptCount val="1"/>
                <c:pt idx="0">
                  <c:v>i-gen</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Sheet1!$B$2</c:f>
              <c:numCache>
                <c:formatCode>0%</c:formatCode>
                <c:ptCount val="1"/>
                <c:pt idx="0">
                  <c:v>0.3</c:v>
                </c:pt>
              </c:numCache>
            </c:numRef>
          </c:val>
          <c:extLst>
            <c:ext xmlns:c16="http://schemas.microsoft.com/office/drawing/2014/chart" uri="{C3380CC4-5D6E-409C-BE32-E72D297353CC}">
              <c16:uniqueId val="{00000000-65EA-4FB0-8D90-61BC5A464390}"/>
            </c:ext>
          </c:extLst>
        </c:ser>
        <c:ser>
          <c:idx val="1"/>
          <c:order val="1"/>
          <c:tx>
            <c:strRef>
              <c:f>Sheet1!$C$1</c:f>
              <c:strCache>
                <c:ptCount val="1"/>
                <c:pt idx="0">
                  <c:v>Fluent</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Sheet1!$C$2</c:f>
              <c:numCache>
                <c:formatCode>0%</c:formatCode>
                <c:ptCount val="1"/>
                <c:pt idx="0">
                  <c:v>0.45</c:v>
                </c:pt>
              </c:numCache>
            </c:numRef>
          </c:val>
          <c:extLst>
            <c:ext xmlns:c16="http://schemas.microsoft.com/office/drawing/2014/chart" uri="{C3380CC4-5D6E-409C-BE32-E72D297353CC}">
              <c16:uniqueId val="{00000001-65EA-4FB0-8D90-61BC5A464390}"/>
            </c:ext>
          </c:extLst>
        </c:ser>
        <c:ser>
          <c:idx val="2"/>
          <c:order val="2"/>
          <c:tx>
            <c:strRef>
              <c:f>Sheet1!$D$1</c:f>
              <c:strCache>
                <c:ptCount val="1"/>
                <c:pt idx="0">
                  <c:v>Sky EV</c:v>
                </c:pt>
              </c:strCache>
            </c:strRef>
          </c:tx>
          <c:spPr>
            <a:solidFill>
              <a:schemeClr val="accent4">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Sheet1!$D$2</c:f>
              <c:numCache>
                <c:formatCode>0%</c:formatCode>
                <c:ptCount val="1"/>
                <c:pt idx="0">
                  <c:v>0.25</c:v>
                </c:pt>
              </c:numCache>
            </c:numRef>
          </c:val>
          <c:extLst>
            <c:ext xmlns:c16="http://schemas.microsoft.com/office/drawing/2014/chart" uri="{C3380CC4-5D6E-409C-BE32-E72D297353CC}">
              <c16:uniqueId val="{00000002-65EA-4FB0-8D90-61BC5A464390}"/>
            </c:ext>
          </c:extLst>
        </c:ser>
        <c:dLbls>
          <c:showLegendKey val="0"/>
          <c:showVal val="0"/>
          <c:showCatName val="0"/>
          <c:showSerName val="0"/>
          <c:showPercent val="0"/>
          <c:showBubbleSize val="0"/>
        </c:dLbls>
        <c:gapWidth val="50"/>
        <c:overlap val="100"/>
        <c:axId val="735751776"/>
        <c:axId val="735749480"/>
      </c:barChart>
      <c:catAx>
        <c:axId val="73575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DINPro" panose="020B0504020101020102"/>
                <a:ea typeface="+mn-ea"/>
                <a:cs typeface="+mn-cs"/>
              </a:defRPr>
            </a:pPr>
            <a:endParaRPr lang="en-US"/>
          </a:p>
        </c:txPr>
        <c:crossAx val="735749480"/>
        <c:crosses val="autoZero"/>
        <c:auto val="1"/>
        <c:lblAlgn val="ctr"/>
        <c:lblOffset val="100"/>
        <c:noMultiLvlLbl val="0"/>
      </c:catAx>
      <c:valAx>
        <c:axId val="735749480"/>
        <c:scaling>
          <c:orientation val="minMax"/>
        </c:scaling>
        <c:delete val="1"/>
        <c:axPos val="l"/>
        <c:numFmt formatCode="0%" sourceLinked="1"/>
        <c:majorTickMark val="none"/>
        <c:minorTickMark val="none"/>
        <c:tickLblPos val="nextTo"/>
        <c:crossAx val="73575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INPro" panose="020B0504020101020102"/>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400" b="1" dirty="0">
                <a:latin typeface="DINPro" panose="020B0504020101020102"/>
              </a:rPr>
              <a:t>Conventional car market share by models</a:t>
            </a:r>
          </a:p>
        </c:rich>
      </c:tx>
      <c:layout>
        <c:manualLayout>
          <c:xMode val="edge"/>
          <c:yMode val="edge"/>
          <c:x val="0.11000623028182083"/>
          <c:y val="0"/>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69252896418249"/>
          <c:y val="0.18037365121026538"/>
          <c:w val="0.76066504944457702"/>
          <c:h val="0.55423665791776033"/>
        </c:manualLayout>
      </c:layout>
      <c:barChart>
        <c:barDir val="col"/>
        <c:grouping val="percentStacked"/>
        <c:varyColors val="0"/>
        <c:ser>
          <c:idx val="0"/>
          <c:order val="0"/>
          <c:tx>
            <c:strRef>
              <c:f>Sheet1!$B$1</c:f>
              <c:strCache>
                <c:ptCount val="1"/>
                <c:pt idx="0">
                  <c:v>Speedx</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Sheet1!$B$2</c:f>
              <c:numCache>
                <c:formatCode>0%</c:formatCode>
                <c:ptCount val="1"/>
                <c:pt idx="0">
                  <c:v>0.1</c:v>
                </c:pt>
              </c:numCache>
            </c:numRef>
          </c:val>
          <c:extLst>
            <c:ext xmlns:c16="http://schemas.microsoft.com/office/drawing/2014/chart" uri="{C3380CC4-5D6E-409C-BE32-E72D297353CC}">
              <c16:uniqueId val="{00000000-571F-44BE-A98F-01CC3C9294B6}"/>
            </c:ext>
          </c:extLst>
        </c:ser>
        <c:ser>
          <c:idx val="1"/>
          <c:order val="1"/>
          <c:tx>
            <c:strRef>
              <c:f>Sheet1!$C$1</c:f>
              <c:strCache>
                <c:ptCount val="1"/>
                <c:pt idx="0">
                  <c:v>GMW Model 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Sheet1!$C$2</c:f>
              <c:numCache>
                <c:formatCode>0%</c:formatCode>
                <c:ptCount val="1"/>
                <c:pt idx="0">
                  <c:v>0.1</c:v>
                </c:pt>
              </c:numCache>
            </c:numRef>
          </c:val>
          <c:extLst>
            <c:ext xmlns:c16="http://schemas.microsoft.com/office/drawing/2014/chart" uri="{C3380CC4-5D6E-409C-BE32-E72D297353CC}">
              <c16:uniqueId val="{00000001-571F-44BE-A98F-01CC3C9294B6}"/>
            </c:ext>
          </c:extLst>
        </c:ser>
        <c:ser>
          <c:idx val="2"/>
          <c:order val="2"/>
          <c:tx>
            <c:strRef>
              <c:f>Sheet1!$D$1</c:f>
              <c:strCache>
                <c:ptCount val="1"/>
                <c:pt idx="0">
                  <c:v>BoltMV</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Sheet1!$D$2</c:f>
              <c:numCache>
                <c:formatCode>0%</c:formatCode>
                <c:ptCount val="1"/>
                <c:pt idx="0">
                  <c:v>0.2</c:v>
                </c:pt>
              </c:numCache>
            </c:numRef>
          </c:val>
          <c:extLst>
            <c:ext xmlns:c16="http://schemas.microsoft.com/office/drawing/2014/chart" uri="{C3380CC4-5D6E-409C-BE32-E72D297353CC}">
              <c16:uniqueId val="{00000002-571F-44BE-A98F-01CC3C9294B6}"/>
            </c:ext>
          </c:extLst>
        </c:ser>
        <c:ser>
          <c:idx val="3"/>
          <c:order val="3"/>
          <c:tx>
            <c:strRef>
              <c:f>Sheet1!$E$1</c:f>
              <c:strCache>
                <c:ptCount val="1"/>
                <c:pt idx="0">
                  <c:v>Chance-P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Sheet1!$E$2</c:f>
              <c:numCache>
                <c:formatCode>0%</c:formatCode>
                <c:ptCount val="1"/>
                <c:pt idx="0">
                  <c:v>0.4</c:v>
                </c:pt>
              </c:numCache>
            </c:numRef>
          </c:val>
          <c:extLst>
            <c:ext xmlns:c16="http://schemas.microsoft.com/office/drawing/2014/chart" uri="{C3380CC4-5D6E-409C-BE32-E72D297353CC}">
              <c16:uniqueId val="{00000003-571F-44BE-A98F-01CC3C9294B6}"/>
            </c:ext>
          </c:extLst>
        </c:ser>
        <c:ser>
          <c:idx val="4"/>
          <c:order val="4"/>
          <c:tx>
            <c:strRef>
              <c:f>Sheet1!$F$1</c:f>
              <c:strCache>
                <c:ptCount val="1"/>
                <c:pt idx="0">
                  <c:v>Blink-ZX</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2020 Market Share</c:v>
                </c:pt>
              </c:strCache>
            </c:strRef>
          </c:cat>
          <c:val>
            <c:numRef>
              <c:f>Sheet1!$F$2</c:f>
              <c:numCache>
                <c:formatCode>0%</c:formatCode>
                <c:ptCount val="1"/>
                <c:pt idx="0">
                  <c:v>0.2</c:v>
                </c:pt>
              </c:numCache>
            </c:numRef>
          </c:val>
          <c:extLst>
            <c:ext xmlns:c16="http://schemas.microsoft.com/office/drawing/2014/chart" uri="{C3380CC4-5D6E-409C-BE32-E72D297353CC}">
              <c16:uniqueId val="{00000004-571F-44BE-A98F-01CC3C9294B6}"/>
            </c:ext>
          </c:extLst>
        </c:ser>
        <c:dLbls>
          <c:showLegendKey val="0"/>
          <c:showVal val="0"/>
          <c:showCatName val="0"/>
          <c:showSerName val="0"/>
          <c:showPercent val="0"/>
          <c:showBubbleSize val="0"/>
        </c:dLbls>
        <c:gapWidth val="50"/>
        <c:overlap val="100"/>
        <c:axId val="735751776"/>
        <c:axId val="735749480"/>
      </c:barChart>
      <c:catAx>
        <c:axId val="73575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DINPro" panose="020B0504020101020102"/>
                <a:ea typeface="+mn-ea"/>
                <a:cs typeface="+mn-cs"/>
              </a:defRPr>
            </a:pPr>
            <a:endParaRPr lang="en-US"/>
          </a:p>
        </c:txPr>
        <c:crossAx val="735749480"/>
        <c:crosses val="autoZero"/>
        <c:auto val="1"/>
        <c:lblAlgn val="ctr"/>
        <c:lblOffset val="100"/>
        <c:noMultiLvlLbl val="0"/>
      </c:catAx>
      <c:valAx>
        <c:axId val="735749480"/>
        <c:scaling>
          <c:orientation val="minMax"/>
        </c:scaling>
        <c:delete val="1"/>
        <c:axPos val="l"/>
        <c:numFmt formatCode="0%" sourceLinked="1"/>
        <c:majorTickMark val="none"/>
        <c:minorTickMark val="none"/>
        <c:tickLblPos val="nextTo"/>
        <c:crossAx val="735751776"/>
        <c:crosses val="autoZero"/>
        <c:crossBetween val="between"/>
      </c:valAx>
      <c:spPr>
        <a:noFill/>
        <a:ln>
          <a:noFill/>
        </a:ln>
        <a:effectLst/>
      </c:spPr>
    </c:plotArea>
    <c:legend>
      <c:legendPos val="b"/>
      <c:layout>
        <c:manualLayout>
          <c:xMode val="edge"/>
          <c:yMode val="edge"/>
          <c:x val="3.9109931334340785E-2"/>
          <c:y val="0.80236256926217553"/>
          <c:w val="0.93440639995758101"/>
          <c:h val="0.179118912219305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DINPro" panose="020B0504020101020102"/>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200" b="1" dirty="0">
                <a:solidFill>
                  <a:srgbClr val="53565A"/>
                </a:solidFill>
                <a:latin typeface="DINPro" panose="020B0504020101020102"/>
              </a:rPr>
              <a:t>Fluent’s YoY</a:t>
            </a:r>
            <a:r>
              <a:rPr lang="en-US" sz="1200" b="1" baseline="0" dirty="0">
                <a:solidFill>
                  <a:srgbClr val="53565A"/>
                </a:solidFill>
                <a:latin typeface="DINPro" panose="020B0504020101020102"/>
              </a:rPr>
              <a:t> growth</a:t>
            </a:r>
            <a:endParaRPr lang="en-US" sz="1200" b="1" dirty="0">
              <a:solidFill>
                <a:srgbClr val="53565A"/>
              </a:solidFill>
              <a:latin typeface="DINPro" panose="020B0504020101020102"/>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157357283464572E-2"/>
          <c:y val="0.12426693637085551"/>
          <c:w val="0.87617597604986874"/>
          <c:h val="0.62943217737061063"/>
        </c:manualLayout>
      </c:layout>
      <c:lineChart>
        <c:grouping val="standard"/>
        <c:varyColors val="0"/>
        <c:ser>
          <c:idx val="0"/>
          <c:order val="0"/>
          <c:tx>
            <c:strRef>
              <c:f>Sheet1!$B$1</c:f>
              <c:strCache>
                <c:ptCount val="1"/>
                <c:pt idx="0">
                  <c:v>Fluents' growth</c:v>
                </c:pt>
              </c:strCache>
            </c:strRef>
          </c:tx>
          <c:spPr>
            <a:ln w="38100" cap="rnd">
              <a:solidFill>
                <a:schemeClr val="accent3">
                  <a:lumMod val="75000"/>
                </a:schemeClr>
              </a:solidFill>
              <a:round/>
            </a:ln>
            <a:effectLst/>
          </c:spPr>
          <c:marker>
            <c:symbol val="diamond"/>
            <c:size val="5"/>
            <c:spPr>
              <a:solidFill>
                <a:schemeClr val="accent3">
                  <a:lumMod val="75000"/>
                </a:schemeClr>
              </a:solidFill>
              <a:ln w="38100">
                <a:solidFill>
                  <a:schemeClr val="accent3">
                    <a:lumMod val="7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DINPro" panose="020B0504020101020102"/>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0%</c:formatCode>
                <c:ptCount val="11"/>
                <c:pt idx="0">
                  <c:v>0.15</c:v>
                </c:pt>
                <c:pt idx="1">
                  <c:v>0.12</c:v>
                </c:pt>
                <c:pt idx="2">
                  <c:v>0.08</c:v>
                </c:pt>
                <c:pt idx="3">
                  <c:v>0.05</c:v>
                </c:pt>
                <c:pt idx="4">
                  <c:v>0.05</c:v>
                </c:pt>
                <c:pt idx="5">
                  <c:v>0.06</c:v>
                </c:pt>
                <c:pt idx="6">
                  <c:v>0.05</c:v>
                </c:pt>
                <c:pt idx="7">
                  <c:v>0.04</c:v>
                </c:pt>
                <c:pt idx="8">
                  <c:v>0.03</c:v>
                </c:pt>
                <c:pt idx="9">
                  <c:v>0.02</c:v>
                </c:pt>
                <c:pt idx="10">
                  <c:v>0.02</c:v>
                </c:pt>
              </c:numCache>
            </c:numRef>
          </c:val>
          <c:smooth val="0"/>
          <c:extLst>
            <c:ext xmlns:c16="http://schemas.microsoft.com/office/drawing/2014/chart" uri="{C3380CC4-5D6E-409C-BE32-E72D297353CC}">
              <c16:uniqueId val="{00000000-9602-416E-AF0E-02F1C83A9E9D}"/>
            </c:ext>
          </c:extLst>
        </c:ser>
        <c:dLbls>
          <c:showLegendKey val="0"/>
          <c:showVal val="0"/>
          <c:showCatName val="0"/>
          <c:showSerName val="0"/>
          <c:showPercent val="0"/>
          <c:showBubbleSize val="0"/>
        </c:dLbls>
        <c:marker val="1"/>
        <c:smooth val="0"/>
        <c:axId val="728440112"/>
        <c:axId val="728446672"/>
      </c:lineChart>
      <c:catAx>
        <c:axId val="728440112"/>
        <c:scaling>
          <c:orientation val="minMax"/>
        </c:scaling>
        <c:delete val="0"/>
        <c:axPos val="b"/>
        <c:numFmt formatCode="General" sourceLinked="1"/>
        <c:majorTickMark val="none"/>
        <c:minorTickMark val="none"/>
        <c:tickLblPos val="nextTo"/>
        <c:spPr>
          <a:noFill/>
          <a:ln w="9525" cap="flat" cmpd="sng" algn="ctr">
            <a:solidFill>
              <a:schemeClr val="accent3">
                <a:lumMod val="75000"/>
              </a:schemeClr>
            </a:solidFill>
            <a:round/>
          </a:ln>
          <a:effectLst/>
        </c:spPr>
        <c:txPr>
          <a:bodyPr rot="-60000000" spcFirstLastPara="1" vertOverflow="ellipsis" vert="horz" wrap="square" anchor="ctr" anchorCtr="1"/>
          <a:lstStyle/>
          <a:p>
            <a:pPr>
              <a:defRPr sz="1050" b="1" i="0" u="none" strike="noStrike" kern="1200" baseline="0">
                <a:solidFill>
                  <a:srgbClr val="53565A"/>
                </a:solidFill>
                <a:latin typeface="DINPro" panose="020B0504020101020102"/>
                <a:ea typeface="+mn-ea"/>
                <a:cs typeface="+mn-cs"/>
              </a:defRPr>
            </a:pPr>
            <a:endParaRPr lang="en-US"/>
          </a:p>
        </c:txPr>
        <c:crossAx val="728446672"/>
        <c:crosses val="autoZero"/>
        <c:auto val="1"/>
        <c:lblAlgn val="ctr"/>
        <c:lblOffset val="100"/>
        <c:noMultiLvlLbl val="0"/>
      </c:catAx>
      <c:valAx>
        <c:axId val="728446672"/>
        <c:scaling>
          <c:orientation val="minMax"/>
        </c:scaling>
        <c:delete val="0"/>
        <c:axPos val="l"/>
        <c:numFmt formatCode="0%" sourceLinked="1"/>
        <c:majorTickMark val="out"/>
        <c:minorTickMark val="none"/>
        <c:tickLblPos val="nextTo"/>
        <c:spPr>
          <a:noFill/>
          <a:ln>
            <a:solidFill>
              <a:schemeClr val="accent3">
                <a:lumMod val="75000"/>
              </a:schemeClr>
            </a:solidFill>
          </a:ln>
          <a:effectLst/>
        </c:spPr>
        <c:txPr>
          <a:bodyPr rot="-60000000" spcFirstLastPara="1" vertOverflow="ellipsis" vert="horz" wrap="square" anchor="ctr" anchorCtr="1"/>
          <a:lstStyle/>
          <a:p>
            <a:pPr>
              <a:defRPr sz="1050" b="1" i="0" u="none" strike="noStrike" kern="1200" baseline="0">
                <a:solidFill>
                  <a:srgbClr val="53565A"/>
                </a:solidFill>
                <a:latin typeface="DINPro" panose="020B0504020101020102"/>
                <a:ea typeface="+mn-ea"/>
                <a:cs typeface="+mn-cs"/>
              </a:defRPr>
            </a:pPr>
            <a:endParaRPr lang="en-US"/>
          </a:p>
        </c:txPr>
        <c:crossAx val="728440112"/>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rgbClr val="53565A"/>
              </a:solidFill>
              <a:latin typeface="DINPro" panose="020B0504020101020102"/>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56589985075394E-2"/>
          <c:y val="3.079061757596506E-2"/>
          <c:w val="0.72246420901932717"/>
          <c:h val="0.80103941868377548"/>
        </c:manualLayout>
      </c:layout>
      <c:scatterChart>
        <c:scatterStyle val="lineMarker"/>
        <c:varyColors val="0"/>
        <c:ser>
          <c:idx val="4"/>
          <c:order val="0"/>
          <c:tx>
            <c:strRef>
              <c:f>Sheet1!$A$6</c:f>
              <c:strCache>
                <c:ptCount val="1"/>
                <c:pt idx="0">
                  <c:v>Events</c:v>
                </c:pt>
              </c:strCache>
            </c:strRef>
          </c:tx>
          <c:spPr>
            <a:ln w="38100" cap="rnd">
              <a:solidFill>
                <a:schemeClr val="bg2"/>
              </a:solidFill>
              <a:round/>
            </a:ln>
            <a:effectLst/>
          </c:spPr>
          <c:marker>
            <c:symbol val="circle"/>
            <c:size val="5"/>
            <c:spPr>
              <a:solidFill>
                <a:schemeClr val="bg2"/>
              </a:solidFill>
              <a:ln w="38100">
                <a:solidFill>
                  <a:schemeClr val="bg2"/>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Sheet1!$B$6:$L$6</c:f>
              <c:numCache>
                <c:formatCode>0</c:formatCode>
                <c:ptCount val="11"/>
                <c:pt idx="0">
                  <c:v>0</c:v>
                </c:pt>
                <c:pt idx="1">
                  <c:v>5</c:v>
                </c:pt>
                <c:pt idx="2">
                  <c:v>50</c:v>
                </c:pt>
                <c:pt idx="3">
                  <c:v>70</c:v>
                </c:pt>
                <c:pt idx="4">
                  <c:v>80</c:v>
                </c:pt>
                <c:pt idx="5">
                  <c:v>80</c:v>
                </c:pt>
                <c:pt idx="6">
                  <c:v>80</c:v>
                </c:pt>
                <c:pt idx="7">
                  <c:v>80</c:v>
                </c:pt>
                <c:pt idx="8">
                  <c:v>80</c:v>
                </c:pt>
                <c:pt idx="9">
                  <c:v>80</c:v>
                </c:pt>
                <c:pt idx="10">
                  <c:v>80</c:v>
                </c:pt>
              </c:numCache>
            </c:numRef>
          </c:yVal>
          <c:smooth val="0"/>
          <c:extLst>
            <c:ext xmlns:c16="http://schemas.microsoft.com/office/drawing/2014/chart" uri="{C3380CC4-5D6E-409C-BE32-E72D297353CC}">
              <c16:uniqueId val="{00000004-6F3A-432B-8FE4-B25136175132}"/>
            </c:ext>
          </c:extLst>
        </c:ser>
        <c:ser>
          <c:idx val="3"/>
          <c:order val="1"/>
          <c:tx>
            <c:strRef>
              <c:f>Sheet1!$A$5</c:f>
              <c:strCache>
                <c:ptCount val="1"/>
                <c:pt idx="0">
                  <c:v>Social Media</c:v>
                </c:pt>
              </c:strCache>
            </c:strRef>
          </c:tx>
          <c:spPr>
            <a:ln w="38100" cap="rnd">
              <a:solidFill>
                <a:schemeClr val="accent6">
                  <a:lumMod val="60000"/>
                  <a:lumOff val="40000"/>
                </a:schemeClr>
              </a:solidFill>
              <a:round/>
            </a:ln>
            <a:effectLst/>
          </c:spPr>
          <c:marker>
            <c:symbol val="circle"/>
            <c:size val="5"/>
            <c:spPr>
              <a:solidFill>
                <a:schemeClr val="accent6">
                  <a:lumMod val="60000"/>
                  <a:lumOff val="40000"/>
                </a:schemeClr>
              </a:solidFill>
              <a:ln w="38100">
                <a:solidFill>
                  <a:schemeClr val="accent6">
                    <a:lumMod val="60000"/>
                    <a:lumOff val="40000"/>
                  </a:schemeClr>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Sheet1!$B$5:$L$5</c:f>
              <c:numCache>
                <c:formatCode>0</c:formatCode>
                <c:ptCount val="11"/>
                <c:pt idx="0">
                  <c:v>0</c:v>
                </c:pt>
                <c:pt idx="1">
                  <c:v>20</c:v>
                </c:pt>
                <c:pt idx="2">
                  <c:v>25</c:v>
                </c:pt>
                <c:pt idx="3">
                  <c:v>30</c:v>
                </c:pt>
                <c:pt idx="4">
                  <c:v>40</c:v>
                </c:pt>
                <c:pt idx="5">
                  <c:v>50</c:v>
                </c:pt>
                <c:pt idx="6">
                  <c:v>60</c:v>
                </c:pt>
                <c:pt idx="7">
                  <c:v>75</c:v>
                </c:pt>
                <c:pt idx="8">
                  <c:v>70.000000000000014</c:v>
                </c:pt>
                <c:pt idx="9">
                  <c:v>65</c:v>
                </c:pt>
                <c:pt idx="10">
                  <c:v>60.000000000000014</c:v>
                </c:pt>
              </c:numCache>
            </c:numRef>
          </c:yVal>
          <c:smooth val="0"/>
          <c:extLst>
            <c:ext xmlns:c16="http://schemas.microsoft.com/office/drawing/2014/chart" uri="{C3380CC4-5D6E-409C-BE32-E72D297353CC}">
              <c16:uniqueId val="{00000003-6F3A-432B-8FE4-B25136175132}"/>
            </c:ext>
          </c:extLst>
        </c:ser>
        <c:ser>
          <c:idx val="2"/>
          <c:order val="2"/>
          <c:tx>
            <c:strRef>
              <c:f>Sheet1!$A$4</c:f>
              <c:strCache>
                <c:ptCount val="1"/>
                <c:pt idx="0">
                  <c:v>TV</c:v>
                </c:pt>
              </c:strCache>
            </c:strRef>
          </c:tx>
          <c:spPr>
            <a:ln w="38100" cap="rnd">
              <a:solidFill>
                <a:schemeClr val="accent3"/>
              </a:solidFill>
              <a:round/>
            </a:ln>
            <a:effectLst/>
          </c:spPr>
          <c:marker>
            <c:symbol val="circle"/>
            <c:size val="5"/>
            <c:spPr>
              <a:solidFill>
                <a:schemeClr val="accent3"/>
              </a:solidFill>
              <a:ln w="38100">
                <a:solidFill>
                  <a:schemeClr val="accent3"/>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Sheet1!$B$4:$L$4</c:f>
              <c:numCache>
                <c:formatCode>0</c:formatCode>
                <c:ptCount val="11"/>
                <c:pt idx="0">
                  <c:v>0</c:v>
                </c:pt>
                <c:pt idx="1">
                  <c:v>15</c:v>
                </c:pt>
                <c:pt idx="2">
                  <c:v>25</c:v>
                </c:pt>
                <c:pt idx="3">
                  <c:v>35</c:v>
                </c:pt>
                <c:pt idx="4">
                  <c:v>45</c:v>
                </c:pt>
                <c:pt idx="5">
                  <c:v>60</c:v>
                </c:pt>
                <c:pt idx="6">
                  <c:v>55</c:v>
                </c:pt>
                <c:pt idx="7">
                  <c:v>55</c:v>
                </c:pt>
                <c:pt idx="8">
                  <c:v>50</c:v>
                </c:pt>
                <c:pt idx="9">
                  <c:v>45</c:v>
                </c:pt>
                <c:pt idx="10">
                  <c:v>45</c:v>
                </c:pt>
              </c:numCache>
            </c:numRef>
          </c:yVal>
          <c:smooth val="0"/>
          <c:extLst>
            <c:ext xmlns:c16="http://schemas.microsoft.com/office/drawing/2014/chart" uri="{C3380CC4-5D6E-409C-BE32-E72D297353CC}">
              <c16:uniqueId val="{00000002-6F3A-432B-8FE4-B25136175132}"/>
            </c:ext>
          </c:extLst>
        </c:ser>
        <c:ser>
          <c:idx val="1"/>
          <c:order val="3"/>
          <c:tx>
            <c:strRef>
              <c:f>Sheet1!$A$3</c:f>
              <c:strCache>
                <c:ptCount val="1"/>
                <c:pt idx="0">
                  <c:v>Print</c:v>
                </c:pt>
              </c:strCache>
            </c:strRef>
          </c:tx>
          <c:spPr>
            <a:ln w="38100" cap="rnd">
              <a:solidFill>
                <a:srgbClr val="FF0000"/>
              </a:solidFill>
              <a:round/>
            </a:ln>
            <a:effectLst/>
          </c:spPr>
          <c:marker>
            <c:symbol val="circle"/>
            <c:size val="5"/>
            <c:spPr>
              <a:solidFill>
                <a:srgbClr val="FF0000"/>
              </a:solidFill>
              <a:ln w="38100">
                <a:solidFill>
                  <a:srgbClr val="FF0000"/>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Sheet1!$B$3:$L$3</c:f>
              <c:numCache>
                <c:formatCode>0</c:formatCode>
                <c:ptCount val="11"/>
                <c:pt idx="0">
                  <c:v>0</c:v>
                </c:pt>
                <c:pt idx="1">
                  <c:v>10</c:v>
                </c:pt>
                <c:pt idx="2">
                  <c:v>15</c:v>
                </c:pt>
                <c:pt idx="3">
                  <c:v>20</c:v>
                </c:pt>
                <c:pt idx="4">
                  <c:v>35</c:v>
                </c:pt>
                <c:pt idx="5">
                  <c:v>45</c:v>
                </c:pt>
                <c:pt idx="6">
                  <c:v>65</c:v>
                </c:pt>
                <c:pt idx="7">
                  <c:v>69.000000000000014</c:v>
                </c:pt>
                <c:pt idx="8">
                  <c:v>70.000000000000014</c:v>
                </c:pt>
                <c:pt idx="9">
                  <c:v>71.000000000000014</c:v>
                </c:pt>
                <c:pt idx="10">
                  <c:v>72.000000000000014</c:v>
                </c:pt>
              </c:numCache>
            </c:numRef>
          </c:yVal>
          <c:smooth val="0"/>
          <c:extLst>
            <c:ext xmlns:c16="http://schemas.microsoft.com/office/drawing/2014/chart" uri="{C3380CC4-5D6E-409C-BE32-E72D297353CC}">
              <c16:uniqueId val="{00000001-6F3A-432B-8FE4-B25136175132}"/>
            </c:ext>
          </c:extLst>
        </c:ser>
        <c:ser>
          <c:idx val="0"/>
          <c:order val="4"/>
          <c:tx>
            <c:strRef>
              <c:f>Sheet1!$A$2</c:f>
              <c:strCache>
                <c:ptCount val="1"/>
                <c:pt idx="0">
                  <c:v>Online</c:v>
                </c:pt>
              </c:strCache>
            </c:strRef>
          </c:tx>
          <c:spPr>
            <a:ln w="38100" cap="rnd">
              <a:solidFill>
                <a:schemeClr val="accent2"/>
              </a:solidFill>
              <a:round/>
            </a:ln>
            <a:effectLst/>
          </c:spPr>
          <c:marker>
            <c:symbol val="circle"/>
            <c:size val="5"/>
            <c:spPr>
              <a:solidFill>
                <a:schemeClr val="accent2"/>
              </a:solidFill>
              <a:ln w="38100">
                <a:solidFill>
                  <a:schemeClr val="accent2"/>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Sheet1!$B$2:$L$2</c:f>
              <c:numCache>
                <c:formatCode>0</c:formatCode>
                <c:ptCount val="11"/>
                <c:pt idx="0">
                  <c:v>0</c:v>
                </c:pt>
                <c:pt idx="1">
                  <c:v>5</c:v>
                </c:pt>
                <c:pt idx="2">
                  <c:v>8</c:v>
                </c:pt>
                <c:pt idx="3">
                  <c:v>10</c:v>
                </c:pt>
                <c:pt idx="4">
                  <c:v>15</c:v>
                </c:pt>
                <c:pt idx="5">
                  <c:v>15</c:v>
                </c:pt>
                <c:pt idx="6">
                  <c:v>20</c:v>
                </c:pt>
                <c:pt idx="7">
                  <c:v>20</c:v>
                </c:pt>
                <c:pt idx="8">
                  <c:v>25</c:v>
                </c:pt>
                <c:pt idx="9">
                  <c:v>30</c:v>
                </c:pt>
                <c:pt idx="10">
                  <c:v>35</c:v>
                </c:pt>
              </c:numCache>
            </c:numRef>
          </c:yVal>
          <c:smooth val="0"/>
          <c:extLst>
            <c:ext xmlns:c16="http://schemas.microsoft.com/office/drawing/2014/chart" uri="{C3380CC4-5D6E-409C-BE32-E72D297353CC}">
              <c16:uniqueId val="{00000000-6F3A-432B-8FE4-B25136175132}"/>
            </c:ext>
          </c:extLst>
        </c:ser>
        <c:dLbls>
          <c:showLegendKey val="0"/>
          <c:showVal val="0"/>
          <c:showCatName val="0"/>
          <c:showSerName val="0"/>
          <c:showPercent val="0"/>
          <c:showBubbleSize val="0"/>
        </c:dLbls>
        <c:axId val="440914176"/>
        <c:axId val="440913392"/>
      </c:scatterChart>
      <c:valAx>
        <c:axId val="440914176"/>
        <c:scaling>
          <c:orientation val="minMax"/>
          <c:max val="11"/>
          <c:min val="1"/>
        </c:scaling>
        <c:delete val="1"/>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440913392"/>
        <c:crosses val="autoZero"/>
        <c:crossBetween val="midCat"/>
        <c:majorUnit val="1"/>
      </c:valAx>
      <c:valAx>
        <c:axId val="44091339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schemeClr>
                </a:solidFill>
                <a:latin typeface="DINPro" panose="020B0504020101020102"/>
                <a:ea typeface="+mn-ea"/>
                <a:cs typeface="+mn-cs"/>
              </a:defRPr>
            </a:pPr>
            <a:endParaRPr lang="en-US"/>
          </a:p>
        </c:txPr>
        <c:crossAx val="440914176"/>
        <c:crosses val="autoZero"/>
        <c:crossBetween val="midCat"/>
      </c:valAx>
      <c:spPr>
        <a:noFill/>
        <a:ln>
          <a:noFill/>
        </a:ln>
        <a:effectLst/>
      </c:spPr>
    </c:plotArea>
    <c:legend>
      <c:legendPos val="r"/>
      <c:layout>
        <c:manualLayout>
          <c:xMode val="edge"/>
          <c:yMode val="edge"/>
          <c:x val="0.81727883279295965"/>
          <c:y val="7.379337999416738E-2"/>
          <c:w val="0.17291724563841285"/>
          <c:h val="0.6116724992709244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DINPro" panose="020B0504020101020102"/>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50000"/>
                  </a:schemeClr>
                </a:solidFill>
                <a:latin typeface="+mn-lt"/>
                <a:ea typeface="+mn-ea"/>
                <a:cs typeface="+mn-cs"/>
              </a:defRPr>
            </a:pPr>
            <a:r>
              <a:rPr lang="en-US" sz="1400" b="1" dirty="0">
                <a:solidFill>
                  <a:schemeClr val="tx1">
                    <a:lumMod val="50000"/>
                  </a:schemeClr>
                </a:solidFill>
                <a:latin typeface="DINPro" panose="020B0504020101020102"/>
              </a:rPr>
              <a:t>Time Spent with Major Media</a:t>
            </a:r>
          </a:p>
        </c:rich>
      </c:tx>
      <c:layout>
        <c:manualLayout>
          <c:xMode val="edge"/>
          <c:yMode val="edge"/>
          <c:x val="0.34523598820058993"/>
          <c:y val="4.166666666666666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50000"/>
                </a:schemeClr>
              </a:solidFill>
              <a:latin typeface="+mn-lt"/>
              <a:ea typeface="+mn-ea"/>
              <a:cs typeface="+mn-cs"/>
            </a:defRPr>
          </a:pPr>
          <a:endParaRPr lang="en-US"/>
        </a:p>
      </c:txPr>
    </c:title>
    <c:autoTitleDeleted val="0"/>
    <c:plotArea>
      <c:layout>
        <c:manualLayout>
          <c:layoutTarget val="inner"/>
          <c:xMode val="edge"/>
          <c:yMode val="edge"/>
          <c:x val="0.12863866213970959"/>
          <c:y val="0.14795931758530184"/>
          <c:w val="0.70375781014098904"/>
          <c:h val="0.71414916885389323"/>
        </c:manualLayout>
      </c:layout>
      <c:barChart>
        <c:barDir val="col"/>
        <c:grouping val="stacked"/>
        <c:varyColors val="0"/>
        <c:ser>
          <c:idx val="2"/>
          <c:order val="0"/>
          <c:tx>
            <c:strRef>
              <c:f>Sheet1!$B$1</c:f>
              <c:strCache>
                <c:ptCount val="1"/>
                <c:pt idx="0">
                  <c:v>TV</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Sheet1!$B$2:$B$6</c:f>
              <c:numCache>
                <c:formatCode>General</c:formatCode>
                <c:ptCount val="5"/>
                <c:pt idx="0">
                  <c:v>90</c:v>
                </c:pt>
                <c:pt idx="1">
                  <c:v>30</c:v>
                </c:pt>
                <c:pt idx="2">
                  <c:v>60</c:v>
                </c:pt>
                <c:pt idx="3">
                  <c:v>150</c:v>
                </c:pt>
                <c:pt idx="4">
                  <c:v>30</c:v>
                </c:pt>
              </c:numCache>
            </c:numRef>
          </c:val>
          <c:extLst>
            <c:ext xmlns:c16="http://schemas.microsoft.com/office/drawing/2014/chart" uri="{C3380CC4-5D6E-409C-BE32-E72D297353CC}">
              <c16:uniqueId val="{00000002-A95F-4E94-8B1D-754EB7EDDA4D}"/>
            </c:ext>
          </c:extLst>
        </c:ser>
        <c:ser>
          <c:idx val="1"/>
          <c:order val="1"/>
          <c:tx>
            <c:strRef>
              <c:f>Sheet1!$C$1</c:f>
              <c:strCache>
                <c:ptCount val="1"/>
                <c:pt idx="0">
                  <c:v>Print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Sheet1!$C$2:$C$6</c:f>
              <c:numCache>
                <c:formatCode>General</c:formatCode>
                <c:ptCount val="5"/>
                <c:pt idx="0">
                  <c:v>15</c:v>
                </c:pt>
                <c:pt idx="1">
                  <c:v>30</c:v>
                </c:pt>
                <c:pt idx="2">
                  <c:v>60</c:v>
                </c:pt>
                <c:pt idx="3">
                  <c:v>60</c:v>
                </c:pt>
                <c:pt idx="4">
                  <c:v>120</c:v>
                </c:pt>
              </c:numCache>
            </c:numRef>
          </c:val>
          <c:extLst>
            <c:ext xmlns:c16="http://schemas.microsoft.com/office/drawing/2014/chart" uri="{C3380CC4-5D6E-409C-BE32-E72D297353CC}">
              <c16:uniqueId val="{00000001-A95F-4E94-8B1D-754EB7EDDA4D}"/>
            </c:ext>
          </c:extLst>
        </c:ser>
        <c:ser>
          <c:idx val="0"/>
          <c:order val="2"/>
          <c:tx>
            <c:strRef>
              <c:f>Sheet1!$D$1</c:f>
              <c:strCache>
                <c:ptCount val="1"/>
                <c:pt idx="0">
                  <c:v>Radio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Sheet1!$D$2:$D$6</c:f>
              <c:numCache>
                <c:formatCode>General</c:formatCode>
                <c:ptCount val="5"/>
                <c:pt idx="0">
                  <c:v>15</c:v>
                </c:pt>
                <c:pt idx="1">
                  <c:v>15</c:v>
                </c:pt>
                <c:pt idx="2">
                  <c:v>30</c:v>
                </c:pt>
                <c:pt idx="3">
                  <c:v>120</c:v>
                </c:pt>
                <c:pt idx="4">
                  <c:v>60</c:v>
                </c:pt>
              </c:numCache>
            </c:numRef>
          </c:val>
          <c:extLst>
            <c:ext xmlns:c16="http://schemas.microsoft.com/office/drawing/2014/chart" uri="{C3380CC4-5D6E-409C-BE32-E72D297353CC}">
              <c16:uniqueId val="{00000000-A95F-4E94-8B1D-754EB7EDDA4D}"/>
            </c:ext>
          </c:extLst>
        </c:ser>
        <c:ser>
          <c:idx val="3"/>
          <c:order val="3"/>
          <c:tx>
            <c:strRef>
              <c:f>Sheet1!$E$1</c:f>
              <c:strCache>
                <c:ptCount val="1"/>
                <c:pt idx="0">
                  <c:v>Social Networks</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Sheet1!$E$2:$E$6</c:f>
              <c:numCache>
                <c:formatCode>General</c:formatCode>
                <c:ptCount val="5"/>
                <c:pt idx="0">
                  <c:v>120</c:v>
                </c:pt>
                <c:pt idx="1">
                  <c:v>180</c:v>
                </c:pt>
                <c:pt idx="2">
                  <c:v>60</c:v>
                </c:pt>
                <c:pt idx="3">
                  <c:v>90</c:v>
                </c:pt>
                <c:pt idx="4">
                  <c:v>30</c:v>
                </c:pt>
              </c:numCache>
            </c:numRef>
          </c:val>
          <c:extLst>
            <c:ext xmlns:c16="http://schemas.microsoft.com/office/drawing/2014/chart" uri="{C3380CC4-5D6E-409C-BE32-E72D297353CC}">
              <c16:uniqueId val="{00000000-B078-40C5-B9F3-F8DB68C07AEB}"/>
            </c:ext>
          </c:extLst>
        </c:ser>
        <c:ser>
          <c:idx val="4"/>
          <c:order val="4"/>
          <c:tx>
            <c:strRef>
              <c:f>Sheet1!$F$1</c:f>
              <c:strCache>
                <c:ptCount val="1"/>
                <c:pt idx="0">
                  <c:v>Emails</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Sheet1!$F$2:$F$6</c:f>
              <c:numCache>
                <c:formatCode>General</c:formatCode>
                <c:ptCount val="5"/>
                <c:pt idx="0">
                  <c:v>5</c:v>
                </c:pt>
                <c:pt idx="1">
                  <c:v>30</c:v>
                </c:pt>
                <c:pt idx="2">
                  <c:v>30</c:v>
                </c:pt>
                <c:pt idx="3">
                  <c:v>15</c:v>
                </c:pt>
                <c:pt idx="4">
                  <c:v>90</c:v>
                </c:pt>
              </c:numCache>
            </c:numRef>
          </c:val>
          <c:extLst>
            <c:ext xmlns:c16="http://schemas.microsoft.com/office/drawing/2014/chart" uri="{C3380CC4-5D6E-409C-BE32-E72D297353CC}">
              <c16:uniqueId val="{00000001-B078-40C5-B9F3-F8DB68C07AEB}"/>
            </c:ext>
          </c:extLst>
        </c:ser>
        <c:ser>
          <c:idx val="5"/>
          <c:order val="5"/>
          <c:tx>
            <c:strRef>
              <c:f>Sheet1!$G$1</c:f>
              <c:strCache>
                <c:ptCount val="1"/>
                <c:pt idx="0">
                  <c:v>Communication (Calling/Messaging)</c:v>
                </c:pt>
              </c:strCache>
            </c:strRef>
          </c:tx>
          <c:spPr>
            <a:solidFill>
              <a:schemeClr val="accent3">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Sheet1!$G$2:$G$6</c:f>
              <c:numCache>
                <c:formatCode>General</c:formatCode>
                <c:ptCount val="5"/>
                <c:pt idx="0">
                  <c:v>90</c:v>
                </c:pt>
                <c:pt idx="1">
                  <c:v>60</c:v>
                </c:pt>
                <c:pt idx="2">
                  <c:v>45</c:v>
                </c:pt>
                <c:pt idx="3">
                  <c:v>30</c:v>
                </c:pt>
                <c:pt idx="4">
                  <c:v>90</c:v>
                </c:pt>
              </c:numCache>
            </c:numRef>
          </c:val>
          <c:extLst>
            <c:ext xmlns:c16="http://schemas.microsoft.com/office/drawing/2014/chart" uri="{C3380CC4-5D6E-409C-BE32-E72D297353CC}">
              <c16:uniqueId val="{00000002-B078-40C5-B9F3-F8DB68C07AEB}"/>
            </c:ext>
          </c:extLst>
        </c:ser>
        <c:ser>
          <c:idx val="6"/>
          <c:order val="6"/>
          <c:tx>
            <c:strRef>
              <c:f>Sheet1!$H$1</c:f>
              <c:strCache>
                <c:ptCount val="1"/>
                <c:pt idx="0">
                  <c:v>Browsing Internet</c:v>
                </c:pt>
              </c:strCache>
            </c:strRef>
          </c:tx>
          <c:spPr>
            <a:solidFill>
              <a:srgbClr val="FFFF00"/>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6-B078-40C5-B9F3-F8DB68C07AEB}"/>
                </c:ext>
              </c:extLst>
            </c:dLbl>
            <c:dLbl>
              <c:idx val="4"/>
              <c:delete val="1"/>
              <c:extLst>
                <c:ext xmlns:c15="http://schemas.microsoft.com/office/drawing/2012/chart" uri="{CE6537A1-D6FC-4f65-9D91-7224C49458BB}"/>
                <c:ext xmlns:c16="http://schemas.microsoft.com/office/drawing/2014/chart" uri="{C3380CC4-5D6E-409C-BE32-E72D297353CC}">
                  <c16:uniqueId val="{0000000A-B078-40C5-B9F3-F8DB68C07AE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DINPro" panose="020B0504020101020102"/>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Young Corporates</c:v>
                </c:pt>
                <c:pt idx="1">
                  <c:v>C Suite Corporates</c:v>
                </c:pt>
                <c:pt idx="2">
                  <c:v>Early Adopters</c:v>
                </c:pt>
                <c:pt idx="3">
                  <c:v>Private Business Owners</c:v>
                </c:pt>
                <c:pt idx="4">
                  <c:v>Commercial Use</c:v>
                </c:pt>
              </c:strCache>
            </c:strRef>
          </c:cat>
          <c:val>
            <c:numRef>
              <c:f>Sheet1!$H$2:$H$6</c:f>
              <c:numCache>
                <c:formatCode>General</c:formatCode>
                <c:ptCount val="5"/>
                <c:pt idx="0">
                  <c:v>60</c:v>
                </c:pt>
                <c:pt idx="1">
                  <c:v>120</c:v>
                </c:pt>
                <c:pt idx="2">
                  <c:v>15</c:v>
                </c:pt>
                <c:pt idx="3">
                  <c:v>0</c:v>
                </c:pt>
                <c:pt idx="4">
                  <c:v>0</c:v>
                </c:pt>
              </c:numCache>
            </c:numRef>
          </c:val>
          <c:extLst>
            <c:ext xmlns:c16="http://schemas.microsoft.com/office/drawing/2014/chart" uri="{C3380CC4-5D6E-409C-BE32-E72D297353CC}">
              <c16:uniqueId val="{00000003-B078-40C5-B9F3-F8DB68C07AEB}"/>
            </c:ext>
          </c:extLst>
        </c:ser>
        <c:dLbls>
          <c:showLegendKey val="0"/>
          <c:showVal val="0"/>
          <c:showCatName val="0"/>
          <c:showSerName val="0"/>
          <c:showPercent val="0"/>
          <c:showBubbleSize val="0"/>
        </c:dLbls>
        <c:gapWidth val="150"/>
        <c:overlap val="100"/>
        <c:axId val="591139856"/>
        <c:axId val="591140248"/>
      </c:barChart>
      <c:catAx>
        <c:axId val="59113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50000"/>
                  </a:schemeClr>
                </a:solidFill>
                <a:latin typeface="DINPro" panose="020B0504020101020102"/>
                <a:ea typeface="+mn-ea"/>
                <a:cs typeface="+mn-cs"/>
              </a:defRPr>
            </a:pPr>
            <a:endParaRPr lang="en-US"/>
          </a:p>
        </c:txPr>
        <c:crossAx val="591140248"/>
        <c:crosses val="autoZero"/>
        <c:auto val="1"/>
        <c:lblAlgn val="ctr"/>
        <c:lblOffset val="100"/>
        <c:noMultiLvlLbl val="0"/>
      </c:catAx>
      <c:valAx>
        <c:axId val="591140248"/>
        <c:scaling>
          <c:orientation val="minMax"/>
          <c:max val="500"/>
        </c:scaling>
        <c:delete val="0"/>
        <c:axPos val="l"/>
        <c:title>
          <c:tx>
            <c:rich>
              <a:bodyPr rot="-5400000" spcFirstLastPara="1" vertOverflow="ellipsis" vert="horz" wrap="square" anchor="ctr" anchorCtr="1"/>
              <a:lstStyle/>
              <a:p>
                <a:pPr>
                  <a:defRPr sz="1200" b="1" i="0" u="none" strike="noStrike" kern="1200" baseline="0">
                    <a:solidFill>
                      <a:schemeClr val="tx1">
                        <a:lumMod val="50000"/>
                      </a:schemeClr>
                    </a:solidFill>
                    <a:latin typeface="+mn-lt"/>
                    <a:ea typeface="+mn-ea"/>
                    <a:cs typeface="+mn-cs"/>
                  </a:defRPr>
                </a:pPr>
                <a:r>
                  <a:rPr lang="en-US" sz="1400" b="1" dirty="0">
                    <a:solidFill>
                      <a:schemeClr val="tx1">
                        <a:lumMod val="50000"/>
                      </a:schemeClr>
                    </a:solidFill>
                    <a:latin typeface="DINPro" panose="020B0504020101020102"/>
                  </a:rPr>
                  <a:t>Time Spent (mins per week)</a:t>
                </a:r>
              </a:p>
            </c:rich>
          </c:tx>
          <c:layout>
            <c:manualLayout>
              <c:xMode val="edge"/>
              <c:yMode val="edge"/>
              <c:x val="2.4576220007897241E-2"/>
              <c:y val="0.19953925596256988"/>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schemeClr>
                </a:solidFill>
                <a:latin typeface="+mn-lt"/>
                <a:ea typeface="+mn-ea"/>
                <a:cs typeface="+mn-cs"/>
              </a:defRPr>
            </a:pPr>
            <a:endParaRPr lang="en-US"/>
          </a:p>
        </c:txPr>
        <c:crossAx val="591139856"/>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solidFill>
                  <a:schemeClr val="tx1">
                    <a:lumMod val="50000"/>
                  </a:schemeClr>
                </a:solidFill>
                <a:latin typeface="DINPro" panose="020B0504020101020102"/>
                <a:ea typeface="+mn-ea"/>
                <a:cs typeface="+mn-cs"/>
              </a:defRPr>
            </a:pPr>
            <a:endParaRPr lang="en-US"/>
          </a:p>
        </c:txPr>
      </c:legendEntry>
      <c:layout>
        <c:manualLayout>
          <c:xMode val="edge"/>
          <c:yMode val="edge"/>
          <c:x val="0.81320976470861484"/>
          <c:y val="0.14434109798775152"/>
          <c:w val="0.17761596172159896"/>
          <c:h val="0.75119586614173228"/>
        </c:manualLayout>
      </c:layout>
      <c:overlay val="0"/>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50000"/>
                </a:schemeClr>
              </a:solidFill>
              <a:latin typeface="DINPro" panose="020B0504020101020102"/>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a:lvl1pPr>
          </a:lstStyle>
          <a:p>
            <a:endParaRPr lang="en-CA"/>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fld id="{E62AEA76-1AF8-4F85-9CA1-6BD5B0409AF0}" type="datetime1">
              <a:rPr lang="en-CA"/>
              <a:pPr/>
              <a:t>2020-07-17</a:t>
            </a:fld>
            <a:endParaRPr lang="en-CA"/>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a:lvl1pPr>
          </a:lstStyle>
          <a:p>
            <a:endParaRPr lang="en-CA"/>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39792D56-8577-4C6A-B75D-3660B62F2BA0}" type="slidenum">
              <a:rPr lang="en-CA"/>
              <a:pPr/>
              <a:t>‹#›</a:t>
            </a:fld>
            <a:endParaRPr lang="en-CA"/>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endParaRPr lang="en-CA"/>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2B35FEB9-FD75-4C7E-93D3-1F9D140905CC}" type="datetime1">
              <a:rPr lang="en-CA"/>
              <a:pPr/>
              <a:t>2020-07-17</a:t>
            </a:fld>
            <a:endParaRPr lang="en-CA"/>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vl1pPr>
          </a:lstStyle>
          <a:p>
            <a:endParaRPr lang="en-CA"/>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5F55DF97-AFFE-42B5-8269-4299C3F7272F}" type="slidenum">
              <a:rPr lang="en-US"/>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F55DF97-AFFE-42B5-8269-4299C3F7272F}" type="slidenum">
              <a:rPr lang="en-US" smtClean="0"/>
              <a:pPr>
                <a:defRPr/>
              </a:pPr>
              <a:t>1</a:t>
            </a:fld>
            <a:endParaRPr lang="en-US"/>
          </a:p>
        </p:txBody>
      </p:sp>
    </p:spTree>
    <p:extLst>
      <p:ext uri="{BB962C8B-B14F-4D97-AF65-F5344CB8AC3E}">
        <p14:creationId xmlns:p14="http://schemas.microsoft.com/office/powerpoint/2010/main" val="3162026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algn="l">
              <a:spcBef>
                <a:spcPct val="0"/>
              </a:spcBef>
            </a:pPr>
            <a:endParaRPr lang="en-US" sz="3500">
              <a:solidFill>
                <a:schemeClr val="accent2"/>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algn="l">
              <a:spcBef>
                <a:spcPct val="50000"/>
              </a:spcBef>
            </a:pPr>
            <a:endParaRPr lang="en-CA" sz="180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sp>
        <p:nvSpPr>
          <p:cNvPr id="12" name="Rectangle 11">
            <a:extLst>
              <a:ext uri="{FF2B5EF4-FFF2-40B4-BE49-F238E27FC236}">
                <a16:creationId xmlns:a16="http://schemas.microsoft.com/office/drawing/2014/main" id="{563D92AE-787B-5B47-9109-135894610713}"/>
              </a:ext>
            </a:extLst>
          </p:cNvPr>
          <p:cNvSpPr/>
          <p:nvPr userDrawn="1"/>
        </p:nvSpPr>
        <p:spPr bwMode="auto">
          <a:xfrm>
            <a:off x="1257300" y="1168081"/>
            <a:ext cx="914400" cy="914400"/>
          </a:xfrm>
          <a:prstGeom prst="rect">
            <a:avLst/>
          </a:prstGeom>
          <a:solidFill>
            <a:schemeClr val="bg1"/>
          </a:solidFill>
          <a:ln w="12700" cap="flat" cmpd="sng" algn="ctr">
            <a:solidFill>
              <a:schemeClr val="bg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a:solidFill>
                  <a:schemeClr val="bg1"/>
                </a:solidFill>
              </a:ln>
            </a:endParaRPr>
          </a:p>
        </p:txBody>
      </p:sp>
      <p:sp>
        <p:nvSpPr>
          <p:cNvPr id="13" name="Rectangle 12">
            <a:extLst>
              <a:ext uri="{FF2B5EF4-FFF2-40B4-BE49-F238E27FC236}">
                <a16:creationId xmlns:a16="http://schemas.microsoft.com/office/drawing/2014/main" id="{1CBC4F28-FD52-744C-A6A0-3A4260DB1AF0}"/>
              </a:ext>
            </a:extLst>
          </p:cNvPr>
          <p:cNvSpPr/>
          <p:nvPr userDrawn="1"/>
        </p:nvSpPr>
        <p:spPr bwMode="auto">
          <a:xfrm>
            <a:off x="762000" y="3084730"/>
            <a:ext cx="590427" cy="498762"/>
          </a:xfrm>
          <a:prstGeom prst="rect">
            <a:avLst/>
          </a:prstGeom>
          <a:solidFill>
            <a:schemeClr val="bg1"/>
          </a:solidFill>
          <a:ln w="12700" cap="flat" cmpd="sng" algn="ctr">
            <a:solidFill>
              <a:schemeClr val="bg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a:solidFill>
                  <a:schemeClr val="bg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algn="l">
              <a:spcBef>
                <a:spcPct val="50000"/>
              </a:spcBef>
            </a:pPr>
            <a:endParaRPr lang="en-CA" sz="180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spTree>
    <p:extLst>
      <p:ext uri="{BB962C8B-B14F-4D97-AF65-F5344CB8AC3E}">
        <p14:creationId xmlns:p14="http://schemas.microsoft.com/office/powerpoint/2010/main" val="407514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066015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7050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04902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56262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3575852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67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354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7684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6150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37676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56033"/>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spTree>
    <p:extLst>
      <p:ext uri="{BB962C8B-B14F-4D97-AF65-F5344CB8AC3E}">
        <p14:creationId xmlns:p14="http://schemas.microsoft.com/office/powerpoint/2010/main" val="81385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805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7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30060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91496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4428393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58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8822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6677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76176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6797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2020 ZS Associates     |     CONFIDENTIAL</a:t>
            </a:r>
            <a:endParaRPr lang="en-US" sz="600" dirty="0">
              <a:solidFill>
                <a:schemeClr val="bg1"/>
              </a:solidFill>
              <a:latin typeface="Arial" pitchFamily="34" charset="0"/>
            </a:endParaRPr>
          </a:p>
        </p:txBody>
      </p:sp>
      <p:sp>
        <p:nvSpPr>
          <p:cNvPr id="10" name="Rectangle 9">
            <a:extLst>
              <a:ext uri="{FF2B5EF4-FFF2-40B4-BE49-F238E27FC236}">
                <a16:creationId xmlns:a16="http://schemas.microsoft.com/office/drawing/2014/main" id="{47ADDF39-FF2D-2943-A2B5-4545F38F0F8A}"/>
              </a:ext>
            </a:extLst>
          </p:cNvPr>
          <p:cNvSpPr/>
          <p:nvPr userDrawn="1"/>
        </p:nvSpPr>
        <p:spPr bwMode="auto">
          <a:xfrm>
            <a:off x="0" y="6641411"/>
            <a:ext cx="2403476" cy="216589"/>
          </a:xfrm>
          <a:prstGeom prst="rect">
            <a:avLst/>
          </a:prstGeom>
          <a:solidFill>
            <a:schemeClr val="bg1"/>
          </a:solidFill>
          <a:ln w="12700" cap="flat" cmpd="sng" algn="ctr">
            <a:solidFill>
              <a:schemeClr val="bg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a:solidFill>
                  <a:schemeClr val="bg1"/>
                </a:solidFill>
              </a:ln>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56033"/>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2020 ZS Associates     |     CONFIDENTIAL</a:t>
            </a:r>
            <a:endParaRPr lang="en-US" sz="600" dirty="0">
              <a:solidFill>
                <a:schemeClr val="bg1"/>
              </a:solidFill>
              <a:latin typeface="Arial" pitchFamily="34" charset="0"/>
            </a:endParaRPr>
          </a:p>
        </p:txBody>
      </p:sp>
      <p:sp>
        <p:nvSpPr>
          <p:cNvPr id="10" name="slidemaster_pagenumber">
            <a:extLst>
              <a:ext uri="{FF2B5EF4-FFF2-40B4-BE49-F238E27FC236}">
                <a16:creationId xmlns:a16="http://schemas.microsoft.com/office/drawing/2014/main" id="{F56D5BBB-11BE-40D7-888B-CD542F5CCCA3}"/>
              </a:ext>
            </a:extLst>
          </p:cNvPr>
          <p:cNvSpPr txBox="1">
            <a:spLocks noChangeArrowheads="1"/>
          </p:cNvSpPr>
          <p:nvPr userDrawn="1"/>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Tree>
    <p:extLst>
      <p:ext uri="{BB962C8B-B14F-4D97-AF65-F5344CB8AC3E}">
        <p14:creationId xmlns:p14="http://schemas.microsoft.com/office/powerpoint/2010/main" val="141202570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56033"/>
            <a:ext cx="9144000" cy="228600"/>
          </a:xfrm>
          <a:prstGeom prst="rect">
            <a:avLst/>
          </a:prstGeom>
        </p:spPr>
      </p:pic>
      <p:sp>
        <p:nvSpPr>
          <p:cNvPr id="43040" name="slidemaster_title"/>
          <p:cNvSpPr>
            <a:spLocks noGrp="1" noChangeArrowheads="1"/>
          </p:cNvSpPr>
          <p:nvPr>
            <p:ph type="title"/>
          </p:nvPr>
        </p:nvSpPr>
        <p:spPr bwMode="black">
          <a:xfrm>
            <a:off x="457200" y="694944"/>
            <a:ext cx="8229909"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457200" y="1353312"/>
            <a:ext cx="8225153"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16</a:t>
            </a:r>
          </a:p>
          <a:p>
            <a:pPr lvl="1"/>
            <a:r>
              <a:rPr lang="en-CA" dirty="0"/>
              <a:t>Level two bullet text is Arial 14</a:t>
            </a:r>
          </a:p>
          <a:p>
            <a:pPr lvl="2"/>
            <a:r>
              <a:rPr lang="en-CA" dirty="0"/>
              <a:t>Level three bullet text is Arial 14</a:t>
            </a:r>
          </a:p>
          <a:p>
            <a:pPr lvl="3"/>
            <a:r>
              <a:rPr lang="en-CA" dirty="0"/>
              <a:t>Level four bullet is Arial 14</a:t>
            </a:r>
          </a:p>
          <a:p>
            <a:pPr lvl="4"/>
            <a:r>
              <a:rPr lang="en-CA" dirty="0"/>
              <a:t>Level five bullet is Arial 14</a:t>
            </a:r>
          </a:p>
          <a:p>
            <a:pPr lvl="5"/>
            <a:endParaRPr lang="en-CA" dirty="0"/>
          </a:p>
          <a:p>
            <a:pPr lvl="5"/>
            <a:endParaRPr lang="en-CA" dirty="0"/>
          </a:p>
          <a:p>
            <a:pPr lvl="5"/>
            <a:endParaRPr lang="en-CA" dirty="0"/>
          </a:p>
        </p:txBody>
      </p:sp>
      <p:sp>
        <p:nvSpPr>
          <p:cNvPr id="11"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2020 ZS Associates     |     CONFIDENTIAL</a:t>
            </a:r>
            <a:endParaRPr lang="en-US" sz="600" dirty="0">
              <a:solidFill>
                <a:schemeClr val="bg1"/>
              </a:solidFill>
              <a:latin typeface="Arial" pitchFamily="34" charset="0"/>
            </a:endParaRPr>
          </a:p>
        </p:txBody>
      </p:sp>
      <p:sp>
        <p:nvSpPr>
          <p:cNvPr id="9" name="slidemaster_pagenumber">
            <a:extLst>
              <a:ext uri="{FF2B5EF4-FFF2-40B4-BE49-F238E27FC236}">
                <a16:creationId xmlns:a16="http://schemas.microsoft.com/office/drawing/2014/main" id="{94DDC827-0B71-4F5A-A91E-C6BAC9F601C6}"/>
              </a:ext>
            </a:extLst>
          </p:cNvPr>
          <p:cNvSpPr txBox="1">
            <a:spLocks noChangeArrowheads="1"/>
          </p:cNvSpPr>
          <p:nvPr userDrawn="1"/>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Tree>
    <p:extLst>
      <p:ext uri="{BB962C8B-B14F-4D97-AF65-F5344CB8AC3E}">
        <p14:creationId xmlns:p14="http://schemas.microsoft.com/office/powerpoint/2010/main" val="23588119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package" Target="../embeddings/Microsoft_Excel_Worksheet7.xlsx"/><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912163"/>
            <a:ext cx="5067546" cy="830997"/>
          </a:xfrm>
          <a:prstGeom prst="rect">
            <a:avLst/>
          </a:prstGeom>
        </p:spPr>
        <p:txBody>
          <a:bodyPr wrap="square">
            <a:spAutoFit/>
          </a:bodyPr>
          <a:lstStyle/>
          <a:p>
            <a:pPr>
              <a:lnSpc>
                <a:spcPct val="90000"/>
              </a:lnSpc>
            </a:pPr>
            <a:r>
              <a:rPr lang="en-US" sz="2400" dirty="0">
                <a:solidFill>
                  <a:schemeClr val="accent6"/>
                </a:solidFill>
                <a:latin typeface="DINPro" panose="020B0504020101020102"/>
              </a:rPr>
              <a:t>Krypto Motors</a:t>
            </a:r>
          </a:p>
          <a:p>
            <a:pPr>
              <a:lnSpc>
                <a:spcPct val="90000"/>
              </a:lnSpc>
            </a:pPr>
            <a:r>
              <a:rPr lang="en-US" sz="2400" dirty="0">
                <a:solidFill>
                  <a:schemeClr val="accent6"/>
                </a:solidFill>
                <a:latin typeface="DINPro" panose="020B0504020101020102"/>
              </a:rPr>
              <a:t>E-Vehicle Case Study</a:t>
            </a:r>
          </a:p>
        </p:txBody>
      </p:sp>
      <p:sp>
        <p:nvSpPr>
          <p:cNvPr id="4" name="Rectangle 3"/>
          <p:cNvSpPr/>
          <p:nvPr/>
        </p:nvSpPr>
        <p:spPr>
          <a:xfrm>
            <a:off x="6858000" y="6232368"/>
            <a:ext cx="1981200" cy="397032"/>
          </a:xfrm>
          <a:prstGeom prst="rect">
            <a:avLst/>
          </a:prstGeom>
        </p:spPr>
        <p:txBody>
          <a:bodyPr wrap="square">
            <a:spAutoFit/>
          </a:bodyPr>
          <a:lstStyle/>
          <a:p>
            <a:pPr algn="r" defTabSz="938213" eaLnBrk="0" hangingPunct="0"/>
            <a:r>
              <a:rPr lang="en-US" sz="900" dirty="0">
                <a:latin typeface="DINPro" panose="020B0504020101020102"/>
              </a:rPr>
              <a:t>ZS Associates</a:t>
            </a:r>
          </a:p>
          <a:p>
            <a:pPr algn="r" defTabSz="938213" eaLnBrk="0" hangingPunct="0"/>
            <a:r>
              <a:rPr lang="en-US" sz="900" dirty="0">
                <a:latin typeface="DINPro" panose="020B0504020101020102"/>
              </a:rPr>
              <a:t>www.zs.com</a:t>
            </a:r>
          </a:p>
        </p:txBody>
      </p:sp>
      <p:sp>
        <p:nvSpPr>
          <p:cNvPr id="5" name="Rectangle 4">
            <a:extLst>
              <a:ext uri="{FF2B5EF4-FFF2-40B4-BE49-F238E27FC236}">
                <a16:creationId xmlns:a16="http://schemas.microsoft.com/office/drawing/2014/main" id="{D336D3C8-FDB7-43D4-BBAA-01BFE55054D2}"/>
              </a:ext>
            </a:extLst>
          </p:cNvPr>
          <p:cNvSpPr/>
          <p:nvPr/>
        </p:nvSpPr>
        <p:spPr bwMode="auto">
          <a:xfrm>
            <a:off x="1143000" y="5943600"/>
            <a:ext cx="2057400" cy="304800"/>
          </a:xfrm>
          <a:prstGeom prst="rect">
            <a:avLst/>
          </a:prstGeom>
          <a:solidFill>
            <a:srgbClr val="FFFFFF"/>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E2A713E-C262-4424-AD72-5D66FC44C1AF}"/>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29200" y="3347492"/>
            <a:ext cx="2133600" cy="2133600"/>
          </a:xfrm>
          <a:prstGeom prst="rect">
            <a:avLst/>
          </a:prstGeom>
        </p:spPr>
      </p:pic>
      <p:sp>
        <p:nvSpPr>
          <p:cNvPr id="10" name="Rectangle 9">
            <a:extLst>
              <a:ext uri="{FF2B5EF4-FFF2-40B4-BE49-F238E27FC236}">
                <a16:creationId xmlns:a16="http://schemas.microsoft.com/office/drawing/2014/main" id="{E91B9115-0B22-2741-8C6C-D1845D259ED2}"/>
              </a:ext>
            </a:extLst>
          </p:cNvPr>
          <p:cNvSpPr/>
          <p:nvPr/>
        </p:nvSpPr>
        <p:spPr bwMode="auto">
          <a:xfrm>
            <a:off x="7832690" y="6248400"/>
            <a:ext cx="914400" cy="202493"/>
          </a:xfrm>
          <a:prstGeom prst="rect">
            <a:avLst/>
          </a:prstGeom>
          <a:solidFill>
            <a:schemeClr val="bg1"/>
          </a:solidFill>
          <a:ln w="12700" cap="flat" cmpd="sng" algn="ctr">
            <a:solidFill>
              <a:schemeClr val="bg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a:solidFill>
                  <a:schemeClr val="bg1"/>
                </a:solidFill>
              </a:l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F7F664-AE0C-4B54-A531-F1A898B011F2}"/>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a:extLst>
              <a:ext uri="{FF2B5EF4-FFF2-40B4-BE49-F238E27FC236}">
                <a16:creationId xmlns:a16="http://schemas.microsoft.com/office/drawing/2014/main" id="{64FC1F3A-E4AF-49B5-87C6-047A03830F56}"/>
              </a:ext>
            </a:extLst>
          </p:cNvPr>
          <p:cNvGrpSpPr/>
          <p:nvPr/>
        </p:nvGrpSpPr>
        <p:grpSpPr>
          <a:xfrm>
            <a:off x="411163" y="148466"/>
            <a:ext cx="8410535" cy="684785"/>
            <a:chOff x="326700" y="215172"/>
            <a:chExt cx="8415142" cy="684785"/>
          </a:xfrm>
        </p:grpSpPr>
        <p:sp>
          <p:nvSpPr>
            <p:cNvPr id="9" name="Freeform: Shape 8">
              <a:extLst>
                <a:ext uri="{FF2B5EF4-FFF2-40B4-BE49-F238E27FC236}">
                  <a16:creationId xmlns:a16="http://schemas.microsoft.com/office/drawing/2014/main" id="{94474530-D2AA-4578-84D2-15F02570BFE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03DBB9F7-EE89-43FD-82E6-D10AA0F3460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Freeform: Shape 10">
              <a:extLst>
                <a:ext uri="{FF2B5EF4-FFF2-40B4-BE49-F238E27FC236}">
                  <a16:creationId xmlns:a16="http://schemas.microsoft.com/office/drawing/2014/main" id="{3830122C-EC9B-4D65-9468-ED8AD748DAFC}"/>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2" name="Rectangle 13">
              <a:extLst>
                <a:ext uri="{FF2B5EF4-FFF2-40B4-BE49-F238E27FC236}">
                  <a16:creationId xmlns:a16="http://schemas.microsoft.com/office/drawing/2014/main" id="{EC3A824D-3096-4E9D-8F4B-F4CF58F48D18}"/>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3" name="TextBox 12">
              <a:extLst>
                <a:ext uri="{FF2B5EF4-FFF2-40B4-BE49-F238E27FC236}">
                  <a16:creationId xmlns:a16="http://schemas.microsoft.com/office/drawing/2014/main" id="{1911DE8C-BDE1-42F7-B4F5-DFE0E89C3CEE}"/>
                </a:ext>
              </a:extLst>
            </p:cNvPr>
            <p:cNvSpPr txBox="1"/>
            <p:nvPr/>
          </p:nvSpPr>
          <p:spPr>
            <a:xfrm>
              <a:off x="1158206" y="400140"/>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Q4A: Identify Key Cities for Launch </a:t>
              </a:r>
            </a:p>
          </p:txBody>
        </p:sp>
      </p:grpSp>
      <p:sp>
        <p:nvSpPr>
          <p:cNvPr id="5" name="Rectangle 4">
            <a:extLst>
              <a:ext uri="{FF2B5EF4-FFF2-40B4-BE49-F238E27FC236}">
                <a16:creationId xmlns:a16="http://schemas.microsoft.com/office/drawing/2014/main" id="{E4D375E2-90EE-4420-9742-865EF0A80C9F}"/>
              </a:ext>
            </a:extLst>
          </p:cNvPr>
          <p:cNvSpPr/>
          <p:nvPr/>
        </p:nvSpPr>
        <p:spPr>
          <a:xfrm>
            <a:off x="157346" y="2378816"/>
            <a:ext cx="8686800" cy="738664"/>
          </a:xfrm>
          <a:prstGeom prst="rect">
            <a:avLst/>
          </a:prstGeom>
        </p:spPr>
        <p:txBody>
          <a:bodyPr wrap="square">
            <a:spAutoFit/>
          </a:bodyPr>
          <a:lstStyle/>
          <a:p>
            <a:pPr fontAlgn="ctr">
              <a:spcAft>
                <a:spcPts val="600"/>
              </a:spcAft>
            </a:pPr>
            <a:r>
              <a:rPr lang="en-US" b="1" dirty="0">
                <a:solidFill>
                  <a:srgbClr val="000000"/>
                </a:solidFill>
                <a:latin typeface="DINPro" panose="020B0504020101020102"/>
              </a:rPr>
              <a:t>4.1) </a:t>
            </a:r>
            <a:r>
              <a:rPr lang="en-US" dirty="0">
                <a:solidFill>
                  <a:srgbClr val="000000"/>
                </a:solidFill>
                <a:latin typeface="DINPro" panose="020B0504020101020102"/>
              </a:rPr>
              <a:t>The approach Krypto is following is based on the weighted rank derived from the average household income and the population of the city. Based on the below data which city should we recommend for launching the experience stores?</a:t>
            </a:r>
          </a:p>
        </p:txBody>
      </p:sp>
      <p:graphicFrame>
        <p:nvGraphicFramePr>
          <p:cNvPr id="6" name="Table 5">
            <a:extLst>
              <a:ext uri="{FF2B5EF4-FFF2-40B4-BE49-F238E27FC236}">
                <a16:creationId xmlns:a16="http://schemas.microsoft.com/office/drawing/2014/main" id="{E764F127-3F97-4460-9804-117D5DB5AEC9}"/>
              </a:ext>
            </a:extLst>
          </p:cNvPr>
          <p:cNvGraphicFramePr>
            <a:graphicFrameLocks noGrp="1"/>
          </p:cNvGraphicFramePr>
          <p:nvPr>
            <p:extLst>
              <p:ext uri="{D42A27DB-BD31-4B8C-83A1-F6EECF244321}">
                <p14:modId xmlns:p14="http://schemas.microsoft.com/office/powerpoint/2010/main" val="2872888380"/>
              </p:ext>
            </p:extLst>
          </p:nvPr>
        </p:nvGraphicFramePr>
        <p:xfrm>
          <a:off x="347908" y="3124200"/>
          <a:ext cx="8491293" cy="3200400"/>
        </p:xfrm>
        <a:graphic>
          <a:graphicData uri="http://schemas.openxmlformats.org/drawingml/2006/table">
            <a:tbl>
              <a:tblPr firstRow="1" bandRow="1">
                <a:tableStyleId>{5C22544A-7EE6-4342-B048-85BDC9FD1C3A}</a:tableStyleId>
              </a:tblPr>
              <a:tblGrid>
                <a:gridCol w="1061412">
                  <a:extLst>
                    <a:ext uri="{9D8B030D-6E8A-4147-A177-3AD203B41FA5}">
                      <a16:colId xmlns:a16="http://schemas.microsoft.com/office/drawing/2014/main" val="2484445603"/>
                    </a:ext>
                  </a:extLst>
                </a:gridCol>
                <a:gridCol w="873660">
                  <a:extLst>
                    <a:ext uri="{9D8B030D-6E8A-4147-A177-3AD203B41FA5}">
                      <a16:colId xmlns:a16="http://schemas.microsoft.com/office/drawing/2014/main" val="867593221"/>
                    </a:ext>
                  </a:extLst>
                </a:gridCol>
                <a:gridCol w="1382694">
                  <a:extLst>
                    <a:ext uri="{9D8B030D-6E8A-4147-A177-3AD203B41FA5}">
                      <a16:colId xmlns:a16="http://schemas.microsoft.com/office/drawing/2014/main" val="3248698381"/>
                    </a:ext>
                  </a:extLst>
                </a:gridCol>
                <a:gridCol w="927880">
                  <a:extLst>
                    <a:ext uri="{9D8B030D-6E8A-4147-A177-3AD203B41FA5}">
                      <a16:colId xmlns:a16="http://schemas.microsoft.com/office/drawing/2014/main" val="3413922091"/>
                    </a:ext>
                  </a:extLst>
                </a:gridCol>
                <a:gridCol w="1255496">
                  <a:extLst>
                    <a:ext uri="{9D8B030D-6E8A-4147-A177-3AD203B41FA5}">
                      <a16:colId xmlns:a16="http://schemas.microsoft.com/office/drawing/2014/main" val="1252064795"/>
                    </a:ext>
                  </a:extLst>
                </a:gridCol>
                <a:gridCol w="867327">
                  <a:extLst>
                    <a:ext uri="{9D8B030D-6E8A-4147-A177-3AD203B41FA5}">
                      <a16:colId xmlns:a16="http://schemas.microsoft.com/office/drawing/2014/main" val="3731921267"/>
                    </a:ext>
                  </a:extLst>
                </a:gridCol>
                <a:gridCol w="1061412">
                  <a:extLst>
                    <a:ext uri="{9D8B030D-6E8A-4147-A177-3AD203B41FA5}">
                      <a16:colId xmlns:a16="http://schemas.microsoft.com/office/drawing/2014/main" val="2153353050"/>
                    </a:ext>
                  </a:extLst>
                </a:gridCol>
                <a:gridCol w="1061412">
                  <a:extLst>
                    <a:ext uri="{9D8B030D-6E8A-4147-A177-3AD203B41FA5}">
                      <a16:colId xmlns:a16="http://schemas.microsoft.com/office/drawing/2014/main" val="2019548893"/>
                    </a:ext>
                  </a:extLst>
                </a:gridCol>
              </a:tblGrid>
              <a:tr h="0">
                <a:tc>
                  <a:txBody>
                    <a:bodyPr/>
                    <a:lstStyle/>
                    <a:p>
                      <a:pPr algn="ctr"/>
                      <a:r>
                        <a:rPr lang="en-US" sz="1200" dirty="0">
                          <a:latin typeface="DINPro" panose="020B0504020101020102"/>
                          <a:cs typeface="Calibri" panose="020F0502020204030204" pitchFamily="34" charset="0"/>
                        </a:rPr>
                        <a:t>City</a:t>
                      </a:r>
                    </a:p>
                  </a:txBody>
                  <a:tcPr anchor="ctr"/>
                </a:tc>
                <a:tc>
                  <a:txBody>
                    <a:bodyPr/>
                    <a:lstStyle/>
                    <a:p>
                      <a:pPr algn="ctr"/>
                      <a:r>
                        <a:rPr lang="en-US" sz="1200" dirty="0">
                          <a:latin typeface="DINPro" panose="020B0504020101020102"/>
                          <a:cs typeface="Calibri" panose="020F0502020204030204" pitchFamily="34" charset="0"/>
                        </a:rPr>
                        <a:t>State</a:t>
                      </a:r>
                    </a:p>
                  </a:txBody>
                  <a:tcPr anchor="ctr"/>
                </a:tc>
                <a:tc>
                  <a:txBody>
                    <a:bodyPr/>
                    <a:lstStyle/>
                    <a:p>
                      <a:pPr algn="ctr"/>
                      <a:r>
                        <a:rPr lang="en-US" sz="1200" dirty="0">
                          <a:latin typeface="DINPro" panose="020B0504020101020102"/>
                          <a:cs typeface="Calibri" panose="020F0502020204030204" pitchFamily="34" charset="0"/>
                        </a:rPr>
                        <a:t>Population</a:t>
                      </a:r>
                    </a:p>
                    <a:p>
                      <a:pPr algn="ctr"/>
                      <a:r>
                        <a:rPr lang="en-US" sz="1200" dirty="0">
                          <a:latin typeface="DINPro" panose="020B0504020101020102"/>
                          <a:cs typeface="Calibri" panose="020F0502020204030204" pitchFamily="34" charset="0"/>
                        </a:rPr>
                        <a:t>(2011 in Million)</a:t>
                      </a:r>
                    </a:p>
                  </a:txBody>
                  <a:tcPr anchor="ctr"/>
                </a:tc>
                <a:tc>
                  <a:txBody>
                    <a:bodyPr/>
                    <a:lstStyle/>
                    <a:p>
                      <a:pPr algn="ctr"/>
                      <a:r>
                        <a:rPr lang="en-US" sz="1200" dirty="0">
                          <a:latin typeface="DINPro" panose="020B0504020101020102"/>
                          <a:cs typeface="Calibri" panose="020F0502020204030204" pitchFamily="34" charset="0"/>
                        </a:rPr>
                        <a:t>Population Rank</a:t>
                      </a:r>
                    </a:p>
                  </a:txBody>
                  <a:tcPr anchor="ctr"/>
                </a:tc>
                <a:tc>
                  <a:txBody>
                    <a:bodyPr/>
                    <a:lstStyle/>
                    <a:p>
                      <a:pPr algn="ctr"/>
                      <a:r>
                        <a:rPr lang="en-US" sz="1200" dirty="0">
                          <a:latin typeface="DINPro" panose="020B0504020101020102"/>
                          <a:cs typeface="Calibri" panose="020F0502020204030204" pitchFamily="34" charset="0"/>
                        </a:rPr>
                        <a:t>Per Capita Income (INR)</a:t>
                      </a:r>
                    </a:p>
                  </a:txBody>
                  <a:tcPr anchor="ctr"/>
                </a:tc>
                <a:tc>
                  <a:txBody>
                    <a:bodyPr/>
                    <a:lstStyle/>
                    <a:p>
                      <a:pPr algn="ctr"/>
                      <a:r>
                        <a:rPr lang="en-US" sz="1200" dirty="0">
                          <a:latin typeface="DINPro" panose="020B0504020101020102"/>
                          <a:cs typeface="Calibri" panose="020F0502020204030204" pitchFamily="34" charset="0"/>
                        </a:rPr>
                        <a:t>Income Rank</a:t>
                      </a:r>
                    </a:p>
                  </a:txBody>
                  <a:tcPr anchor="ctr"/>
                </a:tc>
                <a:tc>
                  <a:txBody>
                    <a:bodyPr/>
                    <a:lstStyle/>
                    <a:p>
                      <a:pPr algn="ctr"/>
                      <a:r>
                        <a:rPr lang="en-US" sz="1200" dirty="0">
                          <a:latin typeface="DINPro" panose="020B0504020101020102"/>
                          <a:cs typeface="Calibri" panose="020F0502020204030204" pitchFamily="34" charset="0"/>
                        </a:rPr>
                        <a:t>Weighted Rank</a:t>
                      </a:r>
                    </a:p>
                  </a:txBody>
                  <a:tcPr anchor="ctr"/>
                </a:tc>
                <a:tc>
                  <a:txBody>
                    <a:bodyPr/>
                    <a:lstStyle/>
                    <a:p>
                      <a:pPr algn="ctr"/>
                      <a:r>
                        <a:rPr lang="en-US" sz="1200" dirty="0">
                          <a:latin typeface="DINPro" panose="020B0504020101020102"/>
                          <a:cs typeface="Calibri" panose="020F0502020204030204" pitchFamily="34" charset="0"/>
                        </a:rPr>
                        <a:t>Final Rank</a:t>
                      </a:r>
                    </a:p>
                  </a:txBody>
                  <a:tcPr anchor="ctr"/>
                </a:tc>
                <a:extLst>
                  <a:ext uri="{0D108BD9-81ED-4DB2-BD59-A6C34878D82A}">
                    <a16:rowId xmlns:a16="http://schemas.microsoft.com/office/drawing/2014/main" val="2420759200"/>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Mumbai</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Maharashtra</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12.4</a:t>
                      </a:r>
                    </a:p>
                  </a:txBody>
                  <a:tcPr marL="7620" marR="7620" marT="7620" marB="0" anchor="ctr"/>
                </a:tc>
                <a:tc>
                  <a:txBody>
                    <a:bodyPr/>
                    <a:lstStyle/>
                    <a:p>
                      <a:pPr algn="ctr"/>
                      <a:r>
                        <a:rPr lang="en-US" sz="1200" dirty="0">
                          <a:latin typeface="DINPro" panose="020B0504020101020102"/>
                          <a:cs typeface="Calibri" panose="020F0502020204030204" pitchFamily="34" charset="0"/>
                        </a:rPr>
                        <a:t>1</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12,800</a:t>
                      </a:r>
                    </a:p>
                  </a:txBody>
                  <a:tcPr marL="7620" marR="7620" marT="7620" marB="0" anchor="ctr"/>
                </a:tc>
                <a:tc>
                  <a:txBody>
                    <a:bodyPr/>
                    <a:lstStyle/>
                    <a:p>
                      <a:pPr algn="ctr"/>
                      <a:r>
                        <a:rPr lang="en-US" sz="1200" dirty="0">
                          <a:latin typeface="DINPro" panose="020B0504020101020102"/>
                          <a:cs typeface="Calibri" panose="020F0502020204030204" pitchFamily="34" charset="0"/>
                        </a:rPr>
                        <a:t>4</a:t>
                      </a:r>
                    </a:p>
                  </a:txBody>
                  <a:tcPr anchor="ctr"/>
                </a:tc>
                <a:tc>
                  <a:txBody>
                    <a:bodyPr/>
                    <a:lstStyle/>
                    <a:p>
                      <a:pPr algn="ctr"/>
                      <a:r>
                        <a:rPr lang="en-US" sz="1200" dirty="0">
                          <a:latin typeface="DINPro" panose="020B0504020101020102"/>
                          <a:cs typeface="Calibri" panose="020F0502020204030204" pitchFamily="34" charset="0"/>
                        </a:rPr>
                        <a:t>2.8</a:t>
                      </a:r>
                    </a:p>
                  </a:txBody>
                  <a:tcPr anchor="ctr"/>
                </a:tc>
                <a:tc>
                  <a:txBody>
                    <a:bodyPr/>
                    <a:lstStyle/>
                    <a:p>
                      <a:pPr algn="ctr"/>
                      <a:endParaRPr lang="en-US" sz="1200">
                        <a:latin typeface="DINPro" panose="020B0504020101020102"/>
                        <a:cs typeface="Calibri" panose="020F0502020204030204" pitchFamily="34" charset="0"/>
                      </a:endParaRPr>
                    </a:p>
                  </a:txBody>
                  <a:tcPr anchor="ctr"/>
                </a:tc>
                <a:extLst>
                  <a:ext uri="{0D108BD9-81ED-4DB2-BD59-A6C34878D82A}">
                    <a16:rowId xmlns:a16="http://schemas.microsoft.com/office/drawing/2014/main" val="3756149957"/>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Delhi</a:t>
                      </a:r>
                    </a:p>
                  </a:txBody>
                  <a:tcPr marL="7620" marR="7620" marT="7620" marB="0" anchor="ctr"/>
                </a:tc>
                <a:tc>
                  <a:txBody>
                    <a:bodyPr/>
                    <a:lstStyle/>
                    <a:p>
                      <a:pPr algn="ctr" fontAlgn="b"/>
                      <a:r>
                        <a:rPr lang="en-US" sz="1200" b="0" i="0" u="none" strike="noStrike">
                          <a:solidFill>
                            <a:srgbClr val="000000"/>
                          </a:solidFill>
                          <a:effectLst/>
                          <a:latin typeface="DINPro" panose="020B0504020101020102"/>
                          <a:cs typeface="Calibri" panose="020F0502020204030204" pitchFamily="34" charset="0"/>
                        </a:rPr>
                        <a:t>Delhi</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11.0</a:t>
                      </a:r>
                    </a:p>
                  </a:txBody>
                  <a:tcPr marL="7620" marR="7620" marT="7620" marB="0" anchor="ctr"/>
                </a:tc>
                <a:tc>
                  <a:txBody>
                    <a:bodyPr/>
                    <a:lstStyle/>
                    <a:p>
                      <a:pPr algn="ctr"/>
                      <a:r>
                        <a:rPr lang="en-US" sz="1200" dirty="0">
                          <a:latin typeface="DINPro" panose="020B0504020101020102"/>
                          <a:cs typeface="Calibri" panose="020F0502020204030204" pitchFamily="34" charset="0"/>
                        </a:rPr>
                        <a:t>2</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7,400</a:t>
                      </a:r>
                    </a:p>
                  </a:txBody>
                  <a:tcPr marL="7620" marR="7620" marT="7620" marB="0"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a:latin typeface="DINPro" panose="020B0504020101020102"/>
                        <a:cs typeface="Calibri" panose="020F0502020204030204" pitchFamily="34" charset="0"/>
                      </a:endParaRPr>
                    </a:p>
                  </a:txBody>
                  <a:tcPr anchor="ctr"/>
                </a:tc>
                <a:extLst>
                  <a:ext uri="{0D108BD9-81ED-4DB2-BD59-A6C34878D82A}">
                    <a16:rowId xmlns:a16="http://schemas.microsoft.com/office/drawing/2014/main" val="2234115998"/>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Bangalore</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Karnataka</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8.4</a:t>
                      </a:r>
                    </a:p>
                  </a:txBody>
                  <a:tcPr marL="7620" marR="7620" marT="7620" marB="0" anchor="ctr"/>
                </a:tc>
                <a:tc>
                  <a:txBody>
                    <a:bodyPr/>
                    <a:lstStyle/>
                    <a:p>
                      <a:pPr algn="ctr"/>
                      <a:r>
                        <a:rPr lang="en-US" sz="1200" dirty="0">
                          <a:latin typeface="DINPro" panose="020B0504020101020102"/>
                          <a:cs typeface="Calibri" panose="020F0502020204030204" pitchFamily="34" charset="0"/>
                        </a:rPr>
                        <a:t>3</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15,500</a:t>
                      </a:r>
                    </a:p>
                  </a:txBody>
                  <a:tcPr marL="7620" marR="7620" marT="7620" marB="0"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a:latin typeface="DINPro" panose="020B0504020101020102"/>
                        <a:cs typeface="Calibri" panose="020F0502020204030204" pitchFamily="34" charset="0"/>
                      </a:endParaRPr>
                    </a:p>
                  </a:txBody>
                  <a:tcPr anchor="ctr"/>
                </a:tc>
                <a:extLst>
                  <a:ext uri="{0D108BD9-81ED-4DB2-BD59-A6C34878D82A}">
                    <a16:rowId xmlns:a16="http://schemas.microsoft.com/office/drawing/2014/main" val="1931491341"/>
                  </a:ext>
                </a:extLst>
              </a:tr>
              <a:tr h="0">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Hyderabad</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Telangana</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6.8</a:t>
                      </a:r>
                    </a:p>
                  </a:txBody>
                  <a:tcPr marL="7620" marR="7620" marT="7620" marB="0" anchor="ctr"/>
                </a:tc>
                <a:tc>
                  <a:txBody>
                    <a:bodyPr/>
                    <a:lstStyle/>
                    <a:p>
                      <a:pPr algn="ctr"/>
                      <a:r>
                        <a:rPr lang="en-US" sz="1200" dirty="0">
                          <a:latin typeface="DINPro" panose="020B0504020101020102"/>
                          <a:cs typeface="Calibri" panose="020F0502020204030204" pitchFamily="34" charset="0"/>
                        </a:rPr>
                        <a:t>4</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14,800</a:t>
                      </a:r>
                    </a:p>
                  </a:txBody>
                  <a:tcPr marL="7620" marR="7620" marT="7620" marB="0" anchor="ctr"/>
                </a:tc>
                <a:tc>
                  <a:txBody>
                    <a:bodyPr/>
                    <a:lstStyle/>
                    <a:p>
                      <a:pPr algn="ctr"/>
                      <a:r>
                        <a:rPr lang="en-US" sz="1200" dirty="0">
                          <a:latin typeface="DINPro" panose="020B0504020101020102"/>
                          <a:cs typeface="Calibri" panose="020F0502020204030204" pitchFamily="34" charset="0"/>
                        </a:rPr>
                        <a:t>3</a:t>
                      </a:r>
                    </a:p>
                  </a:txBody>
                  <a:tcPr anchor="ctr"/>
                </a:tc>
                <a:tc>
                  <a:txBody>
                    <a:bodyPr/>
                    <a:lstStyle/>
                    <a:p>
                      <a:pPr algn="ctr"/>
                      <a:r>
                        <a:rPr lang="en-US" sz="1200" dirty="0">
                          <a:latin typeface="DINPro" panose="020B0504020101020102"/>
                          <a:cs typeface="Calibri" panose="020F0502020204030204" pitchFamily="34" charset="0"/>
                        </a:rPr>
                        <a:t>3.4</a:t>
                      </a:r>
                    </a:p>
                  </a:txBody>
                  <a:tcPr anchor="ctr"/>
                </a:tc>
                <a:tc>
                  <a:txBody>
                    <a:bodyPr/>
                    <a:lstStyle/>
                    <a:p>
                      <a:pPr algn="ctr"/>
                      <a:endParaRPr lang="en-US" sz="1200">
                        <a:latin typeface="DINPro" panose="020B0504020101020102"/>
                        <a:cs typeface="Calibri" panose="020F0502020204030204" pitchFamily="34" charset="0"/>
                      </a:endParaRPr>
                    </a:p>
                  </a:txBody>
                  <a:tcPr anchor="ctr"/>
                </a:tc>
                <a:extLst>
                  <a:ext uri="{0D108BD9-81ED-4DB2-BD59-A6C34878D82A}">
                    <a16:rowId xmlns:a16="http://schemas.microsoft.com/office/drawing/2014/main" val="4107167972"/>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Ahmedabad</a:t>
                      </a:r>
                    </a:p>
                  </a:txBody>
                  <a:tcPr marL="7620" marR="7620" marT="7620" marB="0" anchor="ctr"/>
                </a:tc>
                <a:tc>
                  <a:txBody>
                    <a:bodyPr/>
                    <a:lstStyle/>
                    <a:p>
                      <a:pPr algn="ctr" fontAlgn="b"/>
                      <a:r>
                        <a:rPr lang="en-US" sz="1200" b="0" i="0" u="none" strike="noStrike">
                          <a:solidFill>
                            <a:srgbClr val="000000"/>
                          </a:solidFill>
                          <a:effectLst/>
                          <a:latin typeface="DINPro" panose="020B0504020101020102"/>
                          <a:cs typeface="Calibri" panose="020F0502020204030204" pitchFamily="34" charset="0"/>
                        </a:rPr>
                        <a:t>Gujarat</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5.6</a:t>
                      </a:r>
                    </a:p>
                  </a:txBody>
                  <a:tcPr marL="7620" marR="7620" marT="7620" marB="0" anchor="ctr"/>
                </a:tc>
                <a:tc>
                  <a:txBody>
                    <a:bodyPr/>
                    <a:lstStyle/>
                    <a:p>
                      <a:pPr algn="ctr"/>
                      <a:r>
                        <a:rPr lang="en-US" sz="1200" dirty="0">
                          <a:latin typeface="DINPro" panose="020B0504020101020102"/>
                          <a:cs typeface="Calibri" panose="020F0502020204030204" pitchFamily="34" charset="0"/>
                        </a:rPr>
                        <a:t>5</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6,400</a:t>
                      </a:r>
                    </a:p>
                  </a:txBody>
                  <a:tcPr marL="7620" marR="7620" marT="7620" marB="0"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extLst>
                  <a:ext uri="{0D108BD9-81ED-4DB2-BD59-A6C34878D82A}">
                    <a16:rowId xmlns:a16="http://schemas.microsoft.com/office/drawing/2014/main" val="585616244"/>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Chennai</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Tamil Nadu</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4.7</a:t>
                      </a:r>
                    </a:p>
                  </a:txBody>
                  <a:tcPr marL="7620" marR="7620" marT="7620" marB="0" anchor="ctr"/>
                </a:tc>
                <a:tc>
                  <a:txBody>
                    <a:bodyPr/>
                    <a:lstStyle/>
                    <a:p>
                      <a:pPr algn="ctr"/>
                      <a:r>
                        <a:rPr lang="en-US" sz="1200" dirty="0">
                          <a:latin typeface="DINPro" panose="020B0504020101020102"/>
                          <a:cs typeface="Calibri" panose="020F0502020204030204" pitchFamily="34" charset="0"/>
                        </a:rPr>
                        <a:t>6</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9,800</a:t>
                      </a:r>
                    </a:p>
                  </a:txBody>
                  <a:tcPr marL="7620" marR="7620" marT="7620" marB="0"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a:latin typeface="DINPro" panose="020B0504020101020102"/>
                        <a:cs typeface="Calibri" panose="020F0502020204030204" pitchFamily="34" charset="0"/>
                      </a:endParaRPr>
                    </a:p>
                  </a:txBody>
                  <a:tcPr anchor="ctr"/>
                </a:tc>
                <a:extLst>
                  <a:ext uri="{0D108BD9-81ED-4DB2-BD59-A6C34878D82A}">
                    <a16:rowId xmlns:a16="http://schemas.microsoft.com/office/drawing/2014/main" val="1536142950"/>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Kolkata</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West Bengal</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4.5</a:t>
                      </a:r>
                    </a:p>
                  </a:txBody>
                  <a:tcPr marL="7620" marR="7620" marT="7620" marB="0" anchor="ctr"/>
                </a:tc>
                <a:tc>
                  <a:txBody>
                    <a:bodyPr/>
                    <a:lstStyle/>
                    <a:p>
                      <a:pPr algn="ctr"/>
                      <a:r>
                        <a:rPr lang="en-US" sz="1200" dirty="0">
                          <a:latin typeface="DINPro" panose="020B0504020101020102"/>
                          <a:cs typeface="Calibri" panose="020F0502020204030204" pitchFamily="34" charset="0"/>
                        </a:rPr>
                        <a:t>7</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8,400</a:t>
                      </a:r>
                    </a:p>
                  </a:txBody>
                  <a:tcPr marL="7620" marR="7620" marT="7620" marB="0" anchor="ctr"/>
                </a:tc>
                <a:tc>
                  <a:txBody>
                    <a:bodyPr/>
                    <a:lstStyle/>
                    <a:p>
                      <a:pPr algn="ctr"/>
                      <a:r>
                        <a:rPr lang="en-US" sz="1200" dirty="0">
                          <a:latin typeface="DINPro" panose="020B0504020101020102"/>
                          <a:cs typeface="Calibri" panose="020F0502020204030204" pitchFamily="34" charset="0"/>
                        </a:rPr>
                        <a:t>7</a:t>
                      </a:r>
                    </a:p>
                  </a:txBody>
                  <a:tcPr anchor="ctr"/>
                </a:tc>
                <a:tc>
                  <a:txBody>
                    <a:bodyPr/>
                    <a:lstStyle/>
                    <a:p>
                      <a:pPr algn="ctr"/>
                      <a:r>
                        <a:rPr lang="en-US" sz="1200" dirty="0">
                          <a:latin typeface="DINPro" panose="020B0504020101020102"/>
                          <a:cs typeface="Calibri" panose="020F0502020204030204" pitchFamily="34" charset="0"/>
                        </a:rPr>
                        <a:t>7</a:t>
                      </a:r>
                    </a:p>
                  </a:txBody>
                  <a:tcPr anchor="ctr"/>
                </a:tc>
                <a:tc>
                  <a:txBody>
                    <a:bodyPr/>
                    <a:lstStyle/>
                    <a:p>
                      <a:pPr algn="ctr"/>
                      <a:endParaRPr lang="en-US" sz="1200" dirty="0">
                        <a:latin typeface="DINPro" panose="020B0504020101020102"/>
                        <a:cs typeface="Calibri" panose="020F0502020204030204" pitchFamily="34" charset="0"/>
                      </a:endParaRPr>
                    </a:p>
                  </a:txBody>
                  <a:tcPr anchor="ctr"/>
                </a:tc>
                <a:extLst>
                  <a:ext uri="{0D108BD9-81ED-4DB2-BD59-A6C34878D82A}">
                    <a16:rowId xmlns:a16="http://schemas.microsoft.com/office/drawing/2014/main" val="3351217285"/>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Surat</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Gujarat</a:t>
                      </a:r>
                    </a:p>
                  </a:txBody>
                  <a:tcPr marL="7620" marR="7620" marT="7620" marB="0" anchor="ctr"/>
                </a:tc>
                <a:tc>
                  <a:txBody>
                    <a:bodyPr/>
                    <a:lstStyle/>
                    <a:p>
                      <a:pPr algn="ctr" fontAlgn="b"/>
                      <a:r>
                        <a:rPr lang="en-US" sz="1200" b="0" i="0" u="none" strike="noStrike">
                          <a:solidFill>
                            <a:srgbClr val="000000"/>
                          </a:solidFill>
                          <a:effectLst/>
                          <a:latin typeface="DINPro" panose="020B0504020101020102"/>
                          <a:cs typeface="Calibri" panose="020F0502020204030204" pitchFamily="34" charset="0"/>
                        </a:rPr>
                        <a:t>4.5</a:t>
                      </a:r>
                    </a:p>
                  </a:txBody>
                  <a:tcPr marL="7620" marR="7620" marT="7620" marB="0" anchor="ctr"/>
                </a:tc>
                <a:tc>
                  <a:txBody>
                    <a:bodyPr/>
                    <a:lstStyle/>
                    <a:p>
                      <a:pPr algn="ctr"/>
                      <a:r>
                        <a:rPr lang="en-US" sz="1200" dirty="0">
                          <a:latin typeface="DINPro" panose="020B0504020101020102"/>
                          <a:cs typeface="Calibri" panose="020F0502020204030204" pitchFamily="34" charset="0"/>
                        </a:rPr>
                        <a:t>8</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19,400</a:t>
                      </a:r>
                    </a:p>
                  </a:txBody>
                  <a:tcPr marL="7620" marR="7620" marT="7620" marB="0"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extLst>
                  <a:ext uri="{0D108BD9-81ED-4DB2-BD59-A6C34878D82A}">
                    <a16:rowId xmlns:a16="http://schemas.microsoft.com/office/drawing/2014/main" val="929945150"/>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Pune</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Maharashtra</a:t>
                      </a:r>
                    </a:p>
                  </a:txBody>
                  <a:tcPr marL="7620" marR="7620" marT="7620" marB="0" anchor="ctr"/>
                </a:tc>
                <a:tc>
                  <a:txBody>
                    <a:bodyPr/>
                    <a:lstStyle/>
                    <a:p>
                      <a:pPr algn="ctr" fontAlgn="b"/>
                      <a:r>
                        <a:rPr lang="en-US" sz="1200" b="0" i="0" u="none" strike="noStrike">
                          <a:solidFill>
                            <a:srgbClr val="000000"/>
                          </a:solidFill>
                          <a:effectLst/>
                          <a:latin typeface="DINPro" panose="020B0504020101020102"/>
                          <a:cs typeface="Calibri" panose="020F0502020204030204" pitchFamily="34" charset="0"/>
                        </a:rPr>
                        <a:t>3.1</a:t>
                      </a:r>
                    </a:p>
                  </a:txBody>
                  <a:tcPr marL="7620" marR="7620" marT="7620" marB="0" anchor="ctr"/>
                </a:tc>
                <a:tc>
                  <a:txBody>
                    <a:bodyPr/>
                    <a:lstStyle/>
                    <a:p>
                      <a:pPr algn="ctr"/>
                      <a:r>
                        <a:rPr lang="en-US" sz="1200" dirty="0">
                          <a:latin typeface="DINPro" panose="020B0504020101020102"/>
                          <a:cs typeface="Calibri" panose="020F0502020204030204" pitchFamily="34" charset="0"/>
                        </a:rPr>
                        <a:t>9</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10,500</a:t>
                      </a:r>
                    </a:p>
                  </a:txBody>
                  <a:tcPr marL="7620" marR="7620" marT="7620" marB="0"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extLst>
                  <a:ext uri="{0D108BD9-81ED-4DB2-BD59-A6C34878D82A}">
                    <a16:rowId xmlns:a16="http://schemas.microsoft.com/office/drawing/2014/main" val="1137105630"/>
                  </a:ext>
                </a:extLst>
              </a:tr>
              <a:tr h="248194">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Jaipur</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Rajasthan</a:t>
                      </a:r>
                    </a:p>
                  </a:txBody>
                  <a:tcPr marL="7620" marR="7620" marT="7620" marB="0"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3.0</a:t>
                      </a:r>
                    </a:p>
                  </a:txBody>
                  <a:tcPr marL="7620" marR="7620" marT="7620" marB="0" anchor="ctr"/>
                </a:tc>
                <a:tc>
                  <a:txBody>
                    <a:bodyPr/>
                    <a:lstStyle/>
                    <a:p>
                      <a:pPr algn="ctr"/>
                      <a:r>
                        <a:rPr lang="en-US" sz="1200" dirty="0">
                          <a:latin typeface="DINPro" panose="020B0504020101020102"/>
                          <a:cs typeface="Calibri" panose="020F0502020204030204" pitchFamily="34" charset="0"/>
                        </a:rPr>
                        <a:t>10</a:t>
                      </a:r>
                    </a:p>
                  </a:txBody>
                  <a:tcPr anchor="ctr"/>
                </a:tc>
                <a:tc>
                  <a:txBody>
                    <a:bodyPr/>
                    <a:lstStyle/>
                    <a:p>
                      <a:pPr algn="ctr" fontAlgn="b"/>
                      <a:r>
                        <a:rPr lang="en-US" sz="1200" b="0" i="0" u="none" strike="noStrike" dirty="0">
                          <a:solidFill>
                            <a:srgbClr val="000000"/>
                          </a:solidFill>
                          <a:effectLst/>
                          <a:latin typeface="DINPro" panose="020B0504020101020102"/>
                          <a:cs typeface="Calibri" panose="020F0502020204030204" pitchFamily="34" charset="0"/>
                        </a:rPr>
                        <a:t>7,500</a:t>
                      </a:r>
                    </a:p>
                  </a:txBody>
                  <a:tcPr marL="7620" marR="7620" marT="7620" marB="0"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tc>
                  <a:txBody>
                    <a:bodyPr/>
                    <a:lstStyle/>
                    <a:p>
                      <a:pPr algn="ctr"/>
                      <a:endParaRPr lang="en-US" sz="1200" dirty="0">
                        <a:latin typeface="DINPro" panose="020B0504020101020102"/>
                        <a:cs typeface="Calibri" panose="020F0502020204030204" pitchFamily="34" charset="0"/>
                      </a:endParaRPr>
                    </a:p>
                  </a:txBody>
                  <a:tcPr anchor="ctr"/>
                </a:tc>
                <a:extLst>
                  <a:ext uri="{0D108BD9-81ED-4DB2-BD59-A6C34878D82A}">
                    <a16:rowId xmlns:a16="http://schemas.microsoft.com/office/drawing/2014/main" val="1629734176"/>
                  </a:ext>
                </a:extLst>
              </a:tr>
            </a:tbl>
          </a:graphicData>
        </a:graphic>
      </p:graphicFrame>
      <p:grpSp>
        <p:nvGrpSpPr>
          <p:cNvPr id="15" name="Group 14">
            <a:extLst>
              <a:ext uri="{FF2B5EF4-FFF2-40B4-BE49-F238E27FC236}">
                <a16:creationId xmlns:a16="http://schemas.microsoft.com/office/drawing/2014/main" id="{853F04C4-34FE-4E1F-BF63-347CF4358FB8}"/>
              </a:ext>
            </a:extLst>
          </p:cNvPr>
          <p:cNvGrpSpPr/>
          <p:nvPr/>
        </p:nvGrpSpPr>
        <p:grpSpPr>
          <a:xfrm>
            <a:off x="152400" y="914400"/>
            <a:ext cx="8686800" cy="1219200"/>
            <a:chOff x="0" y="1524000"/>
            <a:chExt cx="9144000" cy="381000"/>
          </a:xfrm>
        </p:grpSpPr>
        <p:sp>
          <p:nvSpPr>
            <p:cNvPr id="16" name="Rectangle 15">
              <a:extLst>
                <a:ext uri="{FF2B5EF4-FFF2-40B4-BE49-F238E27FC236}">
                  <a16:creationId xmlns:a16="http://schemas.microsoft.com/office/drawing/2014/main" id="{2CE730E4-F68B-4C30-8465-042A031E6BCD}"/>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r>
                <a:rPr lang="en-US" b="1" u="sng" dirty="0">
                  <a:solidFill>
                    <a:srgbClr val="000000"/>
                  </a:solidFill>
                  <a:latin typeface="DINPro" panose="020B0504020101020102"/>
                </a:rPr>
                <a:t>Background</a:t>
              </a:r>
            </a:p>
            <a:p>
              <a:pPr fontAlgn="ctr">
                <a:spcAft>
                  <a:spcPts val="600"/>
                </a:spcAft>
              </a:pPr>
              <a:r>
                <a:rPr lang="en-US" dirty="0">
                  <a:solidFill>
                    <a:srgbClr val="000000"/>
                  </a:solidFill>
                  <a:latin typeface="DINPro" panose="020B0504020101020102"/>
                </a:rPr>
                <a:t>Krypto Motors wants to roll out 5 experience stores in 5 key cities in India, in 2021. X has been asked to help with the identification of these cities. The first 5 stores are very central to the launch strategy of Electra. Krypto wants these stores to be present in the cities with most potential.</a:t>
              </a:r>
            </a:p>
          </p:txBody>
        </p:sp>
        <p:sp>
          <p:nvSpPr>
            <p:cNvPr id="17" name="Rectangle 16">
              <a:extLst>
                <a:ext uri="{FF2B5EF4-FFF2-40B4-BE49-F238E27FC236}">
                  <a16:creationId xmlns:a16="http://schemas.microsoft.com/office/drawing/2014/main" id="{145CAB7B-0A22-461C-80E3-54134A22E118}"/>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14" name="Road Sign">
            <a:extLst>
              <a:ext uri="{FF2B5EF4-FFF2-40B4-BE49-F238E27FC236}">
                <a16:creationId xmlns:a16="http://schemas.microsoft.com/office/drawing/2014/main" id="{01720211-CCB6-47BE-851D-0BC8FC53557F}"/>
              </a:ext>
            </a:extLst>
          </p:cNvPr>
          <p:cNvSpPr txBox="1"/>
          <p:nvPr/>
        </p:nvSpPr>
        <p:spPr bwMode="blackWhite">
          <a:xfrm>
            <a:off x="7010400" y="25532"/>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4</a:t>
            </a:r>
          </a:p>
        </p:txBody>
      </p:sp>
    </p:spTree>
    <p:extLst>
      <p:ext uri="{BB962C8B-B14F-4D97-AF65-F5344CB8AC3E}">
        <p14:creationId xmlns:p14="http://schemas.microsoft.com/office/powerpoint/2010/main" val="280760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F7F664-AE0C-4B54-A531-F1A898B011F2}"/>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a:extLst>
              <a:ext uri="{FF2B5EF4-FFF2-40B4-BE49-F238E27FC236}">
                <a16:creationId xmlns:a16="http://schemas.microsoft.com/office/drawing/2014/main" id="{64FC1F3A-E4AF-49B5-87C6-047A03830F56}"/>
              </a:ext>
            </a:extLst>
          </p:cNvPr>
          <p:cNvGrpSpPr/>
          <p:nvPr/>
        </p:nvGrpSpPr>
        <p:grpSpPr>
          <a:xfrm>
            <a:off x="411163" y="167220"/>
            <a:ext cx="8380886" cy="684785"/>
            <a:chOff x="326700" y="215172"/>
            <a:chExt cx="8415142" cy="684785"/>
          </a:xfrm>
        </p:grpSpPr>
        <p:sp>
          <p:nvSpPr>
            <p:cNvPr id="9" name="Freeform: Shape 8">
              <a:extLst>
                <a:ext uri="{FF2B5EF4-FFF2-40B4-BE49-F238E27FC236}">
                  <a16:creationId xmlns:a16="http://schemas.microsoft.com/office/drawing/2014/main" id="{94474530-D2AA-4578-84D2-15F02570BFE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03DBB9F7-EE89-43FD-82E6-D10AA0F3460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Freeform: Shape 10">
              <a:extLst>
                <a:ext uri="{FF2B5EF4-FFF2-40B4-BE49-F238E27FC236}">
                  <a16:creationId xmlns:a16="http://schemas.microsoft.com/office/drawing/2014/main" id="{3830122C-EC9B-4D65-9468-ED8AD748DAFC}"/>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2" name="Rectangle 13">
              <a:extLst>
                <a:ext uri="{FF2B5EF4-FFF2-40B4-BE49-F238E27FC236}">
                  <a16:creationId xmlns:a16="http://schemas.microsoft.com/office/drawing/2014/main" id="{EC3A824D-3096-4E9D-8F4B-F4CF58F48D18}"/>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3" name="TextBox 12">
              <a:extLst>
                <a:ext uri="{FF2B5EF4-FFF2-40B4-BE49-F238E27FC236}">
                  <a16:creationId xmlns:a16="http://schemas.microsoft.com/office/drawing/2014/main" id="{1911DE8C-BDE1-42F7-B4F5-DFE0E89C3CEE}"/>
                </a:ext>
              </a:extLst>
            </p:cNvPr>
            <p:cNvSpPr txBox="1"/>
            <p:nvPr/>
          </p:nvSpPr>
          <p:spPr>
            <a:xfrm>
              <a:off x="1144143" y="399962"/>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Q4B: Identify the Incentive Budget</a:t>
              </a:r>
            </a:p>
          </p:txBody>
        </p:sp>
      </p:grpSp>
      <p:grpSp>
        <p:nvGrpSpPr>
          <p:cNvPr id="15" name="Group 14">
            <a:extLst>
              <a:ext uri="{FF2B5EF4-FFF2-40B4-BE49-F238E27FC236}">
                <a16:creationId xmlns:a16="http://schemas.microsoft.com/office/drawing/2014/main" id="{853F04C4-34FE-4E1F-BF63-347CF4358FB8}"/>
              </a:ext>
            </a:extLst>
          </p:cNvPr>
          <p:cNvGrpSpPr/>
          <p:nvPr/>
        </p:nvGrpSpPr>
        <p:grpSpPr>
          <a:xfrm>
            <a:off x="152400" y="914400"/>
            <a:ext cx="8639649" cy="1371600"/>
            <a:chOff x="0" y="1524000"/>
            <a:chExt cx="9144000" cy="381000"/>
          </a:xfrm>
        </p:grpSpPr>
        <p:sp>
          <p:nvSpPr>
            <p:cNvPr id="16" name="Rectangle 15">
              <a:extLst>
                <a:ext uri="{FF2B5EF4-FFF2-40B4-BE49-F238E27FC236}">
                  <a16:creationId xmlns:a16="http://schemas.microsoft.com/office/drawing/2014/main" id="{2CE730E4-F68B-4C30-8465-042A031E6BCD}"/>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r>
                <a:rPr lang="en-US" b="1" u="sng" dirty="0">
                  <a:solidFill>
                    <a:srgbClr val="000000"/>
                  </a:solidFill>
                  <a:latin typeface="DINPro" panose="020B0504020101020102"/>
                </a:rPr>
                <a:t>Background</a:t>
              </a:r>
            </a:p>
            <a:p>
              <a:pPr fontAlgn="ctr">
                <a:spcAft>
                  <a:spcPts val="600"/>
                </a:spcAft>
              </a:pPr>
              <a:r>
                <a:rPr lang="en-US" dirty="0">
                  <a:solidFill>
                    <a:srgbClr val="000000"/>
                  </a:solidFill>
                  <a:latin typeface="DINPro" panose="020B0504020101020102"/>
                </a:rPr>
                <a:t>Krypto Motors wants is introducing a commission based incentive system for each car the sales rep will sell. There are average 5 reps in each store. To promote a competition between the sales rep, each sales rep will be ranked within the same store and the commission they will receive will be based on the rank. Exhibit A has the % commission for each rank.</a:t>
              </a:r>
            </a:p>
          </p:txBody>
        </p:sp>
        <p:sp>
          <p:nvSpPr>
            <p:cNvPr id="17" name="Rectangle 16">
              <a:extLst>
                <a:ext uri="{FF2B5EF4-FFF2-40B4-BE49-F238E27FC236}">
                  <a16:creationId xmlns:a16="http://schemas.microsoft.com/office/drawing/2014/main" id="{145CAB7B-0A22-461C-80E3-54134A22E118}"/>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14" name="Rectangle 13">
            <a:extLst>
              <a:ext uri="{FF2B5EF4-FFF2-40B4-BE49-F238E27FC236}">
                <a16:creationId xmlns:a16="http://schemas.microsoft.com/office/drawing/2014/main" id="{B324D7EA-C79D-4F5E-AF47-23C535CEAE8A}"/>
              </a:ext>
            </a:extLst>
          </p:cNvPr>
          <p:cNvSpPr/>
          <p:nvPr/>
        </p:nvSpPr>
        <p:spPr>
          <a:xfrm>
            <a:off x="152400" y="2410789"/>
            <a:ext cx="8639650" cy="954107"/>
          </a:xfrm>
          <a:prstGeom prst="rect">
            <a:avLst/>
          </a:prstGeom>
        </p:spPr>
        <p:txBody>
          <a:bodyPr wrap="square">
            <a:spAutoFit/>
          </a:bodyPr>
          <a:lstStyle/>
          <a:p>
            <a:pPr fontAlgn="ctr">
              <a:spcBef>
                <a:spcPts val="0"/>
              </a:spcBef>
              <a:spcAft>
                <a:spcPts val="0"/>
              </a:spcAft>
            </a:pPr>
            <a:r>
              <a:rPr lang="en-US" b="1" dirty="0">
                <a:solidFill>
                  <a:srgbClr val="000000"/>
                </a:solidFill>
                <a:latin typeface="DINPro" panose="020B0504020101020102"/>
              </a:rPr>
              <a:t>4.2) </a:t>
            </a:r>
            <a:r>
              <a:rPr lang="en-US" dirty="0">
                <a:solidFill>
                  <a:srgbClr val="000000"/>
                </a:solidFill>
                <a:latin typeface="DINPro" panose="020B0504020101020102"/>
              </a:rPr>
              <a:t>Below is the estimated car sales in Q1’2021 for Cities ABC and XYZ. </a:t>
            </a:r>
            <a:r>
              <a:rPr lang="en-US" dirty="0" err="1">
                <a:solidFill>
                  <a:srgbClr val="000000"/>
                </a:solidFill>
                <a:latin typeface="DINPro" panose="020B0504020101020102"/>
              </a:rPr>
              <a:t>Approx</a:t>
            </a:r>
            <a:r>
              <a:rPr lang="en-US" dirty="0">
                <a:solidFill>
                  <a:srgbClr val="000000"/>
                </a:solidFill>
                <a:latin typeface="DINPro" panose="020B0504020101020102"/>
              </a:rPr>
              <a:t> price for Electra is INR 15 Lakhs.</a:t>
            </a:r>
          </a:p>
          <a:p>
            <a:pPr fontAlgn="ctr">
              <a:spcBef>
                <a:spcPts val="0"/>
              </a:spcBef>
              <a:spcAft>
                <a:spcPts val="0"/>
              </a:spcAft>
            </a:pPr>
            <a:r>
              <a:rPr lang="en-US" b="1" dirty="0">
                <a:solidFill>
                  <a:srgbClr val="000000"/>
                </a:solidFill>
                <a:latin typeface="DINPro" panose="020B0504020101020102"/>
              </a:rPr>
              <a:t>4.2 (a) </a:t>
            </a:r>
            <a:r>
              <a:rPr lang="en-US" dirty="0">
                <a:solidFill>
                  <a:srgbClr val="000000"/>
                </a:solidFill>
                <a:latin typeface="DINPro" panose="020B0504020101020102"/>
              </a:rPr>
              <a:t>Calculate the expected incentive payout for City ABC and City XYZ in Q1’2021</a:t>
            </a:r>
          </a:p>
          <a:p>
            <a:pPr fontAlgn="ctr">
              <a:spcBef>
                <a:spcPts val="0"/>
              </a:spcBef>
              <a:spcAft>
                <a:spcPts val="0"/>
              </a:spcAft>
            </a:pPr>
            <a:r>
              <a:rPr lang="en-US" b="1" dirty="0">
                <a:solidFill>
                  <a:srgbClr val="000000"/>
                </a:solidFill>
                <a:latin typeface="DINPro" panose="020B0504020101020102"/>
              </a:rPr>
              <a:t>4.2 (b) </a:t>
            </a:r>
            <a:r>
              <a:rPr lang="en-US" dirty="0">
                <a:solidFill>
                  <a:srgbClr val="000000"/>
                </a:solidFill>
                <a:latin typeface="DINPro" panose="020B0504020101020102"/>
              </a:rPr>
              <a:t>What should be the total incentive budget for 2021 for all the 5 stores. You can assume average of City ABC and City XYZ as average incentive per store.</a:t>
            </a:r>
          </a:p>
        </p:txBody>
      </p:sp>
      <p:sp>
        <p:nvSpPr>
          <p:cNvPr id="18" name="TextBox 17">
            <a:extLst>
              <a:ext uri="{FF2B5EF4-FFF2-40B4-BE49-F238E27FC236}">
                <a16:creationId xmlns:a16="http://schemas.microsoft.com/office/drawing/2014/main" id="{9CC1A0D0-BD9E-434E-BAC2-ACDDAED24370}"/>
              </a:ext>
            </a:extLst>
          </p:cNvPr>
          <p:cNvSpPr txBox="1"/>
          <p:nvPr/>
        </p:nvSpPr>
        <p:spPr>
          <a:xfrm>
            <a:off x="228600" y="3685401"/>
            <a:ext cx="2608445" cy="276999"/>
          </a:xfrm>
          <a:prstGeom prst="rect">
            <a:avLst/>
          </a:prstGeom>
          <a:noFill/>
        </p:spPr>
        <p:txBody>
          <a:bodyPr wrap="square" lIns="0" rtlCol="0">
            <a:spAutoFit/>
          </a:bodyPr>
          <a:lstStyle/>
          <a:p>
            <a:r>
              <a:rPr lang="en-US" sz="1200" b="1" dirty="0">
                <a:latin typeface="DINPro" panose="020B0504020101020102"/>
              </a:rPr>
              <a:t>Exhibit A:  Payout Curve</a:t>
            </a:r>
          </a:p>
        </p:txBody>
      </p:sp>
      <p:graphicFrame>
        <p:nvGraphicFramePr>
          <p:cNvPr id="19" name="Table 18">
            <a:extLst>
              <a:ext uri="{FF2B5EF4-FFF2-40B4-BE49-F238E27FC236}">
                <a16:creationId xmlns:a16="http://schemas.microsoft.com/office/drawing/2014/main" id="{CE25E9E7-935A-48ED-8FC1-36D0F5BD891B}"/>
              </a:ext>
            </a:extLst>
          </p:cNvPr>
          <p:cNvGraphicFramePr>
            <a:graphicFrameLocks noGrp="1"/>
          </p:cNvGraphicFramePr>
          <p:nvPr>
            <p:extLst>
              <p:ext uri="{D42A27DB-BD31-4B8C-83A1-F6EECF244321}">
                <p14:modId xmlns:p14="http://schemas.microsoft.com/office/powerpoint/2010/main" val="921460122"/>
              </p:ext>
            </p:extLst>
          </p:nvPr>
        </p:nvGraphicFramePr>
        <p:xfrm>
          <a:off x="228600" y="4038598"/>
          <a:ext cx="3124200" cy="1447802"/>
        </p:xfrm>
        <a:graphic>
          <a:graphicData uri="http://schemas.openxmlformats.org/drawingml/2006/table">
            <a:tbl>
              <a:tblPr firstRow="1" bandRow="1">
                <a:tableStyleId>{5C22544A-7EE6-4342-B048-85BDC9FD1C3A}</a:tableStyleId>
              </a:tblPr>
              <a:tblGrid>
                <a:gridCol w="866158">
                  <a:extLst>
                    <a:ext uri="{9D8B030D-6E8A-4147-A177-3AD203B41FA5}">
                      <a16:colId xmlns:a16="http://schemas.microsoft.com/office/drawing/2014/main" val="4002112497"/>
                    </a:ext>
                  </a:extLst>
                </a:gridCol>
                <a:gridCol w="2258042">
                  <a:extLst>
                    <a:ext uri="{9D8B030D-6E8A-4147-A177-3AD203B41FA5}">
                      <a16:colId xmlns:a16="http://schemas.microsoft.com/office/drawing/2014/main" val="1492735384"/>
                    </a:ext>
                  </a:extLst>
                </a:gridCol>
              </a:tblGrid>
              <a:tr h="249212">
                <a:tc>
                  <a:txBody>
                    <a:bodyPr/>
                    <a:lstStyle/>
                    <a:p>
                      <a:pPr algn="ctr" rtl="0" fontAlgn="ctr"/>
                      <a:r>
                        <a:rPr lang="en-US" sz="1200" u="none" strike="noStrike" dirty="0">
                          <a:solidFill>
                            <a:schemeClr val="tx1">
                              <a:lumMod val="50000"/>
                            </a:schemeClr>
                          </a:solidFill>
                          <a:effectLst/>
                          <a:latin typeface="DINPro" panose="020B0504020101020102"/>
                        </a:rPr>
                        <a:t>Rank</a:t>
                      </a:r>
                      <a:endParaRPr lang="en-US" sz="1200" b="1" i="0" u="none" strike="noStrike" dirty="0">
                        <a:solidFill>
                          <a:schemeClr val="tx1">
                            <a:lumMod val="50000"/>
                          </a:schemeClr>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tc>
                  <a:txBody>
                    <a:bodyPr/>
                    <a:lstStyle/>
                    <a:p>
                      <a:pPr algn="ctr" rtl="0" fontAlgn="ctr"/>
                      <a:r>
                        <a:rPr lang="en-US" sz="1200" u="none" strike="noStrike" dirty="0">
                          <a:solidFill>
                            <a:schemeClr val="tx1">
                              <a:lumMod val="50000"/>
                            </a:schemeClr>
                          </a:solidFill>
                          <a:effectLst/>
                          <a:latin typeface="DINPro" panose="020B0504020101020102"/>
                        </a:rPr>
                        <a:t>% Commission</a:t>
                      </a:r>
                      <a:endParaRPr lang="en-US" sz="1200" b="1" i="0" u="none" strike="noStrike" dirty="0">
                        <a:solidFill>
                          <a:schemeClr val="tx1">
                            <a:lumMod val="50000"/>
                          </a:schemeClr>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4099124"/>
                  </a:ext>
                </a:extLst>
              </a:tr>
              <a:tr h="239718">
                <a:tc>
                  <a:txBody>
                    <a:bodyPr/>
                    <a:lstStyle/>
                    <a:p>
                      <a:pPr algn="ctr" rtl="0" fontAlgn="ctr"/>
                      <a:r>
                        <a:rPr lang="en-US" sz="1200" b="0" i="0" u="none" strike="noStrike" dirty="0">
                          <a:solidFill>
                            <a:srgbClr val="000000"/>
                          </a:solidFill>
                          <a:effectLst/>
                          <a:latin typeface="DINPro" panose="020B0504020101020102"/>
                        </a:rPr>
                        <a:t>1</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2.00%</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4189193449"/>
                  </a:ext>
                </a:extLst>
              </a:tr>
              <a:tr h="239718">
                <a:tc>
                  <a:txBody>
                    <a:bodyPr/>
                    <a:lstStyle/>
                    <a:p>
                      <a:pPr algn="ctr" rtl="0" fontAlgn="ctr"/>
                      <a:r>
                        <a:rPr lang="en-US" sz="1200" b="0" i="0" u="none" strike="noStrike" dirty="0">
                          <a:solidFill>
                            <a:srgbClr val="000000"/>
                          </a:solidFill>
                          <a:effectLst/>
                          <a:latin typeface="DINPro" panose="020B0504020101020102"/>
                        </a:rPr>
                        <a:t>2</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1.50%</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512567865"/>
                  </a:ext>
                </a:extLst>
              </a:tr>
              <a:tr h="239718">
                <a:tc>
                  <a:txBody>
                    <a:bodyPr/>
                    <a:lstStyle/>
                    <a:p>
                      <a:pPr algn="ctr" rtl="0" fontAlgn="ctr"/>
                      <a:r>
                        <a:rPr lang="en-US" sz="1200" b="0" i="0" u="none" strike="noStrike" dirty="0">
                          <a:solidFill>
                            <a:srgbClr val="000000"/>
                          </a:solidFill>
                          <a:effectLst/>
                          <a:latin typeface="DINPro" panose="020B0504020101020102"/>
                        </a:rPr>
                        <a:t>3</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1.00%</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518420411"/>
                  </a:ext>
                </a:extLst>
              </a:tr>
              <a:tr h="239718">
                <a:tc>
                  <a:txBody>
                    <a:bodyPr/>
                    <a:lstStyle/>
                    <a:p>
                      <a:pPr algn="ctr" rtl="0" fontAlgn="ctr"/>
                      <a:r>
                        <a:rPr lang="en-US" sz="1200" b="0" i="0" u="none" strike="noStrike" dirty="0">
                          <a:solidFill>
                            <a:srgbClr val="000000"/>
                          </a:solidFill>
                          <a:effectLst/>
                          <a:latin typeface="DINPro" panose="020B0504020101020102"/>
                        </a:rPr>
                        <a:t>4</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0.50%</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723553724"/>
                  </a:ext>
                </a:extLst>
              </a:tr>
              <a:tr h="239718">
                <a:tc>
                  <a:txBody>
                    <a:bodyPr/>
                    <a:lstStyle/>
                    <a:p>
                      <a:pPr algn="ctr" rtl="0" fontAlgn="ctr"/>
                      <a:r>
                        <a:rPr lang="en-US" sz="1200" b="0" i="0" u="none" strike="noStrike" dirty="0">
                          <a:solidFill>
                            <a:srgbClr val="000000"/>
                          </a:solidFill>
                          <a:effectLst/>
                          <a:latin typeface="DINPro" panose="020B0504020101020102"/>
                        </a:rPr>
                        <a:t>5</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0.25%</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413938162"/>
                  </a:ext>
                </a:extLst>
              </a:tr>
            </a:tbl>
          </a:graphicData>
        </a:graphic>
      </p:graphicFrame>
      <p:sp>
        <p:nvSpPr>
          <p:cNvPr id="20" name="TextBox 19">
            <a:extLst>
              <a:ext uri="{FF2B5EF4-FFF2-40B4-BE49-F238E27FC236}">
                <a16:creationId xmlns:a16="http://schemas.microsoft.com/office/drawing/2014/main" id="{E53DFFB4-D94B-4249-BEC5-FA14AC74AFB6}"/>
              </a:ext>
            </a:extLst>
          </p:cNvPr>
          <p:cNvSpPr txBox="1"/>
          <p:nvPr/>
        </p:nvSpPr>
        <p:spPr>
          <a:xfrm>
            <a:off x="4154118" y="3364896"/>
            <a:ext cx="3675245" cy="276999"/>
          </a:xfrm>
          <a:prstGeom prst="rect">
            <a:avLst/>
          </a:prstGeom>
          <a:noFill/>
        </p:spPr>
        <p:txBody>
          <a:bodyPr wrap="square" lIns="0" rtlCol="0">
            <a:spAutoFit/>
          </a:bodyPr>
          <a:lstStyle/>
          <a:p>
            <a:r>
              <a:rPr lang="en-US" sz="1200" b="1" dirty="0">
                <a:latin typeface="DINPro" panose="020B0504020101020102"/>
              </a:rPr>
              <a:t>Exhibit B:  Q1’2021 Car Sales Estimation by Rep</a:t>
            </a:r>
          </a:p>
        </p:txBody>
      </p:sp>
      <p:graphicFrame>
        <p:nvGraphicFramePr>
          <p:cNvPr id="21" name="Table 20">
            <a:extLst>
              <a:ext uri="{FF2B5EF4-FFF2-40B4-BE49-F238E27FC236}">
                <a16:creationId xmlns:a16="http://schemas.microsoft.com/office/drawing/2014/main" id="{855BBF34-8812-4C9A-BE01-6775B21D9487}"/>
              </a:ext>
            </a:extLst>
          </p:cNvPr>
          <p:cNvGraphicFramePr>
            <a:graphicFrameLocks noGrp="1"/>
          </p:cNvGraphicFramePr>
          <p:nvPr>
            <p:extLst>
              <p:ext uri="{D42A27DB-BD31-4B8C-83A1-F6EECF244321}">
                <p14:modId xmlns:p14="http://schemas.microsoft.com/office/powerpoint/2010/main" val="2830803420"/>
              </p:ext>
            </p:extLst>
          </p:nvPr>
        </p:nvGraphicFramePr>
        <p:xfrm>
          <a:off x="4154118" y="3686488"/>
          <a:ext cx="4544828" cy="1160163"/>
        </p:xfrm>
        <a:graphic>
          <a:graphicData uri="http://schemas.openxmlformats.org/drawingml/2006/table">
            <a:tbl>
              <a:tblPr firstRow="1" bandRow="1">
                <a:tableStyleId>{5C22544A-7EE6-4342-B048-85BDC9FD1C3A}</a:tableStyleId>
              </a:tblPr>
              <a:tblGrid>
                <a:gridCol w="1228332">
                  <a:extLst>
                    <a:ext uri="{9D8B030D-6E8A-4147-A177-3AD203B41FA5}">
                      <a16:colId xmlns:a16="http://schemas.microsoft.com/office/drawing/2014/main" val="4002112497"/>
                    </a:ext>
                  </a:extLst>
                </a:gridCol>
                <a:gridCol w="2096987">
                  <a:extLst>
                    <a:ext uri="{9D8B030D-6E8A-4147-A177-3AD203B41FA5}">
                      <a16:colId xmlns:a16="http://schemas.microsoft.com/office/drawing/2014/main" val="1492735384"/>
                    </a:ext>
                  </a:extLst>
                </a:gridCol>
                <a:gridCol w="1219509">
                  <a:extLst>
                    <a:ext uri="{9D8B030D-6E8A-4147-A177-3AD203B41FA5}">
                      <a16:colId xmlns:a16="http://schemas.microsoft.com/office/drawing/2014/main" val="3319291091"/>
                    </a:ext>
                  </a:extLst>
                </a:gridCol>
              </a:tblGrid>
              <a:tr h="198138">
                <a:tc>
                  <a:txBody>
                    <a:bodyPr/>
                    <a:lstStyle/>
                    <a:p>
                      <a:pPr algn="ctr" rtl="0" fontAlgn="ctr"/>
                      <a:r>
                        <a:rPr lang="en-US" sz="1200" b="1" i="0" u="none" strike="noStrike" dirty="0">
                          <a:solidFill>
                            <a:schemeClr val="tx1">
                              <a:lumMod val="50000"/>
                            </a:schemeClr>
                          </a:solidFill>
                          <a:effectLst/>
                          <a:latin typeface="DINPro" panose="020B0504020101020102"/>
                        </a:rPr>
                        <a:t>City ABC</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tc>
                  <a:txBody>
                    <a:bodyPr/>
                    <a:lstStyle/>
                    <a:p>
                      <a:pPr algn="ctr" rtl="0" fontAlgn="ctr"/>
                      <a:r>
                        <a:rPr lang="en-US" sz="1200" u="none" strike="noStrike" dirty="0">
                          <a:solidFill>
                            <a:schemeClr val="tx1">
                              <a:lumMod val="50000"/>
                            </a:schemeClr>
                          </a:solidFill>
                          <a:effectLst/>
                          <a:latin typeface="DINPro" panose="020B0504020101020102"/>
                        </a:rPr>
                        <a:t>Estimated Car Sales (Unit)</a:t>
                      </a:r>
                      <a:endParaRPr lang="en-US" sz="1200" b="1" i="0" u="none" strike="noStrike" dirty="0">
                        <a:solidFill>
                          <a:schemeClr val="tx1">
                            <a:lumMod val="50000"/>
                          </a:schemeClr>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tc>
                  <a:txBody>
                    <a:bodyPr/>
                    <a:lstStyle/>
                    <a:p>
                      <a:pPr algn="ctr" rtl="0" fontAlgn="ctr"/>
                      <a:r>
                        <a:rPr lang="en-US" sz="1200" b="1" i="0" u="none" strike="noStrike" dirty="0">
                          <a:solidFill>
                            <a:schemeClr val="tx1">
                              <a:lumMod val="50000"/>
                            </a:schemeClr>
                          </a:solidFill>
                          <a:effectLst/>
                          <a:latin typeface="DINPro" panose="020B0504020101020102"/>
                        </a:rPr>
                        <a:t>Rank</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4099124"/>
                  </a:ext>
                </a:extLst>
              </a:tr>
              <a:tr h="190589">
                <a:tc>
                  <a:txBody>
                    <a:bodyPr/>
                    <a:lstStyle/>
                    <a:p>
                      <a:pPr algn="ctr" rtl="0" fontAlgn="ctr"/>
                      <a:r>
                        <a:rPr lang="en-US" sz="1200" b="0" i="0" u="none" strike="noStrike" dirty="0">
                          <a:solidFill>
                            <a:srgbClr val="000000"/>
                          </a:solidFill>
                          <a:effectLst/>
                          <a:latin typeface="DINPro" panose="020B0504020101020102"/>
                        </a:rPr>
                        <a:t>Rep A</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8</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4</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4189193449"/>
                  </a:ext>
                </a:extLst>
              </a:tr>
              <a:tr h="190589">
                <a:tc>
                  <a:txBody>
                    <a:bodyPr/>
                    <a:lstStyle/>
                    <a:p>
                      <a:pPr algn="ctr" rtl="0" fontAlgn="ctr"/>
                      <a:r>
                        <a:rPr lang="en-US" sz="1200" b="0" i="0" u="none" strike="noStrike" dirty="0">
                          <a:solidFill>
                            <a:srgbClr val="000000"/>
                          </a:solidFill>
                          <a:effectLst/>
                          <a:latin typeface="DINPro" panose="020B0504020101020102"/>
                        </a:rPr>
                        <a:t>Rep B</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11</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2</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512567865"/>
                  </a:ext>
                </a:extLst>
              </a:tr>
              <a:tr h="190589">
                <a:tc>
                  <a:txBody>
                    <a:bodyPr/>
                    <a:lstStyle/>
                    <a:p>
                      <a:pPr algn="ctr" rtl="0" fontAlgn="ctr"/>
                      <a:r>
                        <a:rPr lang="en-US" sz="1200" b="0" i="0" u="none" strike="noStrike" dirty="0">
                          <a:solidFill>
                            <a:srgbClr val="000000"/>
                          </a:solidFill>
                          <a:effectLst/>
                          <a:latin typeface="DINPro" panose="020B0504020101020102"/>
                        </a:rPr>
                        <a:t>Rep C</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9</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3</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518420411"/>
                  </a:ext>
                </a:extLst>
              </a:tr>
              <a:tr h="190589">
                <a:tc>
                  <a:txBody>
                    <a:bodyPr/>
                    <a:lstStyle/>
                    <a:p>
                      <a:pPr algn="ctr" rtl="0" fontAlgn="ctr"/>
                      <a:r>
                        <a:rPr lang="en-US" sz="1200" b="0" i="0" u="none" strike="noStrike" dirty="0">
                          <a:solidFill>
                            <a:srgbClr val="000000"/>
                          </a:solidFill>
                          <a:effectLst/>
                          <a:latin typeface="DINPro" panose="020B0504020101020102"/>
                        </a:rPr>
                        <a:t>Rep D</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12</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1</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723553724"/>
                  </a:ext>
                </a:extLst>
              </a:tr>
              <a:tr h="190589">
                <a:tc>
                  <a:txBody>
                    <a:bodyPr/>
                    <a:lstStyle/>
                    <a:p>
                      <a:pPr algn="ctr" rtl="0" fontAlgn="ctr"/>
                      <a:r>
                        <a:rPr lang="en-US" sz="1200" b="0" i="0" u="none" strike="noStrike" dirty="0">
                          <a:solidFill>
                            <a:srgbClr val="000000"/>
                          </a:solidFill>
                          <a:effectLst/>
                          <a:latin typeface="DINPro" panose="020B0504020101020102"/>
                        </a:rPr>
                        <a:t>Rep E</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7</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5</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413938162"/>
                  </a:ext>
                </a:extLst>
              </a:tr>
            </a:tbl>
          </a:graphicData>
        </a:graphic>
      </p:graphicFrame>
      <p:graphicFrame>
        <p:nvGraphicFramePr>
          <p:cNvPr id="22" name="Table 21">
            <a:extLst>
              <a:ext uri="{FF2B5EF4-FFF2-40B4-BE49-F238E27FC236}">
                <a16:creationId xmlns:a16="http://schemas.microsoft.com/office/drawing/2014/main" id="{9281A6B4-CBF4-49FF-A418-261D581DA0CA}"/>
              </a:ext>
            </a:extLst>
          </p:cNvPr>
          <p:cNvGraphicFramePr>
            <a:graphicFrameLocks noGrp="1"/>
          </p:cNvGraphicFramePr>
          <p:nvPr>
            <p:extLst>
              <p:ext uri="{D42A27DB-BD31-4B8C-83A1-F6EECF244321}">
                <p14:modId xmlns:p14="http://schemas.microsoft.com/office/powerpoint/2010/main" val="1204788773"/>
              </p:ext>
            </p:extLst>
          </p:nvPr>
        </p:nvGraphicFramePr>
        <p:xfrm>
          <a:off x="4173355" y="4935837"/>
          <a:ext cx="4513754" cy="1160163"/>
        </p:xfrm>
        <a:graphic>
          <a:graphicData uri="http://schemas.openxmlformats.org/drawingml/2006/table">
            <a:tbl>
              <a:tblPr firstRow="1" bandRow="1">
                <a:tableStyleId>{5C22544A-7EE6-4342-B048-85BDC9FD1C3A}</a:tableStyleId>
              </a:tblPr>
              <a:tblGrid>
                <a:gridCol w="1219934">
                  <a:extLst>
                    <a:ext uri="{9D8B030D-6E8A-4147-A177-3AD203B41FA5}">
                      <a16:colId xmlns:a16="http://schemas.microsoft.com/office/drawing/2014/main" val="4002112497"/>
                    </a:ext>
                  </a:extLst>
                </a:gridCol>
                <a:gridCol w="2074311">
                  <a:extLst>
                    <a:ext uri="{9D8B030D-6E8A-4147-A177-3AD203B41FA5}">
                      <a16:colId xmlns:a16="http://schemas.microsoft.com/office/drawing/2014/main" val="1492735384"/>
                    </a:ext>
                  </a:extLst>
                </a:gridCol>
                <a:gridCol w="1219509">
                  <a:extLst>
                    <a:ext uri="{9D8B030D-6E8A-4147-A177-3AD203B41FA5}">
                      <a16:colId xmlns:a16="http://schemas.microsoft.com/office/drawing/2014/main" val="3531804972"/>
                    </a:ext>
                  </a:extLst>
                </a:gridCol>
              </a:tblGrid>
              <a:tr h="198138">
                <a:tc>
                  <a:txBody>
                    <a:bodyPr/>
                    <a:lstStyle/>
                    <a:p>
                      <a:pPr algn="ctr" rtl="0" fontAlgn="ctr"/>
                      <a:r>
                        <a:rPr lang="en-US" sz="1200" b="1" i="0" u="none" strike="noStrike" dirty="0">
                          <a:solidFill>
                            <a:schemeClr val="tx1">
                              <a:lumMod val="50000"/>
                            </a:schemeClr>
                          </a:solidFill>
                          <a:effectLst/>
                          <a:latin typeface="DINPro" panose="020B0504020101020102"/>
                        </a:rPr>
                        <a:t>City XYZ</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tc>
                  <a:txBody>
                    <a:bodyPr/>
                    <a:lstStyle/>
                    <a:p>
                      <a:pPr algn="ctr" rtl="0" fontAlgn="ctr"/>
                      <a:r>
                        <a:rPr lang="en-US" sz="1200" u="none" strike="noStrike" dirty="0">
                          <a:solidFill>
                            <a:schemeClr val="tx1">
                              <a:lumMod val="50000"/>
                            </a:schemeClr>
                          </a:solidFill>
                          <a:effectLst/>
                          <a:latin typeface="DINPro" panose="020B0504020101020102"/>
                        </a:rPr>
                        <a:t>Estimated Car Sales (Unit)</a:t>
                      </a:r>
                      <a:endParaRPr lang="en-US" sz="1200" b="1" i="0" u="none" strike="noStrike" dirty="0">
                        <a:solidFill>
                          <a:schemeClr val="tx1">
                            <a:lumMod val="50000"/>
                          </a:schemeClr>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tc>
                  <a:txBody>
                    <a:bodyPr/>
                    <a:lstStyle/>
                    <a:p>
                      <a:pPr algn="ctr" rtl="0" fontAlgn="ctr"/>
                      <a:r>
                        <a:rPr lang="en-US" sz="1200" b="1" i="0" u="none" strike="noStrike" dirty="0">
                          <a:solidFill>
                            <a:schemeClr val="tx1">
                              <a:lumMod val="50000"/>
                            </a:schemeClr>
                          </a:solidFill>
                          <a:effectLst/>
                          <a:latin typeface="DINPro" panose="020B0504020101020102"/>
                        </a:rPr>
                        <a:t>Rank</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4099124"/>
                  </a:ext>
                </a:extLst>
              </a:tr>
              <a:tr h="190589">
                <a:tc>
                  <a:txBody>
                    <a:bodyPr/>
                    <a:lstStyle/>
                    <a:p>
                      <a:pPr algn="ctr" rtl="0" fontAlgn="ctr"/>
                      <a:r>
                        <a:rPr lang="en-US" sz="1200" b="0" i="0" u="none" strike="noStrike" dirty="0">
                          <a:solidFill>
                            <a:srgbClr val="000000"/>
                          </a:solidFill>
                          <a:effectLst/>
                          <a:latin typeface="DINPro" panose="020B0504020101020102"/>
                        </a:rPr>
                        <a:t>Rep F</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3</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endParaRPr lang="en-US" sz="1200" b="0" i="0" u="none" strike="noStrike" dirty="0">
                        <a:solidFill>
                          <a:srgbClr val="000000"/>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4189193449"/>
                  </a:ext>
                </a:extLst>
              </a:tr>
              <a:tr h="190589">
                <a:tc>
                  <a:txBody>
                    <a:bodyPr/>
                    <a:lstStyle/>
                    <a:p>
                      <a:pPr algn="ctr" rtl="0" fontAlgn="ctr"/>
                      <a:r>
                        <a:rPr lang="en-US" sz="1200" b="0" i="0" u="none" strike="noStrike" dirty="0">
                          <a:solidFill>
                            <a:srgbClr val="000000"/>
                          </a:solidFill>
                          <a:effectLst/>
                          <a:latin typeface="DINPro" panose="020B0504020101020102"/>
                        </a:rPr>
                        <a:t>Rep G</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2</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endParaRPr lang="en-US" sz="1200" b="0" i="0" u="none" strike="noStrike" dirty="0">
                        <a:solidFill>
                          <a:srgbClr val="000000"/>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512567865"/>
                  </a:ext>
                </a:extLst>
              </a:tr>
              <a:tr h="190589">
                <a:tc>
                  <a:txBody>
                    <a:bodyPr/>
                    <a:lstStyle/>
                    <a:p>
                      <a:pPr algn="ctr" rtl="0" fontAlgn="ctr"/>
                      <a:r>
                        <a:rPr lang="en-US" sz="1200" b="0" i="0" u="none" strike="noStrike" dirty="0">
                          <a:solidFill>
                            <a:srgbClr val="000000"/>
                          </a:solidFill>
                          <a:effectLst/>
                          <a:latin typeface="DINPro" panose="020B0504020101020102"/>
                        </a:rPr>
                        <a:t>Rep H</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4</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endParaRPr lang="en-US" sz="1200" b="0" i="0" u="none" strike="noStrike" dirty="0">
                        <a:solidFill>
                          <a:srgbClr val="000000"/>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518420411"/>
                  </a:ext>
                </a:extLst>
              </a:tr>
              <a:tr h="190589">
                <a:tc>
                  <a:txBody>
                    <a:bodyPr/>
                    <a:lstStyle/>
                    <a:p>
                      <a:pPr algn="ctr" rtl="0" fontAlgn="ctr"/>
                      <a:r>
                        <a:rPr lang="en-US" sz="1200" b="0" i="0" u="none" strike="noStrike" dirty="0">
                          <a:solidFill>
                            <a:srgbClr val="000000"/>
                          </a:solidFill>
                          <a:effectLst/>
                          <a:latin typeface="DINPro" panose="020B0504020101020102"/>
                        </a:rPr>
                        <a:t>Rep I</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5</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endParaRPr lang="en-US" sz="1200" b="0" i="0" u="none" strike="noStrike" dirty="0">
                        <a:solidFill>
                          <a:srgbClr val="000000"/>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723553724"/>
                  </a:ext>
                </a:extLst>
              </a:tr>
              <a:tr h="190589">
                <a:tc>
                  <a:txBody>
                    <a:bodyPr/>
                    <a:lstStyle/>
                    <a:p>
                      <a:pPr algn="ctr" rtl="0" fontAlgn="ctr"/>
                      <a:r>
                        <a:rPr lang="en-US" sz="1200" b="0" i="0" u="none" strike="noStrike" dirty="0">
                          <a:solidFill>
                            <a:srgbClr val="000000"/>
                          </a:solidFill>
                          <a:effectLst/>
                          <a:latin typeface="DINPro" panose="020B0504020101020102"/>
                        </a:rPr>
                        <a:t>Rep J</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r>
                        <a:rPr lang="en-US" sz="1200" b="0" i="0" u="none" strike="noStrike" dirty="0">
                          <a:solidFill>
                            <a:srgbClr val="000000"/>
                          </a:solidFill>
                          <a:effectLst/>
                          <a:latin typeface="DINPro" panose="020B0504020101020102"/>
                        </a:rPr>
                        <a:t>7</a:t>
                      </a: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tc>
                  <a:txBody>
                    <a:bodyPr/>
                    <a:lstStyle/>
                    <a:p>
                      <a:pPr algn="ctr" rtl="0" fontAlgn="ctr"/>
                      <a:endParaRPr lang="en-US" sz="1200" b="0" i="0" u="none" strike="noStrike" dirty="0">
                        <a:solidFill>
                          <a:srgbClr val="000000"/>
                        </a:solidFill>
                        <a:effectLst/>
                        <a:latin typeface="DINPro" panose="020B0504020101020102"/>
                      </a:endParaRPr>
                    </a:p>
                  </a:txBody>
                  <a:tcPr marL="9525" marR="9525" marT="9525" marB="0" anchor="ctr">
                    <a:lnL w="6350" cap="flat" cmpd="sng" algn="ctr">
                      <a:solidFill>
                        <a:srgbClr val="111111"/>
                      </a:solidFill>
                      <a:prstDash val="solid"/>
                      <a:round/>
                      <a:headEnd type="none" w="med" len="med"/>
                      <a:tailEnd type="none" w="med" len="med"/>
                    </a:lnL>
                    <a:lnR w="6350" cap="flat" cmpd="sng" algn="ctr">
                      <a:solidFill>
                        <a:srgbClr val="111111"/>
                      </a:solidFill>
                      <a:prstDash val="solid"/>
                      <a:round/>
                      <a:headEnd type="none" w="med" len="med"/>
                      <a:tailEnd type="none" w="med" len="med"/>
                    </a:lnR>
                    <a:lnT w="6350" cap="flat" cmpd="sng" algn="ctr">
                      <a:solidFill>
                        <a:srgbClr val="111111"/>
                      </a:solidFill>
                      <a:prstDash val="solid"/>
                      <a:round/>
                      <a:headEnd type="none" w="med" len="med"/>
                      <a:tailEnd type="none" w="med" len="med"/>
                    </a:lnT>
                    <a:lnB w="6350" cap="flat" cmpd="sng" algn="ctr">
                      <a:solidFill>
                        <a:srgbClr val="111111"/>
                      </a:solidFill>
                      <a:prstDash val="solid"/>
                      <a:round/>
                      <a:headEnd type="none" w="med" len="med"/>
                      <a:tailEnd type="none" w="med" len="med"/>
                    </a:lnB>
                    <a:noFill/>
                  </a:tcPr>
                </a:tc>
                <a:extLst>
                  <a:ext uri="{0D108BD9-81ED-4DB2-BD59-A6C34878D82A}">
                    <a16:rowId xmlns:a16="http://schemas.microsoft.com/office/drawing/2014/main" val="2413938162"/>
                  </a:ext>
                </a:extLst>
              </a:tr>
            </a:tbl>
          </a:graphicData>
        </a:graphic>
      </p:graphicFrame>
      <p:sp>
        <p:nvSpPr>
          <p:cNvPr id="23" name="TextBox 22">
            <a:extLst>
              <a:ext uri="{FF2B5EF4-FFF2-40B4-BE49-F238E27FC236}">
                <a16:creationId xmlns:a16="http://schemas.microsoft.com/office/drawing/2014/main" id="{37585035-B097-45DA-9B2F-99B7CD5AE614}"/>
              </a:ext>
            </a:extLst>
          </p:cNvPr>
          <p:cNvSpPr txBox="1"/>
          <p:nvPr/>
        </p:nvSpPr>
        <p:spPr>
          <a:xfrm>
            <a:off x="76200" y="6088457"/>
            <a:ext cx="8991600" cy="464743"/>
          </a:xfrm>
          <a:prstGeom prst="rect">
            <a:avLst/>
          </a:prstGeom>
          <a:noFill/>
        </p:spPr>
        <p:txBody>
          <a:bodyPr wrap="square" rtlCol="0">
            <a:spAutoFit/>
          </a:bodyPr>
          <a:lstStyle/>
          <a:p>
            <a:r>
              <a:rPr lang="en-US" sz="1100" dirty="0">
                <a:latin typeface="DINPro" panose="020B0504020101020102"/>
              </a:rPr>
              <a:t>Pay out: The amount which will be given to the sales representative as a payment (salary + incentive / bonus) </a:t>
            </a:r>
          </a:p>
          <a:p>
            <a:r>
              <a:rPr lang="en-US" sz="1100" dirty="0">
                <a:latin typeface="DINPro" panose="020B0504020101020102"/>
              </a:rPr>
              <a:t>Incentive Budget: This is maximum amount Krypto is planning to spend to incentivize Electra sales </a:t>
            </a:r>
          </a:p>
        </p:txBody>
      </p:sp>
      <p:sp>
        <p:nvSpPr>
          <p:cNvPr id="24" name="Road Sign">
            <a:extLst>
              <a:ext uri="{FF2B5EF4-FFF2-40B4-BE49-F238E27FC236}">
                <a16:creationId xmlns:a16="http://schemas.microsoft.com/office/drawing/2014/main" id="{F6346E8A-42C0-4EA3-8CB3-C1B20A0C9E8D}"/>
              </a:ext>
            </a:extLst>
          </p:cNvPr>
          <p:cNvSpPr txBox="1"/>
          <p:nvPr/>
        </p:nvSpPr>
        <p:spPr bwMode="blackWhite">
          <a:xfrm>
            <a:off x="7010400" y="25532"/>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4</a:t>
            </a:r>
          </a:p>
        </p:txBody>
      </p:sp>
    </p:spTree>
    <p:extLst>
      <p:ext uri="{BB962C8B-B14F-4D97-AF65-F5344CB8AC3E}">
        <p14:creationId xmlns:p14="http://schemas.microsoft.com/office/powerpoint/2010/main" val="164748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36F767-D813-4358-852E-A0A28F995281}"/>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23C0C72E-22EC-4179-B1B4-6C656D4A89B4}"/>
              </a:ext>
            </a:extLst>
          </p:cNvPr>
          <p:cNvSpPr/>
          <p:nvPr/>
        </p:nvSpPr>
        <p:spPr>
          <a:xfrm>
            <a:off x="228600" y="3086086"/>
            <a:ext cx="8686800" cy="1708160"/>
          </a:xfrm>
          <a:prstGeom prst="rect">
            <a:avLst/>
          </a:prstGeom>
        </p:spPr>
        <p:txBody>
          <a:bodyPr wrap="square">
            <a:spAutoFit/>
          </a:bodyPr>
          <a:lstStyle/>
          <a:p>
            <a:pPr fontAlgn="ctr">
              <a:spcBef>
                <a:spcPts val="0"/>
              </a:spcBef>
              <a:spcAft>
                <a:spcPts val="0"/>
              </a:spcAft>
            </a:pPr>
            <a:r>
              <a:rPr lang="en-US" sz="1500" b="1" dirty="0">
                <a:solidFill>
                  <a:srgbClr val="000000"/>
                </a:solidFill>
                <a:latin typeface="DINPro" panose="020B0504020101020102"/>
              </a:rPr>
              <a:t>5.1)</a:t>
            </a:r>
            <a:r>
              <a:rPr lang="en-US" sz="1500" dirty="0">
                <a:solidFill>
                  <a:srgbClr val="000000"/>
                </a:solidFill>
                <a:latin typeface="DINPro" panose="020B0504020101020102"/>
              </a:rPr>
              <a:t> What could be other important parameters in selecting the cities for launching the experience stores? How will you accommodate these parameters in selection process – how important these parameters will be compared to each other?</a:t>
            </a:r>
          </a:p>
          <a:p>
            <a:pPr fontAlgn="ctr">
              <a:spcBef>
                <a:spcPts val="0"/>
              </a:spcBef>
              <a:spcAft>
                <a:spcPts val="0"/>
              </a:spcAft>
            </a:pPr>
            <a:endParaRPr lang="en-US" sz="1500" dirty="0">
              <a:solidFill>
                <a:srgbClr val="000000"/>
              </a:solidFill>
              <a:latin typeface="DINPro" panose="020B0504020101020102"/>
            </a:endParaRPr>
          </a:p>
          <a:p>
            <a:pPr fontAlgn="ctr">
              <a:spcBef>
                <a:spcPts val="0"/>
              </a:spcBef>
              <a:spcAft>
                <a:spcPts val="0"/>
              </a:spcAft>
            </a:pPr>
            <a:r>
              <a:rPr lang="en-US" sz="1500" b="1" dirty="0">
                <a:solidFill>
                  <a:srgbClr val="000000"/>
                </a:solidFill>
                <a:latin typeface="DINPro" panose="020B0504020101020102"/>
              </a:rPr>
              <a:t>5.2)</a:t>
            </a:r>
            <a:r>
              <a:rPr lang="en-US" sz="1500" dirty="0">
                <a:solidFill>
                  <a:srgbClr val="000000"/>
                </a:solidFill>
                <a:latin typeface="DINPro" panose="020B0504020101020102"/>
              </a:rPr>
              <a:t> What are the drawbacks of the current compensation plan?</a:t>
            </a:r>
          </a:p>
          <a:p>
            <a:pPr fontAlgn="ctr">
              <a:spcBef>
                <a:spcPts val="0"/>
              </a:spcBef>
              <a:spcAft>
                <a:spcPts val="0"/>
              </a:spcAft>
            </a:pPr>
            <a:endParaRPr lang="en-US" sz="1500" b="1" dirty="0">
              <a:solidFill>
                <a:schemeClr val="tx1">
                  <a:lumMod val="50000"/>
                </a:schemeClr>
              </a:solidFill>
              <a:latin typeface="DINPro" panose="020B0504020101020102"/>
            </a:endParaRPr>
          </a:p>
          <a:p>
            <a:pPr fontAlgn="ctr">
              <a:spcBef>
                <a:spcPts val="0"/>
              </a:spcBef>
              <a:spcAft>
                <a:spcPts val="0"/>
              </a:spcAft>
            </a:pPr>
            <a:r>
              <a:rPr lang="en-US" sz="1500" b="1" dirty="0">
                <a:solidFill>
                  <a:schemeClr val="tx1">
                    <a:lumMod val="50000"/>
                  </a:schemeClr>
                </a:solidFill>
                <a:latin typeface="DINPro" panose="020B0504020101020102"/>
              </a:rPr>
              <a:t>5.3)</a:t>
            </a:r>
            <a:r>
              <a:rPr lang="en-US" sz="1500" dirty="0">
                <a:solidFill>
                  <a:schemeClr val="tx1">
                    <a:lumMod val="50000"/>
                  </a:schemeClr>
                </a:solidFill>
                <a:latin typeface="DINPro" panose="020B0504020101020102"/>
              </a:rPr>
              <a:t> What other way can you suggest for calculating the payouts to avoid these drawbacks?</a:t>
            </a:r>
            <a:endParaRPr lang="en-US" sz="1500" b="1" dirty="0">
              <a:solidFill>
                <a:schemeClr val="tx1">
                  <a:lumMod val="50000"/>
                </a:schemeClr>
              </a:solidFill>
              <a:latin typeface="DINPro" panose="020B0504020101020102"/>
            </a:endParaRPr>
          </a:p>
        </p:txBody>
      </p:sp>
      <p:grpSp>
        <p:nvGrpSpPr>
          <p:cNvPr id="7" name="Group 6">
            <a:extLst>
              <a:ext uri="{FF2B5EF4-FFF2-40B4-BE49-F238E27FC236}">
                <a16:creationId xmlns:a16="http://schemas.microsoft.com/office/drawing/2014/main" id="{49C10D5A-59D1-4918-870D-31F5E3694887}"/>
              </a:ext>
            </a:extLst>
          </p:cNvPr>
          <p:cNvGrpSpPr/>
          <p:nvPr/>
        </p:nvGrpSpPr>
        <p:grpSpPr>
          <a:xfrm>
            <a:off x="342759" y="217221"/>
            <a:ext cx="8572641" cy="684785"/>
            <a:chOff x="326700" y="215172"/>
            <a:chExt cx="8415142" cy="684785"/>
          </a:xfrm>
        </p:grpSpPr>
        <p:sp>
          <p:nvSpPr>
            <p:cNvPr id="8" name="Freeform: Shape 7">
              <a:extLst>
                <a:ext uri="{FF2B5EF4-FFF2-40B4-BE49-F238E27FC236}">
                  <a16:creationId xmlns:a16="http://schemas.microsoft.com/office/drawing/2014/main" id="{D2F9E21D-DB16-4867-9F17-EF238E54298D}"/>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9" name="Freeform: Shape 8">
              <a:extLst>
                <a:ext uri="{FF2B5EF4-FFF2-40B4-BE49-F238E27FC236}">
                  <a16:creationId xmlns:a16="http://schemas.microsoft.com/office/drawing/2014/main" id="{112AE50F-ACFB-45B1-B603-917B3BC5D6F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52CA784B-EE6F-4803-8697-0ABE7E9C764D}"/>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Rectangle 13">
              <a:extLst>
                <a:ext uri="{FF2B5EF4-FFF2-40B4-BE49-F238E27FC236}">
                  <a16:creationId xmlns:a16="http://schemas.microsoft.com/office/drawing/2014/main" id="{91DDE9EC-2B11-48E8-A987-7FBF118F97CA}"/>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2" name="TextBox 11">
              <a:extLst>
                <a:ext uri="{FF2B5EF4-FFF2-40B4-BE49-F238E27FC236}">
                  <a16:creationId xmlns:a16="http://schemas.microsoft.com/office/drawing/2014/main" id="{2B750012-6ACC-44DB-B132-910D9D7A2DB2}"/>
                </a:ext>
              </a:extLst>
            </p:cNvPr>
            <p:cNvSpPr txBox="1"/>
            <p:nvPr/>
          </p:nvSpPr>
          <p:spPr>
            <a:xfrm>
              <a:off x="1144143" y="383094"/>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Q5: Is this the right strategy</a:t>
              </a:r>
            </a:p>
          </p:txBody>
        </p:sp>
      </p:grpSp>
      <p:grpSp>
        <p:nvGrpSpPr>
          <p:cNvPr id="14" name="Group 13">
            <a:extLst>
              <a:ext uri="{FF2B5EF4-FFF2-40B4-BE49-F238E27FC236}">
                <a16:creationId xmlns:a16="http://schemas.microsoft.com/office/drawing/2014/main" id="{9587D083-8438-472B-9E51-7CC04C04D05F}"/>
              </a:ext>
            </a:extLst>
          </p:cNvPr>
          <p:cNvGrpSpPr/>
          <p:nvPr/>
        </p:nvGrpSpPr>
        <p:grpSpPr>
          <a:xfrm>
            <a:off x="152400" y="1219200"/>
            <a:ext cx="8763000" cy="1505898"/>
            <a:chOff x="0" y="1524000"/>
            <a:chExt cx="9144000" cy="381000"/>
          </a:xfrm>
        </p:grpSpPr>
        <p:sp>
          <p:nvSpPr>
            <p:cNvPr id="15" name="Rectangle 14">
              <a:extLst>
                <a:ext uri="{FF2B5EF4-FFF2-40B4-BE49-F238E27FC236}">
                  <a16:creationId xmlns:a16="http://schemas.microsoft.com/office/drawing/2014/main" id="{48586CA8-EA28-40D9-A0A8-24AFEBF389FA}"/>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500" b="1" u="sng" dirty="0">
                  <a:solidFill>
                    <a:srgbClr val="000000"/>
                  </a:solidFill>
                  <a:latin typeface="DINPro" panose="020B0504020101020102"/>
                </a:rPr>
                <a:t>Background:</a:t>
              </a:r>
            </a:p>
            <a:p>
              <a:r>
                <a:rPr lang="en-US" sz="1500" dirty="0">
                  <a:solidFill>
                    <a:srgbClr val="000000"/>
                  </a:solidFill>
                  <a:latin typeface="DINPro" panose="020B0504020101020102"/>
                </a:rPr>
                <a:t>Krypto Motors feels that their launch strategy and incentive plan requires some changes and they want to hire you as their consultants. They are re-evaluating their strategy to promote based on ranking and flat commission approach and wants your suggestion on below challenges:</a:t>
              </a:r>
            </a:p>
          </p:txBody>
        </p:sp>
        <p:sp>
          <p:nvSpPr>
            <p:cNvPr id="16" name="Rectangle 15">
              <a:extLst>
                <a:ext uri="{FF2B5EF4-FFF2-40B4-BE49-F238E27FC236}">
                  <a16:creationId xmlns:a16="http://schemas.microsoft.com/office/drawing/2014/main" id="{CB55C44C-97B4-404D-8215-ECDC7A523124}"/>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5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13" name="Road Sign">
            <a:extLst>
              <a:ext uri="{FF2B5EF4-FFF2-40B4-BE49-F238E27FC236}">
                <a16:creationId xmlns:a16="http://schemas.microsoft.com/office/drawing/2014/main" id="{6C7B8A65-DB33-433C-8A53-E31C746EECA9}"/>
              </a:ext>
            </a:extLst>
          </p:cNvPr>
          <p:cNvSpPr txBox="1"/>
          <p:nvPr/>
        </p:nvSpPr>
        <p:spPr bwMode="blackWhite">
          <a:xfrm>
            <a:off x="7010400" y="25532"/>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5</a:t>
            </a:r>
          </a:p>
        </p:txBody>
      </p:sp>
    </p:spTree>
    <p:extLst>
      <p:ext uri="{BB962C8B-B14F-4D97-AF65-F5344CB8AC3E}">
        <p14:creationId xmlns:p14="http://schemas.microsoft.com/office/powerpoint/2010/main" val="9121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0C8A86-8DCD-4D11-A077-E51442B30EF5}"/>
              </a:ext>
            </a:extLst>
          </p:cNvPr>
          <p:cNvSpPr txBox="1">
            <a:spLocks/>
          </p:cNvSpPr>
          <p:nvPr/>
        </p:nvSpPr>
        <p:spPr bwMode="black">
          <a:xfrm>
            <a:off x="2286000" y="2743871"/>
            <a:ext cx="9296709" cy="67710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4400" kern="0" dirty="0"/>
              <a:t>Segment 2</a:t>
            </a:r>
          </a:p>
        </p:txBody>
      </p:sp>
      <p:pic>
        <p:nvPicPr>
          <p:cNvPr id="3" name="Picture 2">
            <a:extLst>
              <a:ext uri="{FF2B5EF4-FFF2-40B4-BE49-F238E27FC236}">
                <a16:creationId xmlns:a16="http://schemas.microsoft.com/office/drawing/2014/main" id="{C3FC9387-2E6D-438F-9887-470736C0A82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r="48109"/>
          <a:stretch/>
        </p:blipFill>
        <p:spPr>
          <a:xfrm>
            <a:off x="-26767" y="-2779"/>
            <a:ext cx="9170767" cy="6632180"/>
          </a:xfrm>
          <a:prstGeom prst="rect">
            <a:avLst/>
          </a:prstGeom>
        </p:spPr>
      </p:pic>
      <p:sp>
        <p:nvSpPr>
          <p:cNvPr id="4" name="Parallelogram 3">
            <a:extLst>
              <a:ext uri="{FF2B5EF4-FFF2-40B4-BE49-F238E27FC236}">
                <a16:creationId xmlns:a16="http://schemas.microsoft.com/office/drawing/2014/main" id="{5F9E93A9-7AD6-42EF-BC5B-7B223F5932ED}"/>
              </a:ext>
            </a:extLst>
          </p:cNvPr>
          <p:cNvSpPr/>
          <p:nvPr/>
        </p:nvSpPr>
        <p:spPr bwMode="auto">
          <a:xfrm>
            <a:off x="-609600" y="4859536"/>
            <a:ext cx="7359257" cy="1066800"/>
          </a:xfrm>
          <a:prstGeom prst="parallelogram">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6" name="Parallelogram 5">
            <a:extLst>
              <a:ext uri="{FF2B5EF4-FFF2-40B4-BE49-F238E27FC236}">
                <a16:creationId xmlns:a16="http://schemas.microsoft.com/office/drawing/2014/main" id="{E7BDCE81-6C39-4823-BAD3-0E8016F08F0F}"/>
              </a:ext>
            </a:extLst>
          </p:cNvPr>
          <p:cNvSpPr/>
          <p:nvPr/>
        </p:nvSpPr>
        <p:spPr bwMode="auto">
          <a:xfrm>
            <a:off x="6638735"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7" name="Parallelogram 6">
            <a:extLst>
              <a:ext uri="{FF2B5EF4-FFF2-40B4-BE49-F238E27FC236}">
                <a16:creationId xmlns:a16="http://schemas.microsoft.com/office/drawing/2014/main" id="{8CE742F5-C755-4FB4-A7F6-B854801C07D1}"/>
              </a:ext>
            </a:extLst>
          </p:cNvPr>
          <p:cNvSpPr/>
          <p:nvPr/>
        </p:nvSpPr>
        <p:spPr bwMode="auto">
          <a:xfrm>
            <a:off x="6916768"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8" name="Title 1">
            <a:extLst>
              <a:ext uri="{FF2B5EF4-FFF2-40B4-BE49-F238E27FC236}">
                <a16:creationId xmlns:a16="http://schemas.microsoft.com/office/drawing/2014/main" id="{893D6A1E-4C7D-4BB9-8C29-9BA0D3BFDFBD}"/>
              </a:ext>
            </a:extLst>
          </p:cNvPr>
          <p:cNvSpPr>
            <a:spLocks noGrp="1"/>
          </p:cNvSpPr>
          <p:nvPr>
            <p:ph type="title"/>
          </p:nvPr>
        </p:nvSpPr>
        <p:spPr>
          <a:xfrm>
            <a:off x="245890" y="5105400"/>
            <a:ext cx="6225734" cy="492443"/>
          </a:xfrm>
        </p:spPr>
        <p:txBody>
          <a:bodyPr/>
          <a:lstStyle/>
          <a:p>
            <a:r>
              <a:rPr lang="en-US" sz="3200" b="1" i="1" cap="none" dirty="0">
                <a:solidFill>
                  <a:srgbClr val="006CA3"/>
                </a:solidFill>
                <a:latin typeface="DINPro" panose="020B0504020101020102"/>
              </a:rPr>
              <a:t>Section 3</a:t>
            </a:r>
          </a:p>
        </p:txBody>
      </p:sp>
      <p:pic>
        <p:nvPicPr>
          <p:cNvPr id="9" name="Picture 8">
            <a:extLst>
              <a:ext uri="{FF2B5EF4-FFF2-40B4-BE49-F238E27FC236}">
                <a16:creationId xmlns:a16="http://schemas.microsoft.com/office/drawing/2014/main" id="{4E469DF0-74AE-4867-82EE-1B019E29F56A}"/>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491816" y="1905000"/>
            <a:ext cx="2133600" cy="2133600"/>
          </a:xfrm>
          <a:prstGeom prst="rect">
            <a:avLst/>
          </a:prstGeom>
        </p:spPr>
      </p:pic>
    </p:spTree>
    <p:extLst>
      <p:ext uri="{BB962C8B-B14F-4D97-AF65-F5344CB8AC3E}">
        <p14:creationId xmlns:p14="http://schemas.microsoft.com/office/powerpoint/2010/main" val="15527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F7F664-AE0C-4B54-A531-F1A898B011F2}"/>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a:extLst>
              <a:ext uri="{FF2B5EF4-FFF2-40B4-BE49-F238E27FC236}">
                <a16:creationId xmlns:a16="http://schemas.microsoft.com/office/drawing/2014/main" id="{64FC1F3A-E4AF-49B5-87C6-047A03830F56}"/>
              </a:ext>
            </a:extLst>
          </p:cNvPr>
          <p:cNvGrpSpPr/>
          <p:nvPr/>
        </p:nvGrpSpPr>
        <p:grpSpPr>
          <a:xfrm>
            <a:off x="348986" y="232977"/>
            <a:ext cx="8580437" cy="684785"/>
            <a:chOff x="326700" y="215172"/>
            <a:chExt cx="8415142" cy="684785"/>
          </a:xfrm>
        </p:grpSpPr>
        <p:sp>
          <p:nvSpPr>
            <p:cNvPr id="9" name="Freeform: Shape 8">
              <a:extLst>
                <a:ext uri="{FF2B5EF4-FFF2-40B4-BE49-F238E27FC236}">
                  <a16:creationId xmlns:a16="http://schemas.microsoft.com/office/drawing/2014/main" id="{94474530-D2AA-4578-84D2-15F02570BFE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03DBB9F7-EE89-43FD-82E6-D10AA0F3460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Freeform: Shape 10">
              <a:extLst>
                <a:ext uri="{FF2B5EF4-FFF2-40B4-BE49-F238E27FC236}">
                  <a16:creationId xmlns:a16="http://schemas.microsoft.com/office/drawing/2014/main" id="{3830122C-EC9B-4D65-9468-ED8AD748DAFC}"/>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2" name="Rectangle 13">
              <a:extLst>
                <a:ext uri="{FF2B5EF4-FFF2-40B4-BE49-F238E27FC236}">
                  <a16:creationId xmlns:a16="http://schemas.microsoft.com/office/drawing/2014/main" id="{EC3A824D-3096-4E9D-8F4B-F4CF58F48D18}"/>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3" name="TextBox 12">
              <a:extLst>
                <a:ext uri="{FF2B5EF4-FFF2-40B4-BE49-F238E27FC236}">
                  <a16:creationId xmlns:a16="http://schemas.microsoft.com/office/drawing/2014/main" id="{1911DE8C-BDE1-42F7-B4F5-DFE0E89C3CEE}"/>
                </a:ext>
              </a:extLst>
            </p:cNvPr>
            <p:cNvSpPr txBox="1"/>
            <p:nvPr/>
          </p:nvSpPr>
          <p:spPr>
            <a:xfrm>
              <a:off x="1173580" y="394772"/>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Q6: Recommend car for middle income group segment</a:t>
              </a:r>
            </a:p>
          </p:txBody>
        </p:sp>
      </p:grpSp>
      <p:grpSp>
        <p:nvGrpSpPr>
          <p:cNvPr id="15" name="Group 14">
            <a:extLst>
              <a:ext uri="{FF2B5EF4-FFF2-40B4-BE49-F238E27FC236}">
                <a16:creationId xmlns:a16="http://schemas.microsoft.com/office/drawing/2014/main" id="{853F04C4-34FE-4E1F-BF63-347CF4358FB8}"/>
              </a:ext>
            </a:extLst>
          </p:cNvPr>
          <p:cNvGrpSpPr/>
          <p:nvPr/>
        </p:nvGrpSpPr>
        <p:grpSpPr>
          <a:xfrm>
            <a:off x="152400" y="1108677"/>
            <a:ext cx="8777023" cy="1219200"/>
            <a:chOff x="0" y="1524000"/>
            <a:chExt cx="9144000" cy="381000"/>
          </a:xfrm>
        </p:grpSpPr>
        <p:sp>
          <p:nvSpPr>
            <p:cNvPr id="16" name="Rectangle 15">
              <a:extLst>
                <a:ext uri="{FF2B5EF4-FFF2-40B4-BE49-F238E27FC236}">
                  <a16:creationId xmlns:a16="http://schemas.microsoft.com/office/drawing/2014/main" id="{2CE730E4-F68B-4C30-8465-042A031E6BCD}"/>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u="sng" dirty="0">
                  <a:solidFill>
                    <a:srgbClr val="000000"/>
                  </a:solidFill>
                  <a:latin typeface="DINPro" panose="020B0504020101020102"/>
                </a:rPr>
                <a:t>Background:</a:t>
              </a:r>
            </a:p>
            <a:p>
              <a:r>
                <a:rPr lang="en-US" dirty="0">
                  <a:solidFill>
                    <a:srgbClr val="000000"/>
                  </a:solidFill>
                  <a:latin typeface="DINPro" panose="020B0504020101020102"/>
                </a:rPr>
                <a:t>Vikram from sales team at Krypto plans to target upper middle-class population for its upcoming car launches. He chooses Mumbai as the first city of launch</a:t>
              </a:r>
            </a:p>
          </p:txBody>
        </p:sp>
        <p:sp>
          <p:nvSpPr>
            <p:cNvPr id="17" name="Rectangle 16">
              <a:extLst>
                <a:ext uri="{FF2B5EF4-FFF2-40B4-BE49-F238E27FC236}">
                  <a16:creationId xmlns:a16="http://schemas.microsoft.com/office/drawing/2014/main" id="{145CAB7B-0A22-461C-80E3-54134A22E118}"/>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2" name="Rectangle 1">
            <a:extLst>
              <a:ext uri="{FF2B5EF4-FFF2-40B4-BE49-F238E27FC236}">
                <a16:creationId xmlns:a16="http://schemas.microsoft.com/office/drawing/2014/main" id="{DAA83AF6-1F40-4FCC-9D56-EAC6AD407C63}"/>
              </a:ext>
            </a:extLst>
          </p:cNvPr>
          <p:cNvSpPr/>
          <p:nvPr/>
        </p:nvSpPr>
        <p:spPr>
          <a:xfrm>
            <a:off x="101584" y="2578633"/>
            <a:ext cx="8839200" cy="3539430"/>
          </a:xfrm>
          <a:prstGeom prst="rect">
            <a:avLst/>
          </a:prstGeom>
        </p:spPr>
        <p:txBody>
          <a:bodyPr wrap="square">
            <a:spAutoFit/>
          </a:bodyPr>
          <a:lstStyle/>
          <a:p>
            <a:r>
              <a:rPr lang="en-US" b="1" kern="0" dirty="0">
                <a:solidFill>
                  <a:schemeClr val="tx1">
                    <a:lumMod val="50000"/>
                  </a:schemeClr>
                </a:solidFill>
                <a:latin typeface="DINPro" panose="020B0504020101020102"/>
              </a:rPr>
              <a:t>6.1)</a:t>
            </a:r>
            <a:r>
              <a:rPr lang="en-US" kern="0" dirty="0">
                <a:solidFill>
                  <a:schemeClr val="tx1">
                    <a:lumMod val="50000"/>
                  </a:schemeClr>
                </a:solidFill>
                <a:latin typeface="DINPro" panose="020B0504020101020102"/>
              </a:rPr>
              <a:t> </a:t>
            </a:r>
            <a:r>
              <a:rPr lang="en-US" dirty="0">
                <a:solidFill>
                  <a:schemeClr val="tx1">
                    <a:lumMod val="50000"/>
                  </a:schemeClr>
                </a:solidFill>
                <a:latin typeface="DINPro" panose="020B0504020101020102"/>
              </a:rPr>
              <a:t>Recommend car with maximum seating capacity assuming customer has budget of 8 lakhs and can pay 4 lakhs as down payment and rest of the price/expenses in maximum of 3 years from day of purchase.</a:t>
            </a:r>
            <a:endParaRPr lang="en-US" kern="0" dirty="0">
              <a:solidFill>
                <a:schemeClr val="tx1">
                  <a:lumMod val="50000"/>
                </a:schemeClr>
              </a:solidFill>
              <a:latin typeface="DINPro" panose="020B0504020101020102"/>
            </a:endParaRPr>
          </a:p>
          <a:p>
            <a:endParaRPr lang="en-US" b="1" kern="0" dirty="0">
              <a:solidFill>
                <a:schemeClr val="tx1">
                  <a:lumMod val="50000"/>
                </a:schemeClr>
              </a:solidFill>
              <a:latin typeface="DINPro" panose="020B0504020101020102"/>
            </a:endParaRPr>
          </a:p>
          <a:p>
            <a:r>
              <a:rPr lang="en-US" b="1" kern="0" dirty="0">
                <a:solidFill>
                  <a:schemeClr val="tx1">
                    <a:lumMod val="50000"/>
                  </a:schemeClr>
                </a:solidFill>
                <a:latin typeface="DINPro" panose="020B0504020101020102"/>
              </a:rPr>
              <a:t>Formula</a:t>
            </a:r>
            <a:r>
              <a:rPr lang="en-US" kern="0" dirty="0">
                <a:solidFill>
                  <a:schemeClr val="tx1">
                    <a:lumMod val="50000"/>
                  </a:schemeClr>
                </a:solidFill>
                <a:latin typeface="DINPro" panose="020B0504020101020102"/>
              </a:rPr>
              <a:t> :</a:t>
            </a:r>
          </a:p>
          <a:p>
            <a:r>
              <a:rPr lang="en-US" kern="0" dirty="0">
                <a:solidFill>
                  <a:schemeClr val="tx1">
                    <a:lumMod val="50000"/>
                  </a:schemeClr>
                </a:solidFill>
                <a:latin typeface="DINPro" panose="020B0504020101020102"/>
              </a:rPr>
              <a:t>#1: On-road price = Ex-Showroom Price + Road tax + Insurance – Government subsidy</a:t>
            </a:r>
          </a:p>
          <a:p>
            <a:pPr marL="0" indent="0">
              <a:buNone/>
            </a:pPr>
            <a:r>
              <a:rPr lang="en-US" kern="0" dirty="0">
                <a:solidFill>
                  <a:schemeClr val="tx1">
                    <a:lumMod val="50000"/>
                  </a:schemeClr>
                </a:solidFill>
                <a:latin typeface="DINPro" panose="020B0504020101020102"/>
              </a:rPr>
              <a:t>#2: Total cost incurred= { Down payment + (On-road price – Down payment)  + (On-road price – Down payment) *Overall  Effective Interest }</a:t>
            </a:r>
          </a:p>
          <a:p>
            <a:pPr marL="0" indent="0">
              <a:buNone/>
            </a:pPr>
            <a:endParaRPr lang="en-US" kern="0" dirty="0">
              <a:solidFill>
                <a:schemeClr val="tx1">
                  <a:lumMod val="50000"/>
                </a:schemeClr>
              </a:solidFill>
              <a:latin typeface="DINPro" panose="020B0504020101020102"/>
            </a:endParaRPr>
          </a:p>
          <a:p>
            <a:r>
              <a:rPr lang="en-US" b="1" kern="0" dirty="0">
                <a:solidFill>
                  <a:schemeClr val="tx1">
                    <a:lumMod val="50000"/>
                  </a:schemeClr>
                </a:solidFill>
                <a:latin typeface="DINPro" panose="020B0504020101020102"/>
              </a:rPr>
              <a:t>6.2) </a:t>
            </a:r>
            <a:r>
              <a:rPr lang="en-US" kern="0" dirty="0">
                <a:solidFill>
                  <a:schemeClr val="tx1">
                    <a:lumMod val="50000"/>
                  </a:schemeClr>
                </a:solidFill>
                <a:latin typeface="DINPro" panose="020B0504020101020102"/>
              </a:rPr>
              <a:t>Calculate the money you will spend after paying the down payment of the car in 4 years if you travel 11560 kilometers per year on average.</a:t>
            </a:r>
          </a:p>
          <a:p>
            <a:endParaRPr lang="en-US" b="1" kern="0" dirty="0">
              <a:solidFill>
                <a:schemeClr val="tx1">
                  <a:lumMod val="50000"/>
                </a:schemeClr>
              </a:solidFill>
              <a:latin typeface="DINPro" panose="020B0504020101020102"/>
            </a:endParaRPr>
          </a:p>
          <a:p>
            <a:r>
              <a:rPr lang="en-US" b="1" kern="0" dirty="0">
                <a:solidFill>
                  <a:schemeClr val="tx1">
                    <a:lumMod val="50000"/>
                  </a:schemeClr>
                </a:solidFill>
                <a:latin typeface="DINPro" panose="020B0504020101020102"/>
              </a:rPr>
              <a:t>Formula:</a:t>
            </a:r>
          </a:p>
          <a:p>
            <a:r>
              <a:rPr lang="en-US" kern="0" dirty="0">
                <a:solidFill>
                  <a:schemeClr val="tx1">
                    <a:lumMod val="50000"/>
                  </a:schemeClr>
                </a:solidFill>
                <a:latin typeface="DINPro" panose="020B0504020101020102"/>
              </a:rPr>
              <a:t>Operational Cost = Total maintenance cost + Electricity Cost per KM * Total distance travelled</a:t>
            </a:r>
          </a:p>
          <a:p>
            <a:pPr marL="0" indent="0">
              <a:buNone/>
            </a:pPr>
            <a:endParaRPr lang="en-US" kern="0" dirty="0">
              <a:solidFill>
                <a:schemeClr val="tx1">
                  <a:lumMod val="50000"/>
                </a:schemeClr>
              </a:solidFill>
              <a:latin typeface="DINPro" panose="020B0504020101020102"/>
            </a:endParaRPr>
          </a:p>
        </p:txBody>
      </p:sp>
      <p:sp>
        <p:nvSpPr>
          <p:cNvPr id="14" name="Road Sign">
            <a:extLst>
              <a:ext uri="{FF2B5EF4-FFF2-40B4-BE49-F238E27FC236}">
                <a16:creationId xmlns:a16="http://schemas.microsoft.com/office/drawing/2014/main" id="{70061F0D-704D-4758-B31C-1D39AE28FB56}"/>
              </a:ext>
            </a:extLst>
          </p:cNvPr>
          <p:cNvSpPr txBox="1"/>
          <p:nvPr/>
        </p:nvSpPr>
        <p:spPr bwMode="blackWhite">
          <a:xfrm>
            <a:off x="7010400" y="25532"/>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6</a:t>
            </a:r>
          </a:p>
        </p:txBody>
      </p:sp>
    </p:spTree>
    <p:extLst>
      <p:ext uri="{BB962C8B-B14F-4D97-AF65-F5344CB8AC3E}">
        <p14:creationId xmlns:p14="http://schemas.microsoft.com/office/powerpoint/2010/main" val="273549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F7F664-AE0C-4B54-A531-F1A898B011F2}"/>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kern="0" dirty="0">
              <a:latin typeface="DINPro" panose="020B0504020101020102"/>
            </a:endParaRPr>
          </a:p>
        </p:txBody>
      </p:sp>
      <p:grpSp>
        <p:nvGrpSpPr>
          <p:cNvPr id="8" name="Group 7">
            <a:extLst>
              <a:ext uri="{FF2B5EF4-FFF2-40B4-BE49-F238E27FC236}">
                <a16:creationId xmlns:a16="http://schemas.microsoft.com/office/drawing/2014/main" id="{64FC1F3A-E4AF-49B5-87C6-047A03830F56}"/>
              </a:ext>
            </a:extLst>
          </p:cNvPr>
          <p:cNvGrpSpPr/>
          <p:nvPr/>
        </p:nvGrpSpPr>
        <p:grpSpPr>
          <a:xfrm>
            <a:off x="281781" y="215559"/>
            <a:ext cx="8580437" cy="684785"/>
            <a:chOff x="326700" y="215172"/>
            <a:chExt cx="8415142" cy="684785"/>
          </a:xfrm>
        </p:grpSpPr>
        <p:sp>
          <p:nvSpPr>
            <p:cNvPr id="9" name="Freeform: Shape 8">
              <a:extLst>
                <a:ext uri="{FF2B5EF4-FFF2-40B4-BE49-F238E27FC236}">
                  <a16:creationId xmlns:a16="http://schemas.microsoft.com/office/drawing/2014/main" id="{94474530-D2AA-4578-84D2-15F02570BFE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03DBB9F7-EE89-43FD-82E6-D10AA0F3460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Freeform: Shape 10">
              <a:extLst>
                <a:ext uri="{FF2B5EF4-FFF2-40B4-BE49-F238E27FC236}">
                  <a16:creationId xmlns:a16="http://schemas.microsoft.com/office/drawing/2014/main" id="{3830122C-EC9B-4D65-9468-ED8AD748DAFC}"/>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2" name="Rectangle 13">
              <a:extLst>
                <a:ext uri="{FF2B5EF4-FFF2-40B4-BE49-F238E27FC236}">
                  <a16:creationId xmlns:a16="http://schemas.microsoft.com/office/drawing/2014/main" id="{EC3A824D-3096-4E9D-8F4B-F4CF58F48D18}"/>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3" name="TextBox 12">
              <a:extLst>
                <a:ext uri="{FF2B5EF4-FFF2-40B4-BE49-F238E27FC236}">
                  <a16:creationId xmlns:a16="http://schemas.microsoft.com/office/drawing/2014/main" id="{1911DE8C-BDE1-42F7-B4F5-DFE0E89C3CEE}"/>
                </a:ext>
              </a:extLst>
            </p:cNvPr>
            <p:cNvSpPr txBox="1"/>
            <p:nvPr/>
          </p:nvSpPr>
          <p:spPr>
            <a:xfrm>
              <a:off x="1144143" y="369005"/>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Dashboard Creation </a:t>
              </a:r>
            </a:p>
          </p:txBody>
        </p:sp>
      </p:grpSp>
      <p:grpSp>
        <p:nvGrpSpPr>
          <p:cNvPr id="15" name="Group 14">
            <a:extLst>
              <a:ext uri="{FF2B5EF4-FFF2-40B4-BE49-F238E27FC236}">
                <a16:creationId xmlns:a16="http://schemas.microsoft.com/office/drawing/2014/main" id="{853F04C4-34FE-4E1F-BF63-347CF4358FB8}"/>
              </a:ext>
            </a:extLst>
          </p:cNvPr>
          <p:cNvGrpSpPr/>
          <p:nvPr/>
        </p:nvGrpSpPr>
        <p:grpSpPr>
          <a:xfrm>
            <a:off x="152400" y="914400"/>
            <a:ext cx="8839200" cy="1600200"/>
            <a:chOff x="0" y="1524000"/>
            <a:chExt cx="9144000" cy="381000"/>
          </a:xfrm>
        </p:grpSpPr>
        <p:sp>
          <p:nvSpPr>
            <p:cNvPr id="16" name="Rectangle 15">
              <a:extLst>
                <a:ext uri="{FF2B5EF4-FFF2-40B4-BE49-F238E27FC236}">
                  <a16:creationId xmlns:a16="http://schemas.microsoft.com/office/drawing/2014/main" id="{2CE730E4-F68B-4C30-8465-042A031E6BCD}"/>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u="sng" dirty="0">
                  <a:solidFill>
                    <a:srgbClr val="000000"/>
                  </a:solidFill>
                </a:rPr>
                <a:t>Background:</a:t>
              </a:r>
            </a:p>
            <a:p>
              <a:r>
                <a:rPr lang="en-US" dirty="0">
                  <a:solidFill>
                    <a:srgbClr val="000000"/>
                  </a:solidFill>
                </a:rPr>
                <a:t>Krypto’s Business Analytics team needs help with creation of BI dashboard that will help Krypto’s CEO make strategic decisions necessary for the success of company. Kumar from IT team understands the importance of accurate data and good database schema to derive useful business insights out of it. Help Kumar solve below problems</a:t>
              </a:r>
            </a:p>
          </p:txBody>
        </p:sp>
        <p:sp>
          <p:nvSpPr>
            <p:cNvPr id="17" name="Rectangle 16">
              <a:extLst>
                <a:ext uri="{FF2B5EF4-FFF2-40B4-BE49-F238E27FC236}">
                  <a16:creationId xmlns:a16="http://schemas.microsoft.com/office/drawing/2014/main" id="{145CAB7B-0A22-461C-80E3-54134A22E118}"/>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2" name="Rectangle 1">
            <a:extLst>
              <a:ext uri="{FF2B5EF4-FFF2-40B4-BE49-F238E27FC236}">
                <a16:creationId xmlns:a16="http://schemas.microsoft.com/office/drawing/2014/main" id="{DAA83AF6-1F40-4FCC-9D56-EAC6AD407C63}"/>
              </a:ext>
            </a:extLst>
          </p:cNvPr>
          <p:cNvSpPr/>
          <p:nvPr/>
        </p:nvSpPr>
        <p:spPr>
          <a:xfrm>
            <a:off x="152400" y="2819400"/>
            <a:ext cx="8839200" cy="2763834"/>
          </a:xfrm>
          <a:prstGeom prst="rect">
            <a:avLst/>
          </a:prstGeom>
        </p:spPr>
        <p:txBody>
          <a:bodyPr wrap="square">
            <a:spAutoFit/>
          </a:bodyPr>
          <a:lstStyle/>
          <a:p>
            <a:r>
              <a:rPr lang="en-US" b="1" kern="0" dirty="0">
                <a:latin typeface="DINPro" panose="020B0504020101020102"/>
              </a:rPr>
              <a:t>7)</a:t>
            </a:r>
            <a:r>
              <a:rPr lang="en-US" kern="0" dirty="0">
                <a:latin typeface="DINPro" panose="020B0504020101020102"/>
              </a:rPr>
              <a:t> Refer to Appendix 2 and recommend some of the quality checks you would put in place. Also, highlight the errors if there are any.</a:t>
            </a:r>
          </a:p>
          <a:p>
            <a:pPr marL="0" indent="0">
              <a:buNone/>
            </a:pPr>
            <a:endParaRPr lang="en-US" kern="0" dirty="0">
              <a:latin typeface="DINPro" panose="020B0504020101020102"/>
            </a:endParaRPr>
          </a:p>
          <a:p>
            <a:r>
              <a:rPr lang="en-US" b="1" kern="0" dirty="0">
                <a:latin typeface="DINPro" panose="020B0504020101020102"/>
              </a:rPr>
              <a:t>8)</a:t>
            </a:r>
            <a:r>
              <a:rPr lang="en-US" kern="0" dirty="0">
                <a:latin typeface="DINPro" panose="020B0504020101020102"/>
              </a:rPr>
              <a:t> Appendix 2 contains sample records for Sales data of last 2 years of the automobile industry. Create a relational database of star schema from the data.</a:t>
            </a:r>
          </a:p>
          <a:p>
            <a:pPr marL="0" indent="0">
              <a:buNone/>
            </a:pPr>
            <a:endParaRPr lang="en-US" kern="0" dirty="0">
              <a:latin typeface="DINPro" panose="020B0504020101020102"/>
            </a:endParaRPr>
          </a:p>
          <a:p>
            <a:r>
              <a:rPr lang="en-US" b="1" kern="0" dirty="0">
                <a:latin typeface="DINPro" panose="020B0504020101020102"/>
              </a:rPr>
              <a:t>9)</a:t>
            </a:r>
            <a:r>
              <a:rPr lang="en-US" kern="0" dirty="0">
                <a:latin typeface="DINPro" panose="020B0504020101020102"/>
              </a:rPr>
              <a:t>  Create a dashboard including tables, charts,  graphs etc. for the CEO of the company using the data given in Appendix 2 having appropriate fields making it intuitive to track performance of Krypto in India.</a:t>
            </a:r>
          </a:p>
          <a:p>
            <a:endParaRPr lang="en-US" kern="0" dirty="0">
              <a:latin typeface="DINPro" panose="020B0504020101020102"/>
            </a:endParaRPr>
          </a:p>
          <a:p>
            <a:r>
              <a:rPr lang="en-US" b="1" kern="0" dirty="0">
                <a:latin typeface="DINPro" panose="020B0504020101020102"/>
              </a:rPr>
              <a:t>10)</a:t>
            </a:r>
            <a:r>
              <a:rPr lang="en-US" kern="0" dirty="0">
                <a:latin typeface="DINPro" panose="020B0504020101020102"/>
              </a:rPr>
              <a:t> Using Appendix 2, find out the cost price for Hatchback, SUV and Sedan. </a:t>
            </a:r>
          </a:p>
          <a:p>
            <a:pPr marL="0" indent="0">
              <a:buNone/>
            </a:pPr>
            <a:endParaRPr lang="en-US" kern="0" dirty="0">
              <a:latin typeface="DINPro" panose="020B0504020101020102"/>
            </a:endParaRPr>
          </a:p>
        </p:txBody>
      </p:sp>
      <p:sp>
        <p:nvSpPr>
          <p:cNvPr id="14" name="Road Sign">
            <a:extLst>
              <a:ext uri="{FF2B5EF4-FFF2-40B4-BE49-F238E27FC236}">
                <a16:creationId xmlns:a16="http://schemas.microsoft.com/office/drawing/2014/main" id="{753032EE-1EFD-4E25-82E7-1CCA5010E362}"/>
              </a:ext>
            </a:extLst>
          </p:cNvPr>
          <p:cNvSpPr txBox="1"/>
          <p:nvPr/>
        </p:nvSpPr>
        <p:spPr bwMode="blackWhite">
          <a:xfrm>
            <a:off x="7010400" y="25532"/>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a:t>
            </a:r>
            <a:r>
              <a:rPr lang="en-US" sz="1000" b="1" i="1" dirty="0">
                <a:solidFill>
                  <a:srgbClr val="4F868E"/>
                </a:solidFill>
                <a:latin typeface="DINPro" panose="020B0504020101020102"/>
              </a:rPr>
              <a:t>7,8,9,10</a:t>
            </a:r>
            <a:endParaRPr kumimoji="0" lang="en-US" sz="1000" b="1" i="1" u="none" strike="noStrike" kern="1200" cap="none" spc="0" normalizeH="0" baseline="0" noProof="0" dirty="0">
              <a:ln>
                <a:noFill/>
              </a:ln>
              <a:solidFill>
                <a:srgbClr val="4F868E"/>
              </a:solidFill>
              <a:effectLst/>
              <a:uLnTx/>
              <a:uFillTx/>
              <a:latin typeface="DINPro" panose="020B0504020101020102"/>
            </a:endParaRPr>
          </a:p>
        </p:txBody>
      </p:sp>
    </p:spTree>
    <p:extLst>
      <p:ext uri="{BB962C8B-B14F-4D97-AF65-F5344CB8AC3E}">
        <p14:creationId xmlns:p14="http://schemas.microsoft.com/office/powerpoint/2010/main" val="298558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F7F664-AE0C-4B54-A531-F1A898B011F2}"/>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kern="0" dirty="0">
              <a:latin typeface="DINPro" panose="020B0504020101020102"/>
            </a:endParaRPr>
          </a:p>
        </p:txBody>
      </p:sp>
      <p:grpSp>
        <p:nvGrpSpPr>
          <p:cNvPr id="8" name="Group 7">
            <a:extLst>
              <a:ext uri="{FF2B5EF4-FFF2-40B4-BE49-F238E27FC236}">
                <a16:creationId xmlns:a16="http://schemas.microsoft.com/office/drawing/2014/main" id="{64FC1F3A-E4AF-49B5-87C6-047A03830F56}"/>
              </a:ext>
            </a:extLst>
          </p:cNvPr>
          <p:cNvGrpSpPr/>
          <p:nvPr/>
        </p:nvGrpSpPr>
        <p:grpSpPr>
          <a:xfrm>
            <a:off x="318080" y="228650"/>
            <a:ext cx="8580437" cy="684785"/>
            <a:chOff x="326700" y="215172"/>
            <a:chExt cx="8415142" cy="684785"/>
          </a:xfrm>
        </p:grpSpPr>
        <p:sp>
          <p:nvSpPr>
            <p:cNvPr id="9" name="Freeform: Shape 8">
              <a:extLst>
                <a:ext uri="{FF2B5EF4-FFF2-40B4-BE49-F238E27FC236}">
                  <a16:creationId xmlns:a16="http://schemas.microsoft.com/office/drawing/2014/main" id="{94474530-D2AA-4578-84D2-15F02570BFE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0" name="Freeform: Shape 9">
              <a:extLst>
                <a:ext uri="{FF2B5EF4-FFF2-40B4-BE49-F238E27FC236}">
                  <a16:creationId xmlns:a16="http://schemas.microsoft.com/office/drawing/2014/main" id="{03DBB9F7-EE89-43FD-82E6-D10AA0F3460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1" name="Freeform: Shape 10">
              <a:extLst>
                <a:ext uri="{FF2B5EF4-FFF2-40B4-BE49-F238E27FC236}">
                  <a16:creationId xmlns:a16="http://schemas.microsoft.com/office/drawing/2014/main" id="{3830122C-EC9B-4D65-9468-ED8AD748DAFC}"/>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endParaRPr>
            </a:p>
          </p:txBody>
        </p:sp>
        <p:sp>
          <p:nvSpPr>
            <p:cNvPr id="12" name="Rectangle 13">
              <a:extLst>
                <a:ext uri="{FF2B5EF4-FFF2-40B4-BE49-F238E27FC236}">
                  <a16:creationId xmlns:a16="http://schemas.microsoft.com/office/drawing/2014/main" id="{EC3A824D-3096-4E9D-8F4B-F4CF58F48D18}"/>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3" name="TextBox 12">
              <a:extLst>
                <a:ext uri="{FF2B5EF4-FFF2-40B4-BE49-F238E27FC236}">
                  <a16:creationId xmlns:a16="http://schemas.microsoft.com/office/drawing/2014/main" id="{1911DE8C-BDE1-42F7-B4F5-DFE0E89C3CEE}"/>
                </a:ext>
              </a:extLst>
            </p:cNvPr>
            <p:cNvSpPr txBox="1"/>
            <p:nvPr/>
          </p:nvSpPr>
          <p:spPr>
            <a:xfrm>
              <a:off x="1173580" y="424009"/>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Appendix</a:t>
              </a:r>
            </a:p>
          </p:txBody>
        </p:sp>
      </p:grpSp>
      <p:grpSp>
        <p:nvGrpSpPr>
          <p:cNvPr id="14" name="Group 13">
            <a:extLst>
              <a:ext uri="{FF2B5EF4-FFF2-40B4-BE49-F238E27FC236}">
                <a16:creationId xmlns:a16="http://schemas.microsoft.com/office/drawing/2014/main" id="{9B8BBAFD-4E03-4BD1-9D64-545529B00B69}"/>
              </a:ext>
            </a:extLst>
          </p:cNvPr>
          <p:cNvGrpSpPr/>
          <p:nvPr/>
        </p:nvGrpSpPr>
        <p:grpSpPr>
          <a:xfrm>
            <a:off x="152400" y="1524000"/>
            <a:ext cx="2243385" cy="1527935"/>
            <a:chOff x="217543" y="4434622"/>
            <a:chExt cx="2243385" cy="1527935"/>
          </a:xfrm>
        </p:grpSpPr>
        <p:sp>
          <p:nvSpPr>
            <p:cNvPr id="18" name="Rectangle 17">
              <a:extLst>
                <a:ext uri="{FF2B5EF4-FFF2-40B4-BE49-F238E27FC236}">
                  <a16:creationId xmlns:a16="http://schemas.microsoft.com/office/drawing/2014/main" id="{DFA51049-B296-4AA4-8F63-2CCCDA062F5F}"/>
                </a:ext>
              </a:extLst>
            </p:cNvPr>
            <p:cNvSpPr/>
            <p:nvPr/>
          </p:nvSpPr>
          <p:spPr bwMode="auto">
            <a:xfrm>
              <a:off x="636575" y="4449225"/>
              <a:ext cx="1824353" cy="1513332"/>
            </a:xfrm>
            <a:prstGeom prst="rect">
              <a:avLst/>
            </a:prstGeom>
            <a:solidFill>
              <a:srgbClr val="F4B966"/>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20" name="Rectangle 19">
              <a:extLst>
                <a:ext uri="{FF2B5EF4-FFF2-40B4-BE49-F238E27FC236}">
                  <a16:creationId xmlns:a16="http://schemas.microsoft.com/office/drawing/2014/main" id="{FCDB2F56-BC89-4E85-8128-950DE550802C}"/>
                </a:ext>
              </a:extLst>
            </p:cNvPr>
            <p:cNvSpPr/>
            <p:nvPr/>
          </p:nvSpPr>
          <p:spPr bwMode="auto">
            <a:xfrm>
              <a:off x="217543" y="4434622"/>
              <a:ext cx="331360" cy="1527935"/>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grpSp>
        <p:nvGrpSpPr>
          <p:cNvPr id="21" name="Group 20">
            <a:extLst>
              <a:ext uri="{FF2B5EF4-FFF2-40B4-BE49-F238E27FC236}">
                <a16:creationId xmlns:a16="http://schemas.microsoft.com/office/drawing/2014/main" id="{B574130D-824D-48BA-BB41-38E78E89D1F1}"/>
              </a:ext>
            </a:extLst>
          </p:cNvPr>
          <p:cNvGrpSpPr/>
          <p:nvPr/>
        </p:nvGrpSpPr>
        <p:grpSpPr>
          <a:xfrm>
            <a:off x="152400" y="3607128"/>
            <a:ext cx="2243385" cy="1527935"/>
            <a:chOff x="217543" y="4434622"/>
            <a:chExt cx="2243385" cy="1527935"/>
          </a:xfrm>
        </p:grpSpPr>
        <p:sp>
          <p:nvSpPr>
            <p:cNvPr id="22" name="Rectangle 21">
              <a:extLst>
                <a:ext uri="{FF2B5EF4-FFF2-40B4-BE49-F238E27FC236}">
                  <a16:creationId xmlns:a16="http://schemas.microsoft.com/office/drawing/2014/main" id="{285B60E0-86AC-48F0-AA94-F1B5E8D4F2A7}"/>
                </a:ext>
              </a:extLst>
            </p:cNvPr>
            <p:cNvSpPr/>
            <p:nvPr/>
          </p:nvSpPr>
          <p:spPr bwMode="auto">
            <a:xfrm>
              <a:off x="636575" y="4449225"/>
              <a:ext cx="1824353" cy="1513332"/>
            </a:xfrm>
            <a:prstGeom prst="rect">
              <a:avLst/>
            </a:prstGeom>
            <a:solidFill>
              <a:srgbClr val="F4B966"/>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1D8EE1E7-B177-4E36-A8C2-7D13E2379897}"/>
                </a:ext>
              </a:extLst>
            </p:cNvPr>
            <p:cNvSpPr/>
            <p:nvPr/>
          </p:nvSpPr>
          <p:spPr bwMode="auto">
            <a:xfrm>
              <a:off x="217543" y="4434622"/>
              <a:ext cx="331360" cy="1527935"/>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graphicFrame>
        <p:nvGraphicFramePr>
          <p:cNvPr id="25" name="Object 24">
            <a:extLst>
              <a:ext uri="{FF2B5EF4-FFF2-40B4-BE49-F238E27FC236}">
                <a16:creationId xmlns:a16="http://schemas.microsoft.com/office/drawing/2014/main" id="{0DFA8B31-254C-4858-B640-E0418F189FA1}"/>
              </a:ext>
            </a:extLst>
          </p:cNvPr>
          <p:cNvGraphicFramePr>
            <a:graphicFrameLocks noChangeAspect="1"/>
          </p:cNvGraphicFramePr>
          <p:nvPr>
            <p:extLst>
              <p:ext uri="{D42A27DB-BD31-4B8C-83A1-F6EECF244321}">
                <p14:modId xmlns:p14="http://schemas.microsoft.com/office/powerpoint/2010/main" val="1422897535"/>
              </p:ext>
            </p:extLst>
          </p:nvPr>
        </p:nvGraphicFramePr>
        <p:xfrm>
          <a:off x="725412" y="1981200"/>
          <a:ext cx="1447800" cy="1254125"/>
        </p:xfrm>
        <a:graphic>
          <a:graphicData uri="http://schemas.openxmlformats.org/presentationml/2006/ole">
            <mc:AlternateContent xmlns:mc="http://schemas.openxmlformats.org/markup-compatibility/2006">
              <mc:Choice xmlns:v="urn:schemas-microsoft-com:vml" Requires="v">
                <p:oleObj spid="_x0000_s8272" name="Worksheet" showAsIcon="1" r:id="rId3" imgW="914400" imgH="792360" progId="Excel.Sheet.12">
                  <p:embed/>
                </p:oleObj>
              </mc:Choice>
              <mc:Fallback>
                <p:oleObj name="Worksheet" showAsIcon="1" r:id="rId3" imgW="914400" imgH="792360" progId="Excel.Sheet.12">
                  <p:embed/>
                  <p:pic>
                    <p:nvPicPr>
                      <p:cNvPr id="25" name="Object 24">
                        <a:extLst>
                          <a:ext uri="{FF2B5EF4-FFF2-40B4-BE49-F238E27FC236}">
                            <a16:creationId xmlns:a16="http://schemas.microsoft.com/office/drawing/2014/main" id="{0DFA8B31-254C-4858-B640-E0418F189FA1}"/>
                          </a:ext>
                        </a:extLst>
                      </p:cNvPr>
                      <p:cNvPicPr/>
                      <p:nvPr/>
                    </p:nvPicPr>
                    <p:blipFill>
                      <a:blip r:embed="rId4"/>
                      <a:stretch>
                        <a:fillRect/>
                      </a:stretch>
                    </p:blipFill>
                    <p:spPr>
                      <a:xfrm>
                        <a:off x="725412" y="1981200"/>
                        <a:ext cx="1447800" cy="1254125"/>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09E69D6E-DAA3-45D3-8592-2711B4AC1BAD}"/>
              </a:ext>
            </a:extLst>
          </p:cNvPr>
          <p:cNvGraphicFramePr>
            <a:graphicFrameLocks noChangeAspect="1"/>
          </p:cNvGraphicFramePr>
          <p:nvPr>
            <p:extLst>
              <p:ext uri="{D42A27DB-BD31-4B8C-83A1-F6EECF244321}">
                <p14:modId xmlns:p14="http://schemas.microsoft.com/office/powerpoint/2010/main" val="317338977"/>
              </p:ext>
            </p:extLst>
          </p:nvPr>
        </p:nvGraphicFramePr>
        <p:xfrm>
          <a:off x="759708" y="4056805"/>
          <a:ext cx="1447800" cy="1254125"/>
        </p:xfrm>
        <a:graphic>
          <a:graphicData uri="http://schemas.openxmlformats.org/presentationml/2006/ole">
            <mc:AlternateContent xmlns:mc="http://schemas.openxmlformats.org/markup-compatibility/2006">
              <mc:Choice xmlns:v="urn:schemas-microsoft-com:vml" Requires="v">
                <p:oleObj spid="_x0000_s8273" name="Worksheet" showAsIcon="1" r:id="rId5" imgW="914400" imgH="792360" progId="Excel.Sheet.12">
                  <p:embed/>
                </p:oleObj>
              </mc:Choice>
              <mc:Fallback>
                <p:oleObj name="Worksheet" showAsIcon="1" r:id="rId5" imgW="914400" imgH="792360" progId="Excel.Sheet.12">
                  <p:embed/>
                  <p:pic>
                    <p:nvPicPr>
                      <p:cNvPr id="26" name="Object 25">
                        <a:extLst>
                          <a:ext uri="{FF2B5EF4-FFF2-40B4-BE49-F238E27FC236}">
                            <a16:creationId xmlns:a16="http://schemas.microsoft.com/office/drawing/2014/main" id="{09E69D6E-DAA3-45D3-8592-2711B4AC1BAD}"/>
                          </a:ext>
                        </a:extLst>
                      </p:cNvPr>
                      <p:cNvPicPr/>
                      <p:nvPr/>
                    </p:nvPicPr>
                    <p:blipFill>
                      <a:blip r:embed="rId6"/>
                      <a:stretch>
                        <a:fillRect/>
                      </a:stretch>
                    </p:blipFill>
                    <p:spPr>
                      <a:xfrm>
                        <a:off x="759708" y="4056805"/>
                        <a:ext cx="1447800" cy="1254125"/>
                      </a:xfrm>
                      <a:prstGeom prst="rect">
                        <a:avLst/>
                      </a:prstGeom>
                    </p:spPr>
                  </p:pic>
                </p:oleObj>
              </mc:Fallback>
            </mc:AlternateContent>
          </a:graphicData>
        </a:graphic>
      </p:graphicFrame>
    </p:spTree>
    <p:extLst>
      <p:ext uri="{BB962C8B-B14F-4D97-AF65-F5344CB8AC3E}">
        <p14:creationId xmlns:p14="http://schemas.microsoft.com/office/powerpoint/2010/main" val="293735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AF067E-BDE6-457C-902A-04FA4B1F59EE}"/>
              </a:ext>
            </a:extLst>
          </p:cNvPr>
          <p:cNvSpPr/>
          <p:nvPr/>
        </p:nvSpPr>
        <p:spPr bwMode="auto">
          <a:xfrm>
            <a:off x="356792" y="1143000"/>
            <a:ext cx="8469513" cy="5181600"/>
          </a:xfrm>
          <a:prstGeom prst="rect">
            <a:avLst/>
          </a:prstGeom>
          <a:blipFill dpi="0" rotWithShape="1">
            <a:blip r:embed="rId2">
              <a:alphaModFix amt="27000"/>
            </a:blip>
            <a:srcRect/>
            <a:stretch>
              <a:fillRect/>
            </a:stretch>
          </a:blip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DINPro" panose="020B0504020101020102"/>
            </a:endParaRPr>
          </a:p>
        </p:txBody>
      </p:sp>
      <p:sp>
        <p:nvSpPr>
          <p:cNvPr id="2" name="Rectangle 1">
            <a:extLst>
              <a:ext uri="{FF2B5EF4-FFF2-40B4-BE49-F238E27FC236}">
                <a16:creationId xmlns:a16="http://schemas.microsoft.com/office/drawing/2014/main" id="{2CCBED54-3F94-4F87-9911-02C2903449D9}"/>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DINPro" panose="020B0504020101020102"/>
            </a:endParaRPr>
          </a:p>
        </p:txBody>
      </p:sp>
      <p:sp>
        <p:nvSpPr>
          <p:cNvPr id="4" name="Road Sign">
            <a:extLst>
              <a:ext uri="{FF2B5EF4-FFF2-40B4-BE49-F238E27FC236}">
                <a16:creationId xmlns:a16="http://schemas.microsoft.com/office/drawing/2014/main" id="{453D4997-CE54-4E3D-B77D-7E697B956A27}"/>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DINPro" panose="020B0504020101020102"/>
              </a:rPr>
              <a:t>Guidelines</a:t>
            </a:r>
          </a:p>
        </p:txBody>
      </p:sp>
      <p:sp>
        <p:nvSpPr>
          <p:cNvPr id="6" name="Rectangle 3">
            <a:extLst>
              <a:ext uri="{FF2B5EF4-FFF2-40B4-BE49-F238E27FC236}">
                <a16:creationId xmlns:a16="http://schemas.microsoft.com/office/drawing/2014/main" id="{EA7B7FB2-4371-4347-82F5-16F0065A5896}"/>
              </a:ext>
            </a:extLst>
          </p:cNvPr>
          <p:cNvSpPr txBox="1">
            <a:spLocks noChangeArrowheads="1"/>
          </p:cNvSpPr>
          <p:nvPr/>
        </p:nvSpPr>
        <p:spPr bwMode="black">
          <a:xfrm>
            <a:off x="356792" y="1382617"/>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r>
              <a:rPr lang="en-US" dirty="0">
                <a:solidFill>
                  <a:schemeClr val="tx1">
                    <a:lumMod val="50000"/>
                  </a:schemeClr>
                </a:solidFill>
                <a:latin typeface="DINPro" panose="020B0504020101020102"/>
              </a:rPr>
              <a:t>Krypto Motors is MNC with cars from different segments in it’s portfolio. As a part of it’s global expansion plan, Krypto Motors is targeting growing economies outside Korea and Japan and has earmarked India as one of the first BRICS nations. </a:t>
            </a:r>
          </a:p>
          <a:p>
            <a:pPr marL="0" indent="0">
              <a:buNone/>
            </a:pPr>
            <a:endParaRPr lang="en-US" dirty="0">
              <a:solidFill>
                <a:schemeClr val="tx1">
                  <a:lumMod val="50000"/>
                </a:schemeClr>
              </a:solidFill>
              <a:latin typeface="DINPro" panose="020B0504020101020102"/>
            </a:endParaRPr>
          </a:p>
          <a:p>
            <a:r>
              <a:rPr lang="en-US" dirty="0">
                <a:solidFill>
                  <a:schemeClr val="tx1">
                    <a:lumMod val="50000"/>
                  </a:schemeClr>
                </a:solidFill>
                <a:latin typeface="DINPro" panose="020B0504020101020102"/>
              </a:rPr>
              <a:t>Government of India has recently launched subsidy scheme for setting up greenfield project as well as sales of e-vehicles in order to curb rising pollution levels. Krypto Motors is planning to launch its successful brand “Electra” and has partnered with X to setup its launch strategy and help it set up operations and reporting processes to sustain and grow the business. </a:t>
            </a:r>
          </a:p>
          <a:p>
            <a:pPr marL="3095625" lvl="7" indent="0">
              <a:buNone/>
            </a:pPr>
            <a:endParaRPr lang="en-US" sz="1400" kern="0" dirty="0">
              <a:solidFill>
                <a:schemeClr val="tx1">
                  <a:lumMod val="50000"/>
                </a:schemeClr>
              </a:solidFill>
              <a:latin typeface="DINPro" panose="020B0504020101020102"/>
            </a:endParaRPr>
          </a:p>
        </p:txBody>
      </p:sp>
      <p:grpSp>
        <p:nvGrpSpPr>
          <p:cNvPr id="7" name="Group 6">
            <a:extLst>
              <a:ext uri="{FF2B5EF4-FFF2-40B4-BE49-F238E27FC236}">
                <a16:creationId xmlns:a16="http://schemas.microsoft.com/office/drawing/2014/main" id="{A66DBA5E-5CD2-4528-9680-C7C9B689FCD3}"/>
              </a:ext>
            </a:extLst>
          </p:cNvPr>
          <p:cNvGrpSpPr/>
          <p:nvPr/>
        </p:nvGrpSpPr>
        <p:grpSpPr>
          <a:xfrm>
            <a:off x="411163" y="150920"/>
            <a:ext cx="8502018" cy="762465"/>
            <a:chOff x="326700" y="215172"/>
            <a:chExt cx="8415142" cy="684785"/>
          </a:xfrm>
        </p:grpSpPr>
        <p:sp>
          <p:nvSpPr>
            <p:cNvPr id="8" name="Freeform: Shape 7">
              <a:extLst>
                <a:ext uri="{FF2B5EF4-FFF2-40B4-BE49-F238E27FC236}">
                  <a16:creationId xmlns:a16="http://schemas.microsoft.com/office/drawing/2014/main" id="{B8FB25F0-E2A3-4103-8869-FB62B1638264}"/>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latin typeface="DINPro" panose="020B0504020101020102"/>
              </a:endParaRPr>
            </a:p>
          </p:txBody>
        </p:sp>
        <p:sp>
          <p:nvSpPr>
            <p:cNvPr id="9" name="Freeform: Shape 8">
              <a:extLst>
                <a:ext uri="{FF2B5EF4-FFF2-40B4-BE49-F238E27FC236}">
                  <a16:creationId xmlns:a16="http://schemas.microsoft.com/office/drawing/2014/main" id="{0BE6AADC-5EE1-4046-BCF6-DBF0D72CB318}"/>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latin typeface="DINPro" panose="020B0504020101020102"/>
              </a:endParaRPr>
            </a:p>
          </p:txBody>
        </p:sp>
        <p:sp>
          <p:nvSpPr>
            <p:cNvPr id="10" name="Freeform: Shape 9">
              <a:extLst>
                <a:ext uri="{FF2B5EF4-FFF2-40B4-BE49-F238E27FC236}">
                  <a16:creationId xmlns:a16="http://schemas.microsoft.com/office/drawing/2014/main" id="{C08D1415-CE08-45C4-89AA-A9849FE5F3A3}"/>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solidFill>
                  <a:srgbClr val="ABAFCC"/>
                </a:solidFill>
                <a:latin typeface="DINPro" panose="020B0504020101020102"/>
              </a:endParaRPr>
            </a:p>
          </p:txBody>
        </p:sp>
        <p:sp>
          <p:nvSpPr>
            <p:cNvPr id="11" name="Rectangle 13">
              <a:extLst>
                <a:ext uri="{FF2B5EF4-FFF2-40B4-BE49-F238E27FC236}">
                  <a16:creationId xmlns:a16="http://schemas.microsoft.com/office/drawing/2014/main" id="{7C09A17A-56C4-4826-B573-21D478745622}"/>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latin typeface="DINPro" panose="020B0504020101020102"/>
              </a:endParaRPr>
            </a:p>
          </p:txBody>
        </p:sp>
        <p:sp>
          <p:nvSpPr>
            <p:cNvPr id="12" name="TextBox 11">
              <a:extLst>
                <a:ext uri="{FF2B5EF4-FFF2-40B4-BE49-F238E27FC236}">
                  <a16:creationId xmlns:a16="http://schemas.microsoft.com/office/drawing/2014/main" id="{F6E50AE2-F308-4B81-9330-1AD4EBAD97F8}"/>
                </a:ext>
              </a:extLst>
            </p:cNvPr>
            <p:cNvSpPr txBox="1"/>
            <p:nvPr/>
          </p:nvSpPr>
          <p:spPr>
            <a:xfrm>
              <a:off x="1173579" y="424009"/>
              <a:ext cx="7200157"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Korean car manufacturer is looking to make its foray into Indian marke</a:t>
              </a:r>
              <a:r>
                <a:rPr lang="en-US" sz="1600" b="1" dirty="0">
                  <a:solidFill>
                    <a:schemeClr val="accent6"/>
                  </a:solidFill>
                  <a:latin typeface="DINPro" panose="020B0504020101020102"/>
                </a:rPr>
                <a:t>t </a:t>
              </a:r>
            </a:p>
          </p:txBody>
        </p:sp>
      </p:grpSp>
      <p:pic>
        <p:nvPicPr>
          <p:cNvPr id="14" name="Picture 13">
            <a:extLst>
              <a:ext uri="{FF2B5EF4-FFF2-40B4-BE49-F238E27FC236}">
                <a16:creationId xmlns:a16="http://schemas.microsoft.com/office/drawing/2014/main" id="{320CB009-A874-495B-A4CC-21FA6999B960}"/>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315199" y="4869938"/>
            <a:ext cx="1511105" cy="1511105"/>
          </a:xfrm>
          <a:prstGeom prst="rect">
            <a:avLst/>
          </a:prstGeom>
        </p:spPr>
      </p:pic>
    </p:spTree>
    <p:extLst>
      <p:ext uri="{BB962C8B-B14F-4D97-AF65-F5344CB8AC3E}">
        <p14:creationId xmlns:p14="http://schemas.microsoft.com/office/powerpoint/2010/main" val="112238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0C8A86-8DCD-4D11-A077-E51442B30EF5}"/>
              </a:ext>
            </a:extLst>
          </p:cNvPr>
          <p:cNvSpPr txBox="1">
            <a:spLocks/>
          </p:cNvSpPr>
          <p:nvPr/>
        </p:nvSpPr>
        <p:spPr bwMode="black">
          <a:xfrm>
            <a:off x="2286000" y="2743871"/>
            <a:ext cx="9296709" cy="67710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4400" kern="0" dirty="0"/>
              <a:t>Segment 2</a:t>
            </a:r>
          </a:p>
        </p:txBody>
      </p:sp>
      <p:pic>
        <p:nvPicPr>
          <p:cNvPr id="3" name="Picture 2">
            <a:extLst>
              <a:ext uri="{FF2B5EF4-FFF2-40B4-BE49-F238E27FC236}">
                <a16:creationId xmlns:a16="http://schemas.microsoft.com/office/drawing/2014/main" id="{C3FC9387-2E6D-438F-9887-470736C0A82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r="48109"/>
          <a:stretch/>
        </p:blipFill>
        <p:spPr>
          <a:xfrm>
            <a:off x="-26767" y="-2779"/>
            <a:ext cx="9170767" cy="6632180"/>
          </a:xfrm>
          <a:prstGeom prst="rect">
            <a:avLst/>
          </a:prstGeom>
        </p:spPr>
      </p:pic>
      <p:sp>
        <p:nvSpPr>
          <p:cNvPr id="4" name="Parallelogram 3">
            <a:extLst>
              <a:ext uri="{FF2B5EF4-FFF2-40B4-BE49-F238E27FC236}">
                <a16:creationId xmlns:a16="http://schemas.microsoft.com/office/drawing/2014/main" id="{5F9E93A9-7AD6-42EF-BC5B-7B223F5932ED}"/>
              </a:ext>
            </a:extLst>
          </p:cNvPr>
          <p:cNvSpPr/>
          <p:nvPr/>
        </p:nvSpPr>
        <p:spPr bwMode="auto">
          <a:xfrm>
            <a:off x="-609600" y="4859536"/>
            <a:ext cx="7359257" cy="1066800"/>
          </a:xfrm>
          <a:prstGeom prst="parallelogram">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6" name="Parallelogram 5">
            <a:extLst>
              <a:ext uri="{FF2B5EF4-FFF2-40B4-BE49-F238E27FC236}">
                <a16:creationId xmlns:a16="http://schemas.microsoft.com/office/drawing/2014/main" id="{E7BDCE81-6C39-4823-BAD3-0E8016F08F0F}"/>
              </a:ext>
            </a:extLst>
          </p:cNvPr>
          <p:cNvSpPr/>
          <p:nvPr/>
        </p:nvSpPr>
        <p:spPr bwMode="auto">
          <a:xfrm>
            <a:off x="6638735"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7" name="Parallelogram 6">
            <a:extLst>
              <a:ext uri="{FF2B5EF4-FFF2-40B4-BE49-F238E27FC236}">
                <a16:creationId xmlns:a16="http://schemas.microsoft.com/office/drawing/2014/main" id="{8CE742F5-C755-4FB4-A7F6-B854801C07D1}"/>
              </a:ext>
            </a:extLst>
          </p:cNvPr>
          <p:cNvSpPr/>
          <p:nvPr/>
        </p:nvSpPr>
        <p:spPr bwMode="auto">
          <a:xfrm>
            <a:off x="6916768"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8" name="Title 1">
            <a:extLst>
              <a:ext uri="{FF2B5EF4-FFF2-40B4-BE49-F238E27FC236}">
                <a16:creationId xmlns:a16="http://schemas.microsoft.com/office/drawing/2014/main" id="{893D6A1E-4C7D-4BB9-8C29-9BA0D3BFDFBD}"/>
              </a:ext>
            </a:extLst>
          </p:cNvPr>
          <p:cNvSpPr>
            <a:spLocks noGrp="1"/>
          </p:cNvSpPr>
          <p:nvPr>
            <p:ph type="title"/>
          </p:nvPr>
        </p:nvSpPr>
        <p:spPr>
          <a:xfrm>
            <a:off x="245890" y="5105400"/>
            <a:ext cx="6225734" cy="492443"/>
          </a:xfrm>
        </p:spPr>
        <p:txBody>
          <a:bodyPr/>
          <a:lstStyle/>
          <a:p>
            <a:r>
              <a:rPr lang="en-US" sz="3200" b="1" i="1" cap="none" dirty="0">
                <a:solidFill>
                  <a:srgbClr val="006CA3"/>
                </a:solidFill>
                <a:latin typeface="DINPro" panose="020B0504020101020102"/>
              </a:rPr>
              <a:t>Section 1</a:t>
            </a:r>
          </a:p>
        </p:txBody>
      </p:sp>
      <p:pic>
        <p:nvPicPr>
          <p:cNvPr id="9" name="Picture 8">
            <a:extLst>
              <a:ext uri="{FF2B5EF4-FFF2-40B4-BE49-F238E27FC236}">
                <a16:creationId xmlns:a16="http://schemas.microsoft.com/office/drawing/2014/main" id="{71428124-C848-40B7-B7A0-449318B7E54B}"/>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491816" y="1905000"/>
            <a:ext cx="2133600" cy="2133600"/>
          </a:xfrm>
          <a:prstGeom prst="rect">
            <a:avLst/>
          </a:prstGeom>
        </p:spPr>
      </p:pic>
    </p:spTree>
    <p:extLst>
      <p:ext uri="{BB962C8B-B14F-4D97-AF65-F5344CB8AC3E}">
        <p14:creationId xmlns:p14="http://schemas.microsoft.com/office/powerpoint/2010/main" val="5321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C1F808-EF67-44BF-891F-3F4CAA448AEE}"/>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 name="Group 4">
            <a:extLst>
              <a:ext uri="{FF2B5EF4-FFF2-40B4-BE49-F238E27FC236}">
                <a16:creationId xmlns:a16="http://schemas.microsoft.com/office/drawing/2014/main" id="{522F6304-2540-4F0D-8FC7-1E08CE7FCAC8}"/>
              </a:ext>
            </a:extLst>
          </p:cNvPr>
          <p:cNvGrpSpPr/>
          <p:nvPr/>
        </p:nvGrpSpPr>
        <p:grpSpPr>
          <a:xfrm>
            <a:off x="152400" y="838200"/>
            <a:ext cx="8686800" cy="2115528"/>
            <a:chOff x="0" y="1524000"/>
            <a:chExt cx="9144000" cy="472485"/>
          </a:xfrm>
        </p:grpSpPr>
        <p:sp>
          <p:nvSpPr>
            <p:cNvPr id="6" name="Rectangle 5">
              <a:extLst>
                <a:ext uri="{FF2B5EF4-FFF2-40B4-BE49-F238E27FC236}">
                  <a16:creationId xmlns:a16="http://schemas.microsoft.com/office/drawing/2014/main" id="{B03131D5-2B41-46C6-8950-9C753286A769}"/>
                </a:ext>
              </a:extLst>
            </p:cNvPr>
            <p:cNvSpPr/>
            <p:nvPr/>
          </p:nvSpPr>
          <p:spPr bwMode="auto">
            <a:xfrm>
              <a:off x="419100" y="1524000"/>
              <a:ext cx="8724900" cy="472485"/>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ts val="300"/>
                </a:spcBef>
                <a:spcAft>
                  <a:spcPts val="300"/>
                </a:spcAft>
                <a:buClrTx/>
                <a:buSzPct val="100000"/>
                <a:buFontTx/>
                <a:buNone/>
                <a:tabLst/>
                <a:defRPr/>
              </a:pPr>
              <a:r>
                <a:rPr kumimoji="0" lang="en-US" sz="1300" b="0" i="0" u="none" strike="noStrike" kern="0" cap="none" spc="0" normalizeH="0" baseline="0" noProof="0" dirty="0">
                  <a:ln>
                    <a:noFill/>
                  </a:ln>
                  <a:solidFill>
                    <a:srgbClr val="53565A"/>
                  </a:solidFill>
                  <a:effectLst/>
                  <a:uLnTx/>
                  <a:uFillTx/>
                  <a:latin typeface="DINPro" panose="020B0504020101020102"/>
                </a:rPr>
                <a:t>Krypto Motors wants to assess current market and identify market opportunity for Electra during launch year 2021. Krypto did extensive market research and collected some inputs which are provided below (Current and Next Slide). Given </a:t>
              </a:r>
              <a:r>
                <a:rPr lang="en-US" sz="1300" kern="0" dirty="0">
                  <a:solidFill>
                    <a:srgbClr val="53565A"/>
                  </a:solidFill>
                  <a:latin typeface="DINPro" panose="020B0504020101020102"/>
                </a:rPr>
                <a:t>X</a:t>
              </a:r>
              <a:r>
                <a:rPr kumimoji="0" lang="en-US" sz="1300" b="0" i="0" u="none" strike="noStrike" kern="0" cap="none" spc="0" normalizeH="0" baseline="0" noProof="0" dirty="0">
                  <a:ln>
                    <a:noFill/>
                  </a:ln>
                  <a:solidFill>
                    <a:srgbClr val="53565A"/>
                  </a:solidFill>
                  <a:effectLst/>
                  <a:uLnTx/>
                  <a:uFillTx/>
                  <a:latin typeface="DINPro" panose="020B0504020101020102"/>
                </a:rPr>
                <a:t> expertise in identifying market opportunity, Krypto CEO reached out to </a:t>
              </a:r>
              <a:r>
                <a:rPr lang="en-US" sz="1300" kern="0" dirty="0">
                  <a:solidFill>
                    <a:srgbClr val="53565A"/>
                  </a:solidFill>
                  <a:latin typeface="DINPro" panose="020B0504020101020102"/>
                </a:rPr>
                <a:t>X</a:t>
              </a:r>
              <a:r>
                <a:rPr kumimoji="0" lang="en-US" sz="1300" b="0" i="0" u="none" strike="noStrike" kern="0" cap="none" spc="0" normalizeH="0" baseline="0" noProof="0" dirty="0">
                  <a:ln>
                    <a:noFill/>
                  </a:ln>
                  <a:solidFill>
                    <a:srgbClr val="53565A"/>
                  </a:solidFill>
                  <a:effectLst/>
                  <a:uLnTx/>
                  <a:uFillTx/>
                  <a:latin typeface="DINPro" panose="020B0504020101020102"/>
                </a:rPr>
                <a:t> with following questions</a:t>
              </a:r>
            </a:p>
            <a:p>
              <a:pPr marL="342900" marR="0" lvl="0" indent="-342900" algn="l" defTabSz="914400" rtl="0" eaLnBrk="0" fontAlgn="base" latinLnBrk="0" hangingPunct="0">
                <a:lnSpc>
                  <a:spcPct val="100000"/>
                </a:lnSpc>
                <a:spcBef>
                  <a:spcPts val="300"/>
                </a:spcBef>
                <a:spcAft>
                  <a:spcPts val="300"/>
                </a:spcAft>
                <a:buClrTx/>
                <a:buSzPct val="100000"/>
                <a:buFontTx/>
                <a:buNone/>
                <a:tabLst/>
                <a:defRPr/>
              </a:pPr>
              <a:r>
                <a:rPr kumimoji="0" lang="en-US" sz="1300" b="1" i="0" u="sng" strike="noStrike" kern="0" cap="none" spc="0" normalizeH="0" baseline="0" noProof="0" dirty="0">
                  <a:ln>
                    <a:noFill/>
                  </a:ln>
                  <a:solidFill>
                    <a:srgbClr val="53565A"/>
                  </a:solidFill>
                  <a:effectLst/>
                  <a:uLnTx/>
                  <a:uFillTx/>
                  <a:latin typeface="DINPro" panose="020B0504020101020102"/>
                </a:rPr>
                <a:t>Question</a:t>
              </a:r>
            </a:p>
            <a:p>
              <a:pPr marL="342900" marR="0" lvl="0" indent="-342900" algn="l" defTabSz="914400" rtl="0" eaLnBrk="0" fontAlgn="base" latinLnBrk="0" hangingPunct="0">
                <a:lnSpc>
                  <a:spcPct val="100000"/>
                </a:lnSpc>
                <a:spcBef>
                  <a:spcPts val="300"/>
                </a:spcBef>
                <a:spcAft>
                  <a:spcPts val="300"/>
                </a:spcAft>
                <a:buClrTx/>
                <a:buSzPct val="100000"/>
                <a:buFontTx/>
                <a:buNone/>
                <a:tabLst/>
                <a:defRPr/>
              </a:pPr>
              <a:r>
                <a:rPr lang="en-US" sz="1300" b="1" kern="0" dirty="0">
                  <a:solidFill>
                    <a:srgbClr val="53565A"/>
                  </a:solidFill>
                  <a:latin typeface="DINPro" panose="020B0504020101020102"/>
                </a:rPr>
                <a:t>1.1)</a:t>
              </a:r>
              <a:r>
                <a:rPr lang="en-US" sz="1300" kern="0" dirty="0">
                  <a:solidFill>
                    <a:srgbClr val="53565A"/>
                  </a:solidFill>
                  <a:latin typeface="DINPro" panose="020B0504020101020102"/>
                </a:rPr>
                <a:t>   What will be 2021 Market size in INR?</a:t>
              </a:r>
            </a:p>
            <a:p>
              <a:pPr marL="342900" marR="0" lvl="0" indent="-342900" algn="l" defTabSz="914400" rtl="0" eaLnBrk="0" fontAlgn="base" latinLnBrk="0" hangingPunct="0">
                <a:lnSpc>
                  <a:spcPct val="100000"/>
                </a:lnSpc>
                <a:spcBef>
                  <a:spcPts val="300"/>
                </a:spcBef>
                <a:spcAft>
                  <a:spcPts val="300"/>
                </a:spcAft>
                <a:buClrTx/>
                <a:buSzPct val="100000"/>
                <a:buFontTx/>
                <a:buNone/>
                <a:tabLst/>
                <a:defRPr/>
              </a:pPr>
              <a:r>
                <a:rPr lang="en-US" sz="1300" b="1" kern="0" dirty="0">
                  <a:solidFill>
                    <a:srgbClr val="53565A"/>
                  </a:solidFill>
                  <a:latin typeface="DINPro" panose="020B0504020101020102"/>
                </a:rPr>
                <a:t>1.2)</a:t>
              </a:r>
              <a:r>
                <a:rPr lang="en-US" sz="1300" kern="0" dirty="0">
                  <a:solidFill>
                    <a:srgbClr val="53565A"/>
                  </a:solidFill>
                  <a:latin typeface="DINPro" panose="020B0504020101020102"/>
                </a:rPr>
                <a:t>  What would be 2021 Market share for Electra (based on units) if the car cost INR 3,500,000?</a:t>
              </a:r>
            </a:p>
            <a:p>
              <a:pPr lvl="0"/>
              <a:r>
                <a:rPr lang="en-US" sz="1300" b="1" kern="0" dirty="0">
                  <a:solidFill>
                    <a:srgbClr val="53565A"/>
                  </a:solidFill>
                  <a:latin typeface="DINPro" panose="020B0504020101020102"/>
                </a:rPr>
                <a:t>1.3 (a) </a:t>
              </a:r>
              <a:r>
                <a:rPr lang="en-US" sz="1300" kern="0" dirty="0">
                  <a:solidFill>
                    <a:srgbClr val="53565A"/>
                  </a:solidFill>
                  <a:latin typeface="DINPro" panose="020B0504020101020102"/>
                </a:rPr>
                <a:t>Which car model will lose most revenue to Electra?* </a:t>
              </a:r>
            </a:p>
            <a:p>
              <a:pPr lvl="0"/>
              <a:r>
                <a:rPr lang="en-US" sz="1300" b="1" kern="0" dirty="0">
                  <a:solidFill>
                    <a:srgbClr val="53565A"/>
                  </a:solidFill>
                  <a:latin typeface="DINPro" panose="020B0504020101020102"/>
                </a:rPr>
                <a:t>1.3 (b) </a:t>
              </a:r>
              <a:r>
                <a:rPr lang="en-US" sz="1300" kern="0" dirty="0">
                  <a:solidFill>
                    <a:srgbClr val="53565A"/>
                  </a:solidFill>
                  <a:latin typeface="DINPro" panose="020B0504020101020102"/>
                </a:rPr>
                <a:t>What is the revenue lost by this car model to Electra?* - 2021’s Revenue to be compared with 2020’s revenue</a:t>
              </a:r>
            </a:p>
          </p:txBody>
        </p:sp>
        <p:sp>
          <p:nvSpPr>
            <p:cNvPr id="7" name="Rectangle 6">
              <a:extLst>
                <a:ext uri="{FF2B5EF4-FFF2-40B4-BE49-F238E27FC236}">
                  <a16:creationId xmlns:a16="http://schemas.microsoft.com/office/drawing/2014/main" id="{0650D2BA-70DE-4B7D-AA74-E43DBC738B42}"/>
                </a:ext>
              </a:extLst>
            </p:cNvPr>
            <p:cNvSpPr/>
            <p:nvPr/>
          </p:nvSpPr>
          <p:spPr bwMode="auto">
            <a:xfrm>
              <a:off x="0" y="1524000"/>
              <a:ext cx="330200" cy="472485"/>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graphicFrame>
        <p:nvGraphicFramePr>
          <p:cNvPr id="8" name="Chart 7">
            <a:extLst>
              <a:ext uri="{FF2B5EF4-FFF2-40B4-BE49-F238E27FC236}">
                <a16:creationId xmlns:a16="http://schemas.microsoft.com/office/drawing/2014/main" id="{C3B895D3-5C32-4CAD-AFE6-8089474858AD}"/>
              </a:ext>
            </a:extLst>
          </p:cNvPr>
          <p:cNvGraphicFramePr/>
          <p:nvPr>
            <p:extLst>
              <p:ext uri="{D42A27DB-BD31-4B8C-83A1-F6EECF244321}">
                <p14:modId xmlns:p14="http://schemas.microsoft.com/office/powerpoint/2010/main" val="1655107932"/>
              </p:ext>
            </p:extLst>
          </p:nvPr>
        </p:nvGraphicFramePr>
        <p:xfrm>
          <a:off x="76200" y="3048000"/>
          <a:ext cx="30175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7315B64-1B13-4E98-B83B-7F4309916C53}"/>
              </a:ext>
            </a:extLst>
          </p:cNvPr>
          <p:cNvGraphicFramePr/>
          <p:nvPr>
            <p:extLst>
              <p:ext uri="{D42A27DB-BD31-4B8C-83A1-F6EECF244321}">
                <p14:modId xmlns:p14="http://schemas.microsoft.com/office/powerpoint/2010/main" val="4255526406"/>
              </p:ext>
            </p:extLst>
          </p:nvPr>
        </p:nvGraphicFramePr>
        <p:xfrm>
          <a:off x="3063240" y="3048000"/>
          <a:ext cx="301752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AA0E8A6-7DCA-4BBB-8C7E-C8EF6D970CD9}"/>
              </a:ext>
            </a:extLst>
          </p:cNvPr>
          <p:cNvGraphicFramePr/>
          <p:nvPr>
            <p:extLst>
              <p:ext uri="{D42A27DB-BD31-4B8C-83A1-F6EECF244321}">
                <p14:modId xmlns:p14="http://schemas.microsoft.com/office/powerpoint/2010/main" val="2692500898"/>
              </p:ext>
            </p:extLst>
          </p:nvPr>
        </p:nvGraphicFramePr>
        <p:xfrm>
          <a:off x="6050280" y="3048000"/>
          <a:ext cx="301752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1712697B-EABE-49E1-8F62-3B613B7BCA96}"/>
              </a:ext>
            </a:extLst>
          </p:cNvPr>
          <p:cNvSpPr txBox="1"/>
          <p:nvPr/>
        </p:nvSpPr>
        <p:spPr>
          <a:xfrm>
            <a:off x="205771" y="5791200"/>
            <a:ext cx="878235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200" b="0" i="1" u="none" strike="noStrike" kern="1200" cap="none" spc="0" normalizeH="0" baseline="0" noProof="0" dirty="0">
                <a:ln>
                  <a:noFill/>
                </a:ln>
                <a:solidFill>
                  <a:srgbClr val="53565A"/>
                </a:solidFill>
                <a:effectLst/>
                <a:uLnTx/>
                <a:uFillTx/>
                <a:latin typeface="DINPro" panose="020B0504020101020102"/>
              </a:rPr>
              <a:t>Assume in 2021, the market will grow by 5% and half of the new customers will come to Electra and remaining will go to other brands based on historical market share</a:t>
            </a:r>
          </a:p>
        </p:txBody>
      </p:sp>
      <p:sp>
        <p:nvSpPr>
          <p:cNvPr id="12" name="Foot Notes">
            <a:extLst>
              <a:ext uri="{FF2B5EF4-FFF2-40B4-BE49-F238E27FC236}">
                <a16:creationId xmlns:a16="http://schemas.microsoft.com/office/drawing/2014/main" id="{C9E708D3-449C-449E-ABC2-5210638888DB}"/>
              </a:ext>
            </a:extLst>
          </p:cNvPr>
          <p:cNvSpPr txBox="1"/>
          <p:nvPr/>
        </p:nvSpPr>
        <p:spPr bwMode="blackWhite">
          <a:xfrm>
            <a:off x="129719" y="6280156"/>
            <a:ext cx="8229600" cy="367314"/>
          </a:xfrm>
          <a:prstGeom prst="rect">
            <a:avLst/>
          </a:prstGeom>
          <a:noFill/>
        </p:spPr>
        <p:txBody>
          <a:bodyPr vert="horz" wrap="square" lIns="0" tIns="45720" rIns="0" bIns="45720" rtlCol="0" anchor="t">
            <a:no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1" u="none" strike="noStrike" kern="1200" cap="none" spc="0" normalizeH="0" baseline="0" noProof="0" dirty="0">
                <a:ln>
                  <a:noFill/>
                </a:ln>
                <a:solidFill>
                  <a:srgbClr val="53565A"/>
                </a:solidFill>
                <a:effectLst/>
                <a:uLnTx/>
                <a:uFillTx/>
                <a:latin typeface="DINPro" panose="020B0504020101020102"/>
              </a:rPr>
              <a:t>* Assume survey results hold true for entire universe; In case of decimal as # of cars, round-up for the manufactures with higher # of cars</a:t>
            </a:r>
          </a:p>
        </p:txBody>
      </p:sp>
      <p:sp>
        <p:nvSpPr>
          <p:cNvPr id="2" name="Road Sign">
            <a:extLst>
              <a:ext uri="{FF2B5EF4-FFF2-40B4-BE49-F238E27FC236}">
                <a16:creationId xmlns:a16="http://schemas.microsoft.com/office/drawing/2014/main" id="{A62517C7-2B04-49C3-BAE1-71E5DA151FDF}"/>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DINPro" panose="020B0504020101020102"/>
              </a:rPr>
              <a:t>Question 1</a:t>
            </a:r>
          </a:p>
        </p:txBody>
      </p:sp>
      <p:grpSp>
        <p:nvGrpSpPr>
          <p:cNvPr id="14" name="Group 13">
            <a:extLst>
              <a:ext uri="{FF2B5EF4-FFF2-40B4-BE49-F238E27FC236}">
                <a16:creationId xmlns:a16="http://schemas.microsoft.com/office/drawing/2014/main" id="{5F85782C-DDDD-4619-BA4C-08A322DF31BD}"/>
              </a:ext>
            </a:extLst>
          </p:cNvPr>
          <p:cNvGrpSpPr/>
          <p:nvPr/>
        </p:nvGrpSpPr>
        <p:grpSpPr>
          <a:xfrm>
            <a:off x="309245" y="115315"/>
            <a:ext cx="8580437" cy="684785"/>
            <a:chOff x="326700" y="215172"/>
            <a:chExt cx="8415142" cy="684785"/>
          </a:xfrm>
        </p:grpSpPr>
        <p:sp>
          <p:nvSpPr>
            <p:cNvPr id="15" name="Freeform: Shape 14">
              <a:extLst>
                <a:ext uri="{FF2B5EF4-FFF2-40B4-BE49-F238E27FC236}">
                  <a16:creationId xmlns:a16="http://schemas.microsoft.com/office/drawing/2014/main" id="{B3F0557B-4B75-4C97-82FA-971F2FAF5A9F}"/>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6" name="Freeform: Shape 15">
              <a:extLst>
                <a:ext uri="{FF2B5EF4-FFF2-40B4-BE49-F238E27FC236}">
                  <a16:creationId xmlns:a16="http://schemas.microsoft.com/office/drawing/2014/main" id="{64B598BE-CC98-463D-B75F-FCA55C387E0E}"/>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7" name="Freeform: Shape 16">
              <a:extLst>
                <a:ext uri="{FF2B5EF4-FFF2-40B4-BE49-F238E27FC236}">
                  <a16:creationId xmlns:a16="http://schemas.microsoft.com/office/drawing/2014/main" id="{B085F80C-FD3A-4AF4-B504-56ED0C213650}"/>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8" name="Rectangle 13">
              <a:extLst>
                <a:ext uri="{FF2B5EF4-FFF2-40B4-BE49-F238E27FC236}">
                  <a16:creationId xmlns:a16="http://schemas.microsoft.com/office/drawing/2014/main" id="{D9A4FCED-E60F-43AE-9BC8-06D838EA8BB6}"/>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p>
          </p:txBody>
        </p:sp>
        <p:sp>
          <p:nvSpPr>
            <p:cNvPr id="19" name="TextBox 18">
              <a:extLst>
                <a:ext uri="{FF2B5EF4-FFF2-40B4-BE49-F238E27FC236}">
                  <a16:creationId xmlns:a16="http://schemas.microsoft.com/office/drawing/2014/main" id="{589D4AD6-865C-4940-9AED-60434F61560B}"/>
                </a:ext>
              </a:extLst>
            </p:cNvPr>
            <p:cNvSpPr txBox="1"/>
            <p:nvPr/>
          </p:nvSpPr>
          <p:spPr>
            <a:xfrm>
              <a:off x="1123334" y="399098"/>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Question 1: Market Opportunity</a:t>
              </a:r>
            </a:p>
          </p:txBody>
        </p:sp>
      </p:grpSp>
    </p:spTree>
    <p:extLst>
      <p:ext uri="{BB962C8B-B14F-4D97-AF65-F5344CB8AC3E}">
        <p14:creationId xmlns:p14="http://schemas.microsoft.com/office/powerpoint/2010/main" val="110929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BAE3C4B-AC60-4AF0-A92A-379129075F4E}"/>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4" name="Table 3">
            <a:extLst>
              <a:ext uri="{FF2B5EF4-FFF2-40B4-BE49-F238E27FC236}">
                <a16:creationId xmlns:a16="http://schemas.microsoft.com/office/drawing/2014/main" id="{9F967E31-A5EE-4C23-AA4A-57BF8FDC5489}"/>
              </a:ext>
            </a:extLst>
          </p:cNvPr>
          <p:cNvGraphicFramePr>
            <a:graphicFrameLocks noGrp="1"/>
          </p:cNvGraphicFramePr>
          <p:nvPr>
            <p:extLst>
              <p:ext uri="{D42A27DB-BD31-4B8C-83A1-F6EECF244321}">
                <p14:modId xmlns:p14="http://schemas.microsoft.com/office/powerpoint/2010/main" val="3093728036"/>
              </p:ext>
            </p:extLst>
          </p:nvPr>
        </p:nvGraphicFramePr>
        <p:xfrm>
          <a:off x="216128" y="1329105"/>
          <a:ext cx="4315522" cy="2468879"/>
        </p:xfrm>
        <a:graphic>
          <a:graphicData uri="http://schemas.openxmlformats.org/drawingml/2006/table">
            <a:tbl>
              <a:tblPr firstRow="1" bandRow="1">
                <a:tableStyleId>{F5AB1C69-6EDB-4FF4-983F-18BD219EF322}</a:tableStyleId>
              </a:tblPr>
              <a:tblGrid>
                <a:gridCol w="2157761">
                  <a:extLst>
                    <a:ext uri="{9D8B030D-6E8A-4147-A177-3AD203B41FA5}">
                      <a16:colId xmlns:a16="http://schemas.microsoft.com/office/drawing/2014/main" val="1020786034"/>
                    </a:ext>
                  </a:extLst>
                </a:gridCol>
                <a:gridCol w="2157761">
                  <a:extLst>
                    <a:ext uri="{9D8B030D-6E8A-4147-A177-3AD203B41FA5}">
                      <a16:colId xmlns:a16="http://schemas.microsoft.com/office/drawing/2014/main" val="3926534478"/>
                    </a:ext>
                  </a:extLst>
                </a:gridCol>
              </a:tblGrid>
              <a:tr h="563719">
                <a:tc>
                  <a:txBody>
                    <a:bodyPr/>
                    <a:lstStyle/>
                    <a:p>
                      <a:pPr algn="ctr"/>
                      <a:r>
                        <a:rPr lang="en-US" sz="1400" dirty="0">
                          <a:latin typeface="DINPro" panose="020B0504020101020102"/>
                        </a:rPr>
                        <a:t>Conventional Car Model</a:t>
                      </a:r>
                    </a:p>
                  </a:txBody>
                  <a:tcPr/>
                </a:tc>
                <a:tc>
                  <a:txBody>
                    <a:bodyPr/>
                    <a:lstStyle/>
                    <a:p>
                      <a:pPr algn="ctr"/>
                      <a:r>
                        <a:rPr lang="en-US" sz="1400" dirty="0">
                          <a:latin typeface="DINPro" panose="020B0504020101020102"/>
                        </a:rPr>
                        <a:t>2020, Price </a:t>
                      </a:r>
                    </a:p>
                    <a:p>
                      <a:pPr algn="ctr"/>
                      <a:r>
                        <a:rPr lang="en-US" sz="1400" dirty="0">
                          <a:latin typeface="DINPro" panose="020B0504020101020102"/>
                        </a:rPr>
                        <a:t>(in 1000 INR)</a:t>
                      </a:r>
                    </a:p>
                  </a:txBody>
                  <a:tcPr/>
                </a:tc>
                <a:extLst>
                  <a:ext uri="{0D108BD9-81ED-4DB2-BD59-A6C34878D82A}">
                    <a16:rowId xmlns:a16="http://schemas.microsoft.com/office/drawing/2014/main" val="904134678"/>
                  </a:ext>
                </a:extLst>
              </a:tr>
              <a:tr h="381032">
                <a:tc>
                  <a:txBody>
                    <a:bodyPr/>
                    <a:lstStyle/>
                    <a:p>
                      <a:r>
                        <a:rPr lang="en-US" sz="1400" b="1" dirty="0">
                          <a:latin typeface="DINPro" panose="020B0504020101020102"/>
                        </a:rPr>
                        <a:t>Speedx</a:t>
                      </a:r>
                    </a:p>
                  </a:txBody>
                  <a:tcPr anchor="ctr"/>
                </a:tc>
                <a:tc>
                  <a:txBody>
                    <a:bodyPr/>
                    <a:lstStyle/>
                    <a:p>
                      <a:pPr algn="ctr"/>
                      <a:r>
                        <a:rPr lang="en-US" sz="1400" dirty="0">
                          <a:latin typeface="DINPro" panose="020B0504020101020102"/>
                        </a:rPr>
                        <a:t>3,600</a:t>
                      </a:r>
                    </a:p>
                  </a:txBody>
                  <a:tcPr anchor="ctr"/>
                </a:tc>
                <a:extLst>
                  <a:ext uri="{0D108BD9-81ED-4DB2-BD59-A6C34878D82A}">
                    <a16:rowId xmlns:a16="http://schemas.microsoft.com/office/drawing/2014/main" val="3520895978"/>
                  </a:ext>
                </a:extLst>
              </a:tr>
              <a:tr h="381032">
                <a:tc>
                  <a:txBody>
                    <a:bodyPr/>
                    <a:lstStyle/>
                    <a:p>
                      <a:r>
                        <a:rPr lang="en-US" sz="1400" b="1" dirty="0">
                          <a:latin typeface="DINPro" panose="020B0504020101020102"/>
                        </a:rPr>
                        <a:t>Blink-ZX</a:t>
                      </a:r>
                    </a:p>
                  </a:txBody>
                  <a:tcPr anchor="ctr"/>
                </a:tc>
                <a:tc>
                  <a:txBody>
                    <a:bodyPr/>
                    <a:lstStyle/>
                    <a:p>
                      <a:pPr algn="ctr"/>
                      <a:r>
                        <a:rPr lang="en-US" sz="1400" dirty="0">
                          <a:latin typeface="DINPro" panose="020B0504020101020102"/>
                        </a:rPr>
                        <a:t>3,250</a:t>
                      </a:r>
                    </a:p>
                  </a:txBody>
                  <a:tcPr anchor="ctr"/>
                </a:tc>
                <a:extLst>
                  <a:ext uri="{0D108BD9-81ED-4DB2-BD59-A6C34878D82A}">
                    <a16:rowId xmlns:a16="http://schemas.microsoft.com/office/drawing/2014/main" val="636809598"/>
                  </a:ext>
                </a:extLst>
              </a:tr>
              <a:tr h="381032">
                <a:tc>
                  <a:txBody>
                    <a:bodyPr/>
                    <a:lstStyle/>
                    <a:p>
                      <a:r>
                        <a:rPr lang="en-US" sz="1400" b="1" dirty="0">
                          <a:latin typeface="DINPro" panose="020B0504020101020102"/>
                        </a:rPr>
                        <a:t>BoltMV</a:t>
                      </a:r>
                    </a:p>
                  </a:txBody>
                  <a:tcPr anchor="ctr"/>
                </a:tc>
                <a:tc>
                  <a:txBody>
                    <a:bodyPr/>
                    <a:lstStyle/>
                    <a:p>
                      <a:pPr algn="ctr"/>
                      <a:r>
                        <a:rPr lang="en-US" sz="1400" dirty="0">
                          <a:latin typeface="DINPro" panose="020B0504020101020102"/>
                        </a:rPr>
                        <a:t>2,800</a:t>
                      </a:r>
                    </a:p>
                  </a:txBody>
                  <a:tcPr anchor="ctr"/>
                </a:tc>
                <a:extLst>
                  <a:ext uri="{0D108BD9-81ED-4DB2-BD59-A6C34878D82A}">
                    <a16:rowId xmlns:a16="http://schemas.microsoft.com/office/drawing/2014/main" val="1354597820"/>
                  </a:ext>
                </a:extLst>
              </a:tr>
              <a:tr h="381032">
                <a:tc>
                  <a:txBody>
                    <a:bodyPr/>
                    <a:lstStyle/>
                    <a:p>
                      <a:r>
                        <a:rPr lang="en-US" sz="1400" b="1" dirty="0">
                          <a:latin typeface="DINPro" panose="020B0504020101020102"/>
                        </a:rPr>
                        <a:t>Chance-P</a:t>
                      </a:r>
                    </a:p>
                  </a:txBody>
                  <a:tcPr anchor="ctr"/>
                </a:tc>
                <a:tc>
                  <a:txBody>
                    <a:bodyPr/>
                    <a:lstStyle/>
                    <a:p>
                      <a:pPr algn="ctr"/>
                      <a:r>
                        <a:rPr lang="en-US" sz="1400" dirty="0">
                          <a:latin typeface="DINPro" panose="020B0504020101020102"/>
                        </a:rPr>
                        <a:t>2,600</a:t>
                      </a:r>
                    </a:p>
                  </a:txBody>
                  <a:tcPr anchor="ctr"/>
                </a:tc>
                <a:extLst>
                  <a:ext uri="{0D108BD9-81ED-4DB2-BD59-A6C34878D82A}">
                    <a16:rowId xmlns:a16="http://schemas.microsoft.com/office/drawing/2014/main" val="90357333"/>
                  </a:ext>
                </a:extLst>
              </a:tr>
              <a:tr h="381032">
                <a:tc>
                  <a:txBody>
                    <a:bodyPr/>
                    <a:lstStyle/>
                    <a:p>
                      <a:r>
                        <a:rPr lang="en-US" sz="1400" b="1" dirty="0">
                          <a:latin typeface="DINPro" panose="020B0504020101020102"/>
                        </a:rPr>
                        <a:t>GMW Model T</a:t>
                      </a:r>
                    </a:p>
                  </a:txBody>
                  <a:tcPr anchor="ctr"/>
                </a:tc>
                <a:tc>
                  <a:txBody>
                    <a:bodyPr/>
                    <a:lstStyle/>
                    <a:p>
                      <a:pPr algn="ctr"/>
                      <a:r>
                        <a:rPr lang="en-US" sz="1400" dirty="0">
                          <a:latin typeface="DINPro" panose="020B0504020101020102"/>
                        </a:rPr>
                        <a:t>4,300</a:t>
                      </a:r>
                    </a:p>
                  </a:txBody>
                  <a:tcPr anchor="ctr"/>
                </a:tc>
                <a:extLst>
                  <a:ext uri="{0D108BD9-81ED-4DB2-BD59-A6C34878D82A}">
                    <a16:rowId xmlns:a16="http://schemas.microsoft.com/office/drawing/2014/main" val="3724814940"/>
                  </a:ext>
                </a:extLst>
              </a:tr>
            </a:tbl>
          </a:graphicData>
        </a:graphic>
      </p:graphicFrame>
      <p:graphicFrame>
        <p:nvGraphicFramePr>
          <p:cNvPr id="5" name="Table 4">
            <a:extLst>
              <a:ext uri="{FF2B5EF4-FFF2-40B4-BE49-F238E27FC236}">
                <a16:creationId xmlns:a16="http://schemas.microsoft.com/office/drawing/2014/main" id="{55AE1C79-E300-4473-AB8F-FBECC9806386}"/>
              </a:ext>
            </a:extLst>
          </p:cNvPr>
          <p:cNvGraphicFramePr>
            <a:graphicFrameLocks noGrp="1"/>
          </p:cNvGraphicFramePr>
          <p:nvPr>
            <p:extLst>
              <p:ext uri="{D42A27DB-BD31-4B8C-83A1-F6EECF244321}">
                <p14:modId xmlns:p14="http://schemas.microsoft.com/office/powerpoint/2010/main" val="838090788"/>
              </p:ext>
            </p:extLst>
          </p:nvPr>
        </p:nvGraphicFramePr>
        <p:xfrm>
          <a:off x="4684050" y="1329104"/>
          <a:ext cx="4114800" cy="2468881"/>
        </p:xfrm>
        <a:graphic>
          <a:graphicData uri="http://schemas.openxmlformats.org/drawingml/2006/table">
            <a:tbl>
              <a:tblPr firstRow="1" bandRow="1">
                <a:tableStyleId>{93296810-A885-4BE3-A3E7-6D5BEEA58F35}</a:tableStyleId>
              </a:tblPr>
              <a:tblGrid>
                <a:gridCol w="2057400">
                  <a:extLst>
                    <a:ext uri="{9D8B030D-6E8A-4147-A177-3AD203B41FA5}">
                      <a16:colId xmlns:a16="http://schemas.microsoft.com/office/drawing/2014/main" val="2725487392"/>
                    </a:ext>
                  </a:extLst>
                </a:gridCol>
                <a:gridCol w="2057400">
                  <a:extLst>
                    <a:ext uri="{9D8B030D-6E8A-4147-A177-3AD203B41FA5}">
                      <a16:colId xmlns:a16="http://schemas.microsoft.com/office/drawing/2014/main" val="3253592679"/>
                    </a:ext>
                  </a:extLst>
                </a:gridCol>
              </a:tblGrid>
              <a:tr h="583621">
                <a:tc>
                  <a:txBody>
                    <a:bodyPr/>
                    <a:lstStyle/>
                    <a:p>
                      <a:pPr algn="ctr"/>
                      <a:r>
                        <a:rPr lang="en-US" sz="1400" dirty="0">
                          <a:latin typeface="DINPro" panose="020B0504020101020102"/>
                        </a:rPr>
                        <a:t>Electric Car model</a:t>
                      </a:r>
                    </a:p>
                  </a:txBody>
                  <a:tcPr/>
                </a:tc>
                <a:tc>
                  <a:txBody>
                    <a:bodyPr/>
                    <a:lstStyle/>
                    <a:p>
                      <a:pPr algn="ctr"/>
                      <a:r>
                        <a:rPr lang="en-US" sz="1400" dirty="0">
                          <a:latin typeface="DINPro" panose="020B0504020101020102"/>
                        </a:rPr>
                        <a:t>2020, Price </a:t>
                      </a:r>
                    </a:p>
                    <a:p>
                      <a:pPr algn="ctr"/>
                      <a:r>
                        <a:rPr lang="en-US" sz="1400" dirty="0">
                          <a:latin typeface="DINPro" panose="020B0504020101020102"/>
                        </a:rPr>
                        <a:t>(in 1000 INR)</a:t>
                      </a:r>
                    </a:p>
                  </a:txBody>
                  <a:tcPr/>
                </a:tc>
                <a:extLst>
                  <a:ext uri="{0D108BD9-81ED-4DB2-BD59-A6C34878D82A}">
                    <a16:rowId xmlns:a16="http://schemas.microsoft.com/office/drawing/2014/main" val="2974131233"/>
                  </a:ext>
                </a:extLst>
              </a:tr>
              <a:tr h="628420">
                <a:tc>
                  <a:txBody>
                    <a:bodyPr/>
                    <a:lstStyle/>
                    <a:p>
                      <a:r>
                        <a:rPr lang="en-US" sz="1400" b="1" dirty="0">
                          <a:latin typeface="DINPro" panose="020B0504020101020102"/>
                        </a:rPr>
                        <a:t>Sky EV</a:t>
                      </a:r>
                    </a:p>
                  </a:txBody>
                  <a:tcPr anchor="ctr"/>
                </a:tc>
                <a:tc>
                  <a:txBody>
                    <a:bodyPr/>
                    <a:lstStyle/>
                    <a:p>
                      <a:pPr algn="ctr"/>
                      <a:r>
                        <a:rPr lang="en-US" sz="1400" dirty="0">
                          <a:latin typeface="DINPro" panose="020B0504020101020102"/>
                        </a:rPr>
                        <a:t>4,000</a:t>
                      </a:r>
                    </a:p>
                  </a:txBody>
                  <a:tcPr anchor="ctr"/>
                </a:tc>
                <a:extLst>
                  <a:ext uri="{0D108BD9-81ED-4DB2-BD59-A6C34878D82A}">
                    <a16:rowId xmlns:a16="http://schemas.microsoft.com/office/drawing/2014/main" val="3749442938"/>
                  </a:ext>
                </a:extLst>
              </a:tr>
              <a:tr h="628420">
                <a:tc>
                  <a:txBody>
                    <a:bodyPr/>
                    <a:lstStyle/>
                    <a:p>
                      <a:r>
                        <a:rPr lang="en-US" sz="1400" b="1" dirty="0">
                          <a:latin typeface="DINPro" panose="020B0504020101020102"/>
                        </a:rPr>
                        <a:t>Fluent</a:t>
                      </a:r>
                    </a:p>
                  </a:txBody>
                  <a:tcPr anchor="ctr"/>
                </a:tc>
                <a:tc>
                  <a:txBody>
                    <a:bodyPr/>
                    <a:lstStyle/>
                    <a:p>
                      <a:pPr algn="ctr"/>
                      <a:r>
                        <a:rPr lang="en-US" sz="1400" dirty="0">
                          <a:latin typeface="DINPro" panose="020B0504020101020102"/>
                        </a:rPr>
                        <a:t>3,000</a:t>
                      </a:r>
                    </a:p>
                  </a:txBody>
                  <a:tcPr anchor="ctr"/>
                </a:tc>
                <a:extLst>
                  <a:ext uri="{0D108BD9-81ED-4DB2-BD59-A6C34878D82A}">
                    <a16:rowId xmlns:a16="http://schemas.microsoft.com/office/drawing/2014/main" val="1286829695"/>
                  </a:ext>
                </a:extLst>
              </a:tr>
              <a:tr h="628420">
                <a:tc>
                  <a:txBody>
                    <a:bodyPr/>
                    <a:lstStyle/>
                    <a:p>
                      <a:r>
                        <a:rPr lang="en-US" sz="1400" b="1" dirty="0">
                          <a:latin typeface="DINPro" panose="020B0504020101020102"/>
                        </a:rPr>
                        <a:t>i-gen</a:t>
                      </a:r>
                    </a:p>
                  </a:txBody>
                  <a:tcPr anchor="ctr"/>
                </a:tc>
                <a:tc>
                  <a:txBody>
                    <a:bodyPr/>
                    <a:lstStyle/>
                    <a:p>
                      <a:pPr algn="ctr"/>
                      <a:r>
                        <a:rPr lang="en-US" sz="1400" dirty="0">
                          <a:latin typeface="DINPro" panose="020B0504020101020102"/>
                        </a:rPr>
                        <a:t>3,500</a:t>
                      </a:r>
                    </a:p>
                  </a:txBody>
                  <a:tcPr anchor="ctr"/>
                </a:tc>
                <a:extLst>
                  <a:ext uri="{0D108BD9-81ED-4DB2-BD59-A6C34878D82A}">
                    <a16:rowId xmlns:a16="http://schemas.microsoft.com/office/drawing/2014/main" val="2344018521"/>
                  </a:ext>
                </a:extLst>
              </a:tr>
            </a:tbl>
          </a:graphicData>
        </a:graphic>
      </p:graphicFrame>
      <p:graphicFrame>
        <p:nvGraphicFramePr>
          <p:cNvPr id="6" name="Table 5">
            <a:extLst>
              <a:ext uri="{FF2B5EF4-FFF2-40B4-BE49-F238E27FC236}">
                <a16:creationId xmlns:a16="http://schemas.microsoft.com/office/drawing/2014/main" id="{8E95321F-6451-4365-956C-DD0F1A1C8D8F}"/>
              </a:ext>
            </a:extLst>
          </p:cNvPr>
          <p:cNvGraphicFramePr>
            <a:graphicFrameLocks noGrp="1"/>
          </p:cNvGraphicFramePr>
          <p:nvPr>
            <p:extLst>
              <p:ext uri="{D42A27DB-BD31-4B8C-83A1-F6EECF244321}">
                <p14:modId xmlns:p14="http://schemas.microsoft.com/office/powerpoint/2010/main" val="1561916889"/>
              </p:ext>
            </p:extLst>
          </p:nvPr>
        </p:nvGraphicFramePr>
        <p:xfrm>
          <a:off x="228600" y="5123649"/>
          <a:ext cx="8686800" cy="867990"/>
        </p:xfrm>
        <a:graphic>
          <a:graphicData uri="http://schemas.openxmlformats.org/drawingml/2006/table">
            <a:tbl>
              <a:tblPr firstRow="1" bandRow="1">
                <a:tableStyleId>{7DF18680-E054-41AD-8BC1-D1AEF772440D}</a:tableStyleId>
              </a:tblPr>
              <a:tblGrid>
                <a:gridCol w="2057400">
                  <a:extLst>
                    <a:ext uri="{9D8B030D-6E8A-4147-A177-3AD203B41FA5}">
                      <a16:colId xmlns:a16="http://schemas.microsoft.com/office/drawing/2014/main" val="2203349755"/>
                    </a:ext>
                  </a:extLst>
                </a:gridCol>
                <a:gridCol w="4267200">
                  <a:extLst>
                    <a:ext uri="{9D8B030D-6E8A-4147-A177-3AD203B41FA5}">
                      <a16:colId xmlns:a16="http://schemas.microsoft.com/office/drawing/2014/main" val="1326768408"/>
                    </a:ext>
                  </a:extLst>
                </a:gridCol>
                <a:gridCol w="2362200">
                  <a:extLst>
                    <a:ext uri="{9D8B030D-6E8A-4147-A177-3AD203B41FA5}">
                      <a16:colId xmlns:a16="http://schemas.microsoft.com/office/drawing/2014/main" val="2729278757"/>
                    </a:ext>
                  </a:extLst>
                </a:gridCol>
              </a:tblGrid>
              <a:tr h="433995">
                <a:tc>
                  <a:txBody>
                    <a:bodyPr/>
                    <a:lstStyle/>
                    <a:p>
                      <a:pPr algn="ctr"/>
                      <a:r>
                        <a:rPr lang="en-US" sz="1400" dirty="0">
                          <a:latin typeface="DINPro" panose="020B0504020101020102"/>
                        </a:rPr>
                        <a:t>Will not switch</a:t>
                      </a:r>
                    </a:p>
                  </a:txBody>
                  <a:tcPr/>
                </a:tc>
                <a:tc>
                  <a:txBody>
                    <a:bodyPr/>
                    <a:lstStyle/>
                    <a:p>
                      <a:pPr algn="ctr"/>
                      <a:r>
                        <a:rPr lang="en-US" sz="1400" dirty="0">
                          <a:latin typeface="DINPro" panose="020B0504020101020102"/>
                        </a:rPr>
                        <a:t>Will switch if car is cheaper than existing car</a:t>
                      </a:r>
                    </a:p>
                  </a:txBody>
                  <a:tcPr/>
                </a:tc>
                <a:tc>
                  <a:txBody>
                    <a:bodyPr/>
                    <a:lstStyle/>
                    <a:p>
                      <a:pPr algn="ctr"/>
                      <a:r>
                        <a:rPr lang="en-US" sz="1400" dirty="0">
                          <a:latin typeface="DINPro" panose="020B0504020101020102"/>
                        </a:rPr>
                        <a:t>Will definitely switch</a:t>
                      </a:r>
                    </a:p>
                  </a:txBody>
                  <a:tcPr/>
                </a:tc>
                <a:extLst>
                  <a:ext uri="{0D108BD9-81ED-4DB2-BD59-A6C34878D82A}">
                    <a16:rowId xmlns:a16="http://schemas.microsoft.com/office/drawing/2014/main" val="486948225"/>
                  </a:ext>
                </a:extLst>
              </a:tr>
              <a:tr h="433995">
                <a:tc>
                  <a:txBody>
                    <a:bodyPr/>
                    <a:lstStyle/>
                    <a:p>
                      <a:pPr algn="ctr"/>
                      <a:r>
                        <a:rPr lang="en-US" sz="1400" dirty="0">
                          <a:latin typeface="DINPro" panose="020B0504020101020102"/>
                        </a:rPr>
                        <a:t>70%</a:t>
                      </a:r>
                    </a:p>
                  </a:txBody>
                  <a:tcPr/>
                </a:tc>
                <a:tc>
                  <a:txBody>
                    <a:bodyPr/>
                    <a:lstStyle/>
                    <a:p>
                      <a:pPr algn="ctr"/>
                      <a:r>
                        <a:rPr lang="en-US" sz="1400" dirty="0">
                          <a:latin typeface="DINPro" panose="020B0504020101020102"/>
                        </a:rPr>
                        <a:t>25%</a:t>
                      </a:r>
                    </a:p>
                  </a:txBody>
                  <a:tcPr/>
                </a:tc>
                <a:tc>
                  <a:txBody>
                    <a:bodyPr/>
                    <a:lstStyle/>
                    <a:p>
                      <a:pPr algn="ctr"/>
                      <a:r>
                        <a:rPr lang="en-US" sz="1400" dirty="0">
                          <a:latin typeface="DINPro" panose="020B0504020101020102"/>
                        </a:rPr>
                        <a:t>5%</a:t>
                      </a:r>
                    </a:p>
                  </a:txBody>
                  <a:tcPr/>
                </a:tc>
                <a:extLst>
                  <a:ext uri="{0D108BD9-81ED-4DB2-BD59-A6C34878D82A}">
                    <a16:rowId xmlns:a16="http://schemas.microsoft.com/office/drawing/2014/main" val="3017066903"/>
                  </a:ext>
                </a:extLst>
              </a:tr>
            </a:tbl>
          </a:graphicData>
        </a:graphic>
      </p:graphicFrame>
      <p:sp>
        <p:nvSpPr>
          <p:cNvPr id="7" name="TextBox 6">
            <a:extLst>
              <a:ext uri="{FF2B5EF4-FFF2-40B4-BE49-F238E27FC236}">
                <a16:creationId xmlns:a16="http://schemas.microsoft.com/office/drawing/2014/main" id="{1188930A-B8A6-42E6-826A-4EC75CFFB3CD}"/>
              </a:ext>
            </a:extLst>
          </p:cNvPr>
          <p:cNvSpPr txBox="1"/>
          <p:nvPr/>
        </p:nvSpPr>
        <p:spPr>
          <a:xfrm>
            <a:off x="188250" y="4199207"/>
            <a:ext cx="868680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b="0" i="0" u="none" strike="noStrike" kern="1200" cap="none" spc="0" normalizeH="0" baseline="0" noProof="0" dirty="0">
                <a:ln>
                  <a:noFill/>
                </a:ln>
                <a:solidFill>
                  <a:srgbClr val="53565A"/>
                </a:solidFill>
                <a:effectLst/>
                <a:uLnTx/>
                <a:uFillTx/>
                <a:latin typeface="DINPro" panose="020B0504020101020102"/>
              </a:rPr>
              <a:t>Krypto also conducted a market survey to identify which customers are likely to move to Electra, the responses were collected and processed to identify the % people who will buy Electra</a:t>
            </a:r>
          </a:p>
        </p:txBody>
      </p:sp>
      <p:sp>
        <p:nvSpPr>
          <p:cNvPr id="3" name="Road Sign">
            <a:extLst>
              <a:ext uri="{FF2B5EF4-FFF2-40B4-BE49-F238E27FC236}">
                <a16:creationId xmlns:a16="http://schemas.microsoft.com/office/drawing/2014/main" id="{5F601C19-A965-4FCD-B325-9AF2A526A1D7}"/>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1</a:t>
            </a:r>
          </a:p>
        </p:txBody>
      </p:sp>
      <p:grpSp>
        <p:nvGrpSpPr>
          <p:cNvPr id="9" name="Group 8">
            <a:extLst>
              <a:ext uri="{FF2B5EF4-FFF2-40B4-BE49-F238E27FC236}">
                <a16:creationId xmlns:a16="http://schemas.microsoft.com/office/drawing/2014/main" id="{52FA29C0-C777-49CC-A3CB-2B516BA5BC01}"/>
              </a:ext>
            </a:extLst>
          </p:cNvPr>
          <p:cNvGrpSpPr/>
          <p:nvPr/>
        </p:nvGrpSpPr>
        <p:grpSpPr>
          <a:xfrm>
            <a:off x="393831" y="280557"/>
            <a:ext cx="8580437" cy="684785"/>
            <a:chOff x="326700" y="215172"/>
            <a:chExt cx="8415142" cy="684785"/>
          </a:xfrm>
        </p:grpSpPr>
        <p:sp>
          <p:nvSpPr>
            <p:cNvPr id="10" name="Freeform: Shape 9">
              <a:extLst>
                <a:ext uri="{FF2B5EF4-FFF2-40B4-BE49-F238E27FC236}">
                  <a16:creationId xmlns:a16="http://schemas.microsoft.com/office/drawing/2014/main" id="{0ABD7B08-9231-4AD1-817A-1CC0C133B596}"/>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1" name="Freeform: Shape 10">
              <a:extLst>
                <a:ext uri="{FF2B5EF4-FFF2-40B4-BE49-F238E27FC236}">
                  <a16:creationId xmlns:a16="http://schemas.microsoft.com/office/drawing/2014/main" id="{4985211F-E1C8-4F31-9EB5-B4C824F642E2}"/>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2" name="Freeform: Shape 11">
              <a:extLst>
                <a:ext uri="{FF2B5EF4-FFF2-40B4-BE49-F238E27FC236}">
                  <a16:creationId xmlns:a16="http://schemas.microsoft.com/office/drawing/2014/main" id="{32F6BC12-885F-4D24-9A67-F0EC70C01126}"/>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3" name="Rectangle 13">
              <a:extLst>
                <a:ext uri="{FF2B5EF4-FFF2-40B4-BE49-F238E27FC236}">
                  <a16:creationId xmlns:a16="http://schemas.microsoft.com/office/drawing/2014/main" id="{BE2B7DCE-7C9A-4FF3-B507-C764DA36E27C}"/>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p>
          </p:txBody>
        </p:sp>
        <p:sp>
          <p:nvSpPr>
            <p:cNvPr id="14" name="TextBox 13">
              <a:extLst>
                <a:ext uri="{FF2B5EF4-FFF2-40B4-BE49-F238E27FC236}">
                  <a16:creationId xmlns:a16="http://schemas.microsoft.com/office/drawing/2014/main" id="{1F788FC1-DB74-45E3-9C96-9F6990ED23BA}"/>
                </a:ext>
              </a:extLst>
            </p:cNvPr>
            <p:cNvSpPr txBox="1"/>
            <p:nvPr/>
          </p:nvSpPr>
          <p:spPr>
            <a:xfrm>
              <a:off x="1173580" y="424009"/>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Additional data shared by Krypto for Q1:</a:t>
              </a:r>
            </a:p>
          </p:txBody>
        </p:sp>
      </p:grpSp>
    </p:spTree>
    <p:extLst>
      <p:ext uri="{BB962C8B-B14F-4D97-AF65-F5344CB8AC3E}">
        <p14:creationId xmlns:p14="http://schemas.microsoft.com/office/powerpoint/2010/main" val="402110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0EE93A8-F662-4997-9342-5468300551A0}"/>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DINPro" panose="020B0504020101020102"/>
            </a:endParaRPr>
          </a:p>
        </p:txBody>
      </p:sp>
      <p:graphicFrame>
        <p:nvGraphicFramePr>
          <p:cNvPr id="8" name="Chart 7">
            <a:extLst>
              <a:ext uri="{FF2B5EF4-FFF2-40B4-BE49-F238E27FC236}">
                <a16:creationId xmlns:a16="http://schemas.microsoft.com/office/drawing/2014/main" id="{D1B61E57-CBB8-4063-A392-9F635A6077E0}"/>
              </a:ext>
            </a:extLst>
          </p:cNvPr>
          <p:cNvGraphicFramePr/>
          <p:nvPr>
            <p:extLst>
              <p:ext uri="{D42A27DB-BD31-4B8C-83A1-F6EECF244321}">
                <p14:modId xmlns:p14="http://schemas.microsoft.com/office/powerpoint/2010/main" val="1571148812"/>
              </p:ext>
            </p:extLst>
          </p:nvPr>
        </p:nvGraphicFramePr>
        <p:xfrm>
          <a:off x="76200" y="3318275"/>
          <a:ext cx="4876800" cy="2825812"/>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5BD8DF59-3364-4013-B91D-02F923F6B386}"/>
              </a:ext>
            </a:extLst>
          </p:cNvPr>
          <p:cNvGrpSpPr/>
          <p:nvPr/>
        </p:nvGrpSpPr>
        <p:grpSpPr>
          <a:xfrm>
            <a:off x="152400" y="976805"/>
            <a:ext cx="8610600" cy="2071195"/>
            <a:chOff x="0" y="1524000"/>
            <a:chExt cx="9034865" cy="461010"/>
          </a:xfrm>
        </p:grpSpPr>
        <p:sp>
          <p:nvSpPr>
            <p:cNvPr id="10" name="Rectangle 9">
              <a:extLst>
                <a:ext uri="{FF2B5EF4-FFF2-40B4-BE49-F238E27FC236}">
                  <a16:creationId xmlns:a16="http://schemas.microsoft.com/office/drawing/2014/main" id="{BF55E5D9-140D-47FA-8C2C-66247430AF96}"/>
                </a:ext>
              </a:extLst>
            </p:cNvPr>
            <p:cNvSpPr/>
            <p:nvPr/>
          </p:nvSpPr>
          <p:spPr bwMode="auto">
            <a:xfrm>
              <a:off x="387458" y="1524000"/>
              <a:ext cx="8647407" cy="456508"/>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ts val="300"/>
                </a:spcBef>
                <a:spcAft>
                  <a:spcPts val="300"/>
                </a:spcAft>
                <a:buClrTx/>
                <a:buSzPct val="100000"/>
                <a:buFontTx/>
                <a:buNone/>
                <a:tabLst/>
                <a:defRPr/>
              </a:pPr>
              <a:r>
                <a:rPr kumimoji="0" lang="en-US" b="0" i="0" u="none" strike="noStrike" kern="0" cap="none" spc="0" normalizeH="0" baseline="0" noProof="0" dirty="0">
                  <a:ln>
                    <a:noFill/>
                  </a:ln>
                  <a:solidFill>
                    <a:srgbClr val="53565A"/>
                  </a:solidFill>
                  <a:effectLst/>
                  <a:uLnTx/>
                  <a:uFillTx/>
                  <a:latin typeface="DINPro" panose="020B0504020101020102"/>
                </a:rPr>
                <a:t>Krypto CEO reached out to </a:t>
              </a:r>
              <a:r>
                <a:rPr lang="en-US" kern="0" dirty="0">
                  <a:solidFill>
                    <a:srgbClr val="53565A"/>
                  </a:solidFill>
                  <a:latin typeface="DINPro" panose="020B0504020101020102"/>
                </a:rPr>
                <a:t>X</a:t>
              </a:r>
              <a:r>
                <a:rPr kumimoji="0" lang="en-US" b="0" i="0" u="none" strike="noStrike" kern="0" cap="none" spc="0" normalizeH="0" baseline="0" noProof="0" dirty="0">
                  <a:ln>
                    <a:noFill/>
                  </a:ln>
                  <a:solidFill>
                    <a:srgbClr val="53565A"/>
                  </a:solidFill>
                  <a:effectLst/>
                  <a:uLnTx/>
                  <a:uFillTx/>
                  <a:latin typeface="DINPro" panose="020B0504020101020102"/>
                </a:rPr>
                <a:t> to help them assess their revenue from Electra in India for next 10 years. This will help Krypto in planning their promotions strategies, expansions plan, and portfolio diversification strategies.</a:t>
              </a:r>
            </a:p>
            <a:p>
              <a:pPr marL="342900" lvl="0" indent="-342900" eaLnBrk="0" hangingPunct="0">
                <a:spcBef>
                  <a:spcPts val="300"/>
                </a:spcBef>
                <a:spcAft>
                  <a:spcPts val="300"/>
                </a:spcAft>
                <a:buSzPct val="100000"/>
                <a:defRPr/>
              </a:pPr>
              <a:r>
                <a:rPr lang="en-US" b="1" u="sng" kern="0" dirty="0">
                  <a:solidFill>
                    <a:srgbClr val="53565A"/>
                  </a:solidFill>
                  <a:latin typeface="DINPro" panose="020B0504020101020102"/>
                </a:rPr>
                <a:t>Question</a:t>
              </a:r>
            </a:p>
            <a:p>
              <a:pPr marL="401638" lvl="1" indent="-290513" algn="l" eaLnBrk="0" hangingPunct="0">
                <a:spcBef>
                  <a:spcPts val="300"/>
                </a:spcBef>
                <a:spcAft>
                  <a:spcPts val="300"/>
                </a:spcAft>
                <a:buSzPct val="100000"/>
                <a:defRPr/>
              </a:pPr>
              <a:r>
                <a:rPr lang="en-US" b="1" kern="0" dirty="0">
                  <a:solidFill>
                    <a:srgbClr val="53565A"/>
                  </a:solidFill>
                  <a:latin typeface="DINPro" panose="020B0504020101020102"/>
                </a:rPr>
                <a:t>2) </a:t>
              </a:r>
              <a:r>
                <a:rPr lang="en-US" kern="0" dirty="0">
                  <a:solidFill>
                    <a:srgbClr val="53565A"/>
                  </a:solidFill>
                  <a:latin typeface="DINPro" panose="020B0504020101020102"/>
                </a:rPr>
                <a:t>There was another competitor (Fluent) which launched their cars in India in 2008 and had a very similar vehicle profile at the time to our company. The growth trend of Fluent is available in the below chart. How much revenue Electra will be able to generate in 2030 - considering Electra grows at an average growth rate </a:t>
              </a:r>
              <a:r>
                <a:rPr lang="en-US" i="1" kern="0" dirty="0">
                  <a:solidFill>
                    <a:srgbClr val="53565A"/>
                  </a:solidFill>
                  <a:latin typeface="DINPro" panose="020B0504020101020102"/>
                </a:rPr>
                <a:t>(across 10 years) </a:t>
              </a:r>
              <a:r>
                <a:rPr lang="en-US" kern="0" dirty="0">
                  <a:solidFill>
                    <a:srgbClr val="53565A"/>
                  </a:solidFill>
                  <a:latin typeface="DINPro" panose="020B0504020101020102"/>
                </a:rPr>
                <a:t>as Fluent.</a:t>
              </a:r>
              <a:endParaRPr lang="en-US" dirty="0">
                <a:solidFill>
                  <a:srgbClr val="53565A"/>
                </a:solidFill>
                <a:latin typeface="DINPro" panose="020B0504020101020102"/>
              </a:endParaRPr>
            </a:p>
          </p:txBody>
        </p:sp>
        <p:sp>
          <p:nvSpPr>
            <p:cNvPr id="11" name="Rectangle 10">
              <a:extLst>
                <a:ext uri="{FF2B5EF4-FFF2-40B4-BE49-F238E27FC236}">
                  <a16:creationId xmlns:a16="http://schemas.microsoft.com/office/drawing/2014/main" id="{0F015C58-BBD3-4EDD-B7EC-1F44368046CE}"/>
                </a:ext>
              </a:extLst>
            </p:cNvPr>
            <p:cNvSpPr/>
            <p:nvPr/>
          </p:nvSpPr>
          <p:spPr bwMode="auto">
            <a:xfrm>
              <a:off x="0" y="1524000"/>
              <a:ext cx="330200" cy="46101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DINPro" panose="020B0504020101020102"/>
              </a:endParaRPr>
            </a:p>
          </p:txBody>
        </p:sp>
      </p:grpSp>
      <p:sp>
        <p:nvSpPr>
          <p:cNvPr id="12" name="Rectangle: Rounded Corners 11">
            <a:extLst>
              <a:ext uri="{FF2B5EF4-FFF2-40B4-BE49-F238E27FC236}">
                <a16:creationId xmlns:a16="http://schemas.microsoft.com/office/drawing/2014/main" id="{D77B2332-126B-403A-9E82-C0ECDDAF8C7D}"/>
              </a:ext>
            </a:extLst>
          </p:cNvPr>
          <p:cNvSpPr/>
          <p:nvPr/>
        </p:nvSpPr>
        <p:spPr bwMode="auto">
          <a:xfrm>
            <a:off x="5105400" y="3542792"/>
            <a:ext cx="3657600" cy="2050969"/>
          </a:xfrm>
          <a:prstGeom prst="roundRect">
            <a:avLst/>
          </a:prstGeom>
          <a:solidFill>
            <a:schemeClr val="accent4">
              <a:lumMod val="60000"/>
              <a:lumOff val="4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100" b="1" i="1" u="none" strike="noStrike" kern="1200" cap="none" spc="0" normalizeH="0" baseline="0" noProof="0" dirty="0">
                <a:ln>
                  <a:noFill/>
                </a:ln>
                <a:solidFill>
                  <a:srgbClr val="53565A"/>
                </a:solidFill>
                <a:effectLst/>
                <a:uLnTx/>
                <a:uFillTx/>
                <a:latin typeface="DINPro" panose="020B0504020101020102"/>
              </a:rPr>
              <a:t>Notes: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General perception towards EVs is changing and we expect a higher uptake (~1.4) in the average growth from 2025</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2021 revenue for Electra to be leveraged from Question-1</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Another major competitor launch is planned for 2028 which leads to a expected slowdown in growth for Electra and revenue is expected to become stagnant from 2027 onwards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Fluent’s revenue in 2008 was ~ INR15 Million</a:t>
            </a:r>
          </a:p>
        </p:txBody>
      </p:sp>
      <p:sp>
        <p:nvSpPr>
          <p:cNvPr id="3" name="Foot Notes">
            <a:extLst>
              <a:ext uri="{FF2B5EF4-FFF2-40B4-BE49-F238E27FC236}">
                <a16:creationId xmlns:a16="http://schemas.microsoft.com/office/drawing/2014/main" id="{B25D15E6-67F1-4689-A86E-B42B008F7378}"/>
              </a:ext>
            </a:extLst>
          </p:cNvPr>
          <p:cNvSpPr txBox="1"/>
          <p:nvPr/>
        </p:nvSpPr>
        <p:spPr bwMode="blackWhite">
          <a:xfrm>
            <a:off x="152400" y="6239947"/>
            <a:ext cx="8229600" cy="313253"/>
          </a:xfrm>
          <a:prstGeom prst="rect">
            <a:avLst/>
          </a:prstGeom>
          <a:noFill/>
        </p:spPr>
        <p:txBody>
          <a:bodyPr vert="horz" wrap="square" lIns="0" tIns="45720" rIns="0" bIns="45720" rtlCol="0" anchor="t">
            <a:no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dirty="0">
                <a:ln>
                  <a:noFill/>
                </a:ln>
                <a:solidFill>
                  <a:srgbClr val="53565A"/>
                </a:solidFill>
                <a:effectLst/>
                <a:uLnTx/>
                <a:uFillTx/>
                <a:latin typeface="DINPro" panose="020B0504020101020102"/>
              </a:rPr>
              <a:t>e.g.: 17% growth in 2014 represents YoY change in revenue of the company</a:t>
            </a:r>
            <a:endParaRPr kumimoji="0" lang="en-US" sz="1000" b="0" i="0" u="none" strike="noStrike" kern="1200" cap="none" spc="0" normalizeH="0" baseline="0" noProof="0" dirty="0">
              <a:ln>
                <a:noFill/>
              </a:ln>
              <a:solidFill>
                <a:srgbClr val="53565A"/>
              </a:solidFill>
              <a:effectLst/>
              <a:uLnTx/>
              <a:uFillTx/>
              <a:latin typeface="DINPro" panose="020B0504020101020102"/>
            </a:endParaRPr>
          </a:p>
        </p:txBody>
      </p:sp>
      <p:sp>
        <p:nvSpPr>
          <p:cNvPr id="2" name="Road Sign">
            <a:extLst>
              <a:ext uri="{FF2B5EF4-FFF2-40B4-BE49-F238E27FC236}">
                <a16:creationId xmlns:a16="http://schemas.microsoft.com/office/drawing/2014/main" id="{99AC7AC3-E6BB-4BEA-823C-29F9FC4933E6}"/>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DINPro" panose="020B0504020101020102"/>
              </a:rPr>
              <a:t>Question 2</a:t>
            </a:r>
          </a:p>
        </p:txBody>
      </p:sp>
      <p:grpSp>
        <p:nvGrpSpPr>
          <p:cNvPr id="13" name="Group 12">
            <a:extLst>
              <a:ext uri="{FF2B5EF4-FFF2-40B4-BE49-F238E27FC236}">
                <a16:creationId xmlns:a16="http://schemas.microsoft.com/office/drawing/2014/main" id="{2D5940F6-8563-49DB-B0FE-540553C2CFF6}"/>
              </a:ext>
            </a:extLst>
          </p:cNvPr>
          <p:cNvGrpSpPr/>
          <p:nvPr/>
        </p:nvGrpSpPr>
        <p:grpSpPr>
          <a:xfrm>
            <a:off x="411163" y="229615"/>
            <a:ext cx="8351838" cy="684785"/>
            <a:chOff x="326700" y="215172"/>
            <a:chExt cx="8415142" cy="684785"/>
          </a:xfrm>
        </p:grpSpPr>
        <p:sp>
          <p:nvSpPr>
            <p:cNvPr id="14" name="Freeform: Shape 13">
              <a:extLst>
                <a:ext uri="{FF2B5EF4-FFF2-40B4-BE49-F238E27FC236}">
                  <a16:creationId xmlns:a16="http://schemas.microsoft.com/office/drawing/2014/main" id="{D14E5578-930B-41C2-AF99-16D426CABA42}"/>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latin typeface="DINPro" panose="020B0504020101020102"/>
              </a:endParaRPr>
            </a:p>
          </p:txBody>
        </p:sp>
        <p:sp>
          <p:nvSpPr>
            <p:cNvPr id="15" name="Freeform: Shape 14">
              <a:extLst>
                <a:ext uri="{FF2B5EF4-FFF2-40B4-BE49-F238E27FC236}">
                  <a16:creationId xmlns:a16="http://schemas.microsoft.com/office/drawing/2014/main" id="{3BE33451-1BA8-4F90-9E6C-63105B708AC0}"/>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latin typeface="DINPro" panose="020B0504020101020102"/>
              </a:endParaRPr>
            </a:p>
          </p:txBody>
        </p:sp>
        <p:sp>
          <p:nvSpPr>
            <p:cNvPr id="16" name="Freeform: Shape 15">
              <a:extLst>
                <a:ext uri="{FF2B5EF4-FFF2-40B4-BE49-F238E27FC236}">
                  <a16:creationId xmlns:a16="http://schemas.microsoft.com/office/drawing/2014/main" id="{2566C5A5-9A0F-40F6-A071-E3EC273B982F}"/>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latin typeface="DINPro" panose="020B0504020101020102"/>
              </a:endParaRPr>
            </a:p>
          </p:txBody>
        </p:sp>
        <p:sp>
          <p:nvSpPr>
            <p:cNvPr id="17" name="Rectangle 13">
              <a:extLst>
                <a:ext uri="{FF2B5EF4-FFF2-40B4-BE49-F238E27FC236}">
                  <a16:creationId xmlns:a16="http://schemas.microsoft.com/office/drawing/2014/main" id="{3E292723-A5AD-418F-B72E-B89365B9CEE1}"/>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latin typeface="DINPro" panose="020B0504020101020102"/>
              </a:endParaRPr>
            </a:p>
          </p:txBody>
        </p:sp>
        <p:sp>
          <p:nvSpPr>
            <p:cNvPr id="18" name="TextBox 17">
              <a:extLst>
                <a:ext uri="{FF2B5EF4-FFF2-40B4-BE49-F238E27FC236}">
                  <a16:creationId xmlns:a16="http://schemas.microsoft.com/office/drawing/2014/main" id="{2BB82A4B-FECB-488F-874E-C5CAAFDC24D4}"/>
                </a:ext>
              </a:extLst>
            </p:cNvPr>
            <p:cNvSpPr txBox="1"/>
            <p:nvPr/>
          </p:nvSpPr>
          <p:spPr>
            <a:xfrm>
              <a:off x="1132327" y="370264"/>
              <a:ext cx="6489888" cy="369332"/>
            </a:xfrm>
            <a:prstGeom prst="rect">
              <a:avLst/>
            </a:prstGeom>
            <a:noFill/>
          </p:spPr>
          <p:txBody>
            <a:bodyPr wrap="square" rtlCol="0">
              <a:spAutoFit/>
            </a:bodyPr>
            <a:lstStyle/>
            <a:p>
              <a:r>
                <a:rPr lang="en-US" sz="1800" b="1" dirty="0">
                  <a:solidFill>
                    <a:schemeClr val="accent6"/>
                  </a:solidFill>
                  <a:latin typeface="DINPro" panose="020B0504020101020102"/>
                </a:rPr>
                <a:t>Q2: Forecast of the revenue</a:t>
              </a:r>
            </a:p>
          </p:txBody>
        </p:sp>
      </p:grpSp>
    </p:spTree>
    <p:extLst>
      <p:ext uri="{BB962C8B-B14F-4D97-AF65-F5344CB8AC3E}">
        <p14:creationId xmlns:p14="http://schemas.microsoft.com/office/powerpoint/2010/main" val="309260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61AC29-AEBD-4032-8E36-9C4391DE0B79}"/>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14" name="Table 13">
            <a:extLst>
              <a:ext uri="{FF2B5EF4-FFF2-40B4-BE49-F238E27FC236}">
                <a16:creationId xmlns:a16="http://schemas.microsoft.com/office/drawing/2014/main" id="{B77FDDD3-FEED-4BC5-A921-EBCF60EB1072}"/>
              </a:ext>
            </a:extLst>
          </p:cNvPr>
          <p:cNvGraphicFramePr>
            <a:graphicFrameLocks noGrp="1"/>
          </p:cNvGraphicFramePr>
          <p:nvPr/>
        </p:nvGraphicFramePr>
        <p:xfrm>
          <a:off x="1371600" y="6106160"/>
          <a:ext cx="6096000" cy="370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292528313"/>
                    </a:ext>
                  </a:extLst>
                </a:gridCol>
                <a:gridCol w="609600">
                  <a:extLst>
                    <a:ext uri="{9D8B030D-6E8A-4147-A177-3AD203B41FA5}">
                      <a16:colId xmlns:a16="http://schemas.microsoft.com/office/drawing/2014/main" val="543562508"/>
                    </a:ext>
                  </a:extLst>
                </a:gridCol>
                <a:gridCol w="609600">
                  <a:extLst>
                    <a:ext uri="{9D8B030D-6E8A-4147-A177-3AD203B41FA5}">
                      <a16:colId xmlns:a16="http://schemas.microsoft.com/office/drawing/2014/main" val="4114459145"/>
                    </a:ext>
                  </a:extLst>
                </a:gridCol>
                <a:gridCol w="609600">
                  <a:extLst>
                    <a:ext uri="{9D8B030D-6E8A-4147-A177-3AD203B41FA5}">
                      <a16:colId xmlns:a16="http://schemas.microsoft.com/office/drawing/2014/main" val="4083182660"/>
                    </a:ext>
                  </a:extLst>
                </a:gridCol>
                <a:gridCol w="609600">
                  <a:extLst>
                    <a:ext uri="{9D8B030D-6E8A-4147-A177-3AD203B41FA5}">
                      <a16:colId xmlns:a16="http://schemas.microsoft.com/office/drawing/2014/main" val="3276250821"/>
                    </a:ext>
                  </a:extLst>
                </a:gridCol>
                <a:gridCol w="609600">
                  <a:extLst>
                    <a:ext uri="{9D8B030D-6E8A-4147-A177-3AD203B41FA5}">
                      <a16:colId xmlns:a16="http://schemas.microsoft.com/office/drawing/2014/main" val="2043780105"/>
                    </a:ext>
                  </a:extLst>
                </a:gridCol>
                <a:gridCol w="609600">
                  <a:extLst>
                    <a:ext uri="{9D8B030D-6E8A-4147-A177-3AD203B41FA5}">
                      <a16:colId xmlns:a16="http://schemas.microsoft.com/office/drawing/2014/main" val="2512202303"/>
                    </a:ext>
                  </a:extLst>
                </a:gridCol>
                <a:gridCol w="609600">
                  <a:extLst>
                    <a:ext uri="{9D8B030D-6E8A-4147-A177-3AD203B41FA5}">
                      <a16:colId xmlns:a16="http://schemas.microsoft.com/office/drawing/2014/main" val="1274356979"/>
                    </a:ext>
                  </a:extLst>
                </a:gridCol>
                <a:gridCol w="609600">
                  <a:extLst>
                    <a:ext uri="{9D8B030D-6E8A-4147-A177-3AD203B41FA5}">
                      <a16:colId xmlns:a16="http://schemas.microsoft.com/office/drawing/2014/main" val="3956223330"/>
                    </a:ext>
                  </a:extLst>
                </a:gridCol>
                <a:gridCol w="609600">
                  <a:extLst>
                    <a:ext uri="{9D8B030D-6E8A-4147-A177-3AD203B41FA5}">
                      <a16:colId xmlns:a16="http://schemas.microsoft.com/office/drawing/2014/main" val="2171031064"/>
                    </a:ext>
                  </a:extLst>
                </a:gridCol>
              </a:tblGrid>
              <a:tr h="370840">
                <a:tc>
                  <a:txBody>
                    <a:bodyPr/>
                    <a:lstStyle/>
                    <a:p>
                      <a:pPr algn="ctr"/>
                      <a:r>
                        <a:rPr lang="en-US" sz="1100" dirty="0"/>
                        <a:t>10%</a:t>
                      </a:r>
                    </a:p>
                  </a:txBody>
                  <a:tcPr>
                    <a:noFill/>
                  </a:tcPr>
                </a:tc>
                <a:tc>
                  <a:txBody>
                    <a:bodyPr/>
                    <a:lstStyle/>
                    <a:p>
                      <a:pPr algn="ctr"/>
                      <a:r>
                        <a:rPr lang="en-US" sz="1100" dirty="0"/>
                        <a:t>20%</a:t>
                      </a:r>
                    </a:p>
                  </a:txBody>
                  <a:tcPr>
                    <a:noFill/>
                  </a:tcPr>
                </a:tc>
                <a:tc>
                  <a:txBody>
                    <a:bodyPr/>
                    <a:lstStyle/>
                    <a:p>
                      <a:pPr algn="ctr"/>
                      <a:r>
                        <a:rPr lang="en-US" sz="1100" dirty="0"/>
                        <a:t>30%</a:t>
                      </a:r>
                    </a:p>
                  </a:txBody>
                  <a:tcPr>
                    <a:noFill/>
                  </a:tcPr>
                </a:tc>
                <a:tc>
                  <a:txBody>
                    <a:bodyPr/>
                    <a:lstStyle/>
                    <a:p>
                      <a:pPr algn="ctr"/>
                      <a:r>
                        <a:rPr lang="en-US" sz="1100" dirty="0"/>
                        <a:t>40%</a:t>
                      </a:r>
                    </a:p>
                  </a:txBody>
                  <a:tcPr>
                    <a:noFill/>
                  </a:tcPr>
                </a:tc>
                <a:tc>
                  <a:txBody>
                    <a:bodyPr/>
                    <a:lstStyle/>
                    <a:p>
                      <a:pPr algn="ctr"/>
                      <a:r>
                        <a:rPr lang="en-US" sz="1100" dirty="0"/>
                        <a:t>50%</a:t>
                      </a:r>
                    </a:p>
                  </a:txBody>
                  <a:tcPr>
                    <a:noFill/>
                  </a:tcPr>
                </a:tc>
                <a:tc>
                  <a:txBody>
                    <a:bodyPr/>
                    <a:lstStyle/>
                    <a:p>
                      <a:pPr algn="ctr"/>
                      <a:r>
                        <a:rPr lang="en-US" sz="1100" dirty="0"/>
                        <a:t>60%</a:t>
                      </a:r>
                    </a:p>
                  </a:txBody>
                  <a:tcPr>
                    <a:noFill/>
                  </a:tcPr>
                </a:tc>
                <a:tc>
                  <a:txBody>
                    <a:bodyPr/>
                    <a:lstStyle/>
                    <a:p>
                      <a:pPr algn="ctr"/>
                      <a:r>
                        <a:rPr lang="en-US" sz="1100" dirty="0"/>
                        <a:t>70%</a:t>
                      </a:r>
                    </a:p>
                  </a:txBody>
                  <a:tcPr>
                    <a:noFill/>
                  </a:tcPr>
                </a:tc>
                <a:tc>
                  <a:txBody>
                    <a:bodyPr/>
                    <a:lstStyle/>
                    <a:p>
                      <a:pPr algn="ctr"/>
                      <a:r>
                        <a:rPr lang="en-US" sz="1100" dirty="0"/>
                        <a:t>80%</a:t>
                      </a:r>
                    </a:p>
                  </a:txBody>
                  <a:tcPr>
                    <a:noFill/>
                  </a:tcPr>
                </a:tc>
                <a:tc>
                  <a:txBody>
                    <a:bodyPr/>
                    <a:lstStyle/>
                    <a:p>
                      <a:pPr algn="ctr"/>
                      <a:r>
                        <a:rPr lang="en-US" sz="1100" dirty="0"/>
                        <a:t>90%</a:t>
                      </a:r>
                    </a:p>
                  </a:txBody>
                  <a:tcPr>
                    <a:noFill/>
                  </a:tcPr>
                </a:tc>
                <a:tc>
                  <a:txBody>
                    <a:bodyPr/>
                    <a:lstStyle/>
                    <a:p>
                      <a:pPr algn="ctr"/>
                      <a:r>
                        <a:rPr lang="en-US" sz="1100" dirty="0"/>
                        <a:t>100%</a:t>
                      </a:r>
                    </a:p>
                  </a:txBody>
                  <a:tcPr>
                    <a:noFill/>
                  </a:tcPr>
                </a:tc>
                <a:extLst>
                  <a:ext uri="{0D108BD9-81ED-4DB2-BD59-A6C34878D82A}">
                    <a16:rowId xmlns:a16="http://schemas.microsoft.com/office/drawing/2014/main" val="327651053"/>
                  </a:ext>
                </a:extLst>
              </a:tr>
            </a:tbl>
          </a:graphicData>
        </a:graphic>
      </p:graphicFrame>
      <p:sp>
        <p:nvSpPr>
          <p:cNvPr id="4" name="Road Sign">
            <a:extLst>
              <a:ext uri="{FF2B5EF4-FFF2-40B4-BE49-F238E27FC236}">
                <a16:creationId xmlns:a16="http://schemas.microsoft.com/office/drawing/2014/main" id="{5A8F578B-755E-427D-A3FF-F8B944D0E740}"/>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DINPro" panose="020B0504020101020102"/>
              </a:rPr>
              <a:t>Question 3</a:t>
            </a:r>
          </a:p>
        </p:txBody>
      </p:sp>
      <p:grpSp>
        <p:nvGrpSpPr>
          <p:cNvPr id="5" name="Group 4">
            <a:extLst>
              <a:ext uri="{FF2B5EF4-FFF2-40B4-BE49-F238E27FC236}">
                <a16:creationId xmlns:a16="http://schemas.microsoft.com/office/drawing/2014/main" id="{28615BF5-63BE-4D76-9361-35AA0FF6702A}"/>
              </a:ext>
            </a:extLst>
          </p:cNvPr>
          <p:cNvGrpSpPr/>
          <p:nvPr/>
        </p:nvGrpSpPr>
        <p:grpSpPr>
          <a:xfrm>
            <a:off x="152400" y="914400"/>
            <a:ext cx="8839200" cy="1948636"/>
            <a:chOff x="0" y="1524000"/>
            <a:chExt cx="9144000" cy="381000"/>
          </a:xfrm>
        </p:grpSpPr>
        <p:sp>
          <p:nvSpPr>
            <p:cNvPr id="6" name="Rectangle 5">
              <a:extLst>
                <a:ext uri="{FF2B5EF4-FFF2-40B4-BE49-F238E27FC236}">
                  <a16:creationId xmlns:a16="http://schemas.microsoft.com/office/drawing/2014/main" id="{4FAAC355-9003-4B35-A991-142EFF64B358}"/>
                </a:ext>
              </a:extLst>
            </p:cNvPr>
            <p:cNvSpPr/>
            <p:nvPr/>
          </p:nvSpPr>
          <p:spPr bwMode="auto">
            <a:xfrm>
              <a:off x="419100" y="1524000"/>
              <a:ext cx="8724900" cy="381000"/>
            </a:xfrm>
            <a:prstGeom prst="rect">
              <a:avLst/>
            </a:prstGeom>
            <a:solidFill>
              <a:srgbClr val="ED8B00">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ts val="300"/>
                </a:spcBef>
                <a:spcAft>
                  <a:spcPts val="300"/>
                </a:spcAft>
                <a:buClrTx/>
                <a:buSzPct val="100000"/>
                <a:buFontTx/>
                <a:buNone/>
                <a:tabLst/>
                <a:defRPr/>
              </a:pPr>
              <a:r>
                <a:rPr kumimoji="0" lang="en-US" b="0" i="0" u="none" strike="noStrike" kern="0" cap="none" spc="0" normalizeH="0" baseline="0" noProof="0" dirty="0">
                  <a:ln>
                    <a:noFill/>
                  </a:ln>
                  <a:solidFill>
                    <a:srgbClr val="53565A"/>
                  </a:solidFill>
                  <a:effectLst/>
                  <a:uLnTx/>
                  <a:uFillTx/>
                  <a:latin typeface="DINPro" panose="020B0504020101020102"/>
                </a:rPr>
                <a:t>Electra needs help in streamlining their annual marketing budget (INR 10 Million) by achieving more impact and sales growth from the same amount of money spent. </a:t>
              </a:r>
            </a:p>
            <a:p>
              <a:pPr marL="342900" marR="0" lvl="0" indent="-342900" algn="l" defTabSz="914400" rtl="0" eaLnBrk="0" fontAlgn="base" latinLnBrk="0" hangingPunct="0">
                <a:lnSpc>
                  <a:spcPct val="100000"/>
                </a:lnSpc>
                <a:spcBef>
                  <a:spcPts val="300"/>
                </a:spcBef>
                <a:spcAft>
                  <a:spcPts val="300"/>
                </a:spcAft>
                <a:buClrTx/>
                <a:buSzPct val="100000"/>
                <a:buFontTx/>
                <a:buNone/>
                <a:tabLst/>
                <a:defRPr/>
              </a:pPr>
              <a:r>
                <a:rPr kumimoji="0" lang="en-US" b="1" i="0" u="sng" strike="noStrike" kern="0" cap="none" spc="0" normalizeH="0" baseline="0" noProof="0" dirty="0">
                  <a:ln>
                    <a:noFill/>
                  </a:ln>
                  <a:solidFill>
                    <a:srgbClr val="53565A"/>
                  </a:solidFill>
                  <a:effectLst/>
                  <a:uLnTx/>
                  <a:uFillTx/>
                  <a:latin typeface="DINPro" panose="020B0504020101020102"/>
                </a:rPr>
                <a:t>Question</a:t>
              </a:r>
            </a:p>
            <a:p>
              <a:pPr marL="401638" marR="0" lvl="1" indent="-290513" algn="l" defTabSz="914400" rtl="0" eaLnBrk="0" fontAlgn="base" latinLnBrk="0" hangingPunct="0">
                <a:lnSpc>
                  <a:spcPct val="100000"/>
                </a:lnSpc>
                <a:spcBef>
                  <a:spcPts val="300"/>
                </a:spcBef>
                <a:spcAft>
                  <a:spcPts val="300"/>
                </a:spcAft>
                <a:buClrTx/>
                <a:buSzPct val="100000"/>
                <a:buFontTx/>
                <a:buNone/>
                <a:tabLst/>
                <a:defRPr/>
              </a:pPr>
              <a:r>
                <a:rPr kumimoji="0" lang="en-US" b="1" i="0" u="none" strike="noStrike" kern="0" cap="none" spc="0" normalizeH="0" baseline="0" noProof="0" dirty="0">
                  <a:ln>
                    <a:noFill/>
                  </a:ln>
                  <a:solidFill>
                    <a:srgbClr val="53565A"/>
                  </a:solidFill>
                  <a:effectLst/>
                  <a:uLnTx/>
                  <a:uFillTx/>
                  <a:latin typeface="DINPro" panose="020B0504020101020102"/>
                </a:rPr>
                <a:t>3.1 (a) </a:t>
              </a:r>
              <a:r>
                <a:rPr kumimoji="0" lang="en-US" b="0" i="0" u="none" strike="noStrike" kern="0" cap="none" spc="0" normalizeH="0" baseline="0" noProof="0" dirty="0">
                  <a:ln>
                    <a:noFill/>
                  </a:ln>
                  <a:solidFill>
                    <a:srgbClr val="53565A"/>
                  </a:solidFill>
                  <a:effectLst/>
                  <a:uLnTx/>
                  <a:uFillTx/>
                  <a:latin typeface="DINPro" panose="020B0504020101020102"/>
                </a:rPr>
                <a:t>How will you allocate marketing spend across 5 channels (% split across channels)? </a:t>
              </a:r>
            </a:p>
            <a:p>
              <a:pPr marL="401638" lvl="1" indent="-290513" algn="l" eaLnBrk="0" hangingPunct="0">
                <a:spcBef>
                  <a:spcPts val="300"/>
                </a:spcBef>
                <a:spcAft>
                  <a:spcPts val="300"/>
                </a:spcAft>
                <a:buSzPct val="100000"/>
                <a:defRPr/>
              </a:pPr>
              <a:r>
                <a:rPr lang="en-US" b="1" kern="0" dirty="0">
                  <a:solidFill>
                    <a:srgbClr val="53565A"/>
                  </a:solidFill>
                  <a:latin typeface="DINPro" panose="020B0504020101020102"/>
                </a:rPr>
                <a:t>3.1 (b) </a:t>
              </a:r>
              <a:r>
                <a:rPr lang="en-US" kern="0" dirty="0">
                  <a:solidFill>
                    <a:srgbClr val="53565A"/>
                  </a:solidFill>
                  <a:latin typeface="DINPro" panose="020B0504020101020102"/>
                </a:rPr>
                <a:t>What </a:t>
              </a:r>
              <a:r>
                <a:rPr kumimoji="0" lang="en-US" b="0" i="0" u="none" strike="noStrike" kern="0" cap="none" spc="0" normalizeH="0" baseline="0" noProof="0" dirty="0">
                  <a:ln>
                    <a:noFill/>
                  </a:ln>
                  <a:solidFill>
                    <a:srgbClr val="53565A"/>
                  </a:solidFill>
                  <a:effectLst/>
                  <a:uLnTx/>
                  <a:uFillTx/>
                  <a:latin typeface="DINPro" panose="020B0504020101020102"/>
                </a:rPr>
                <a:t>is the maximum revenue that can be generated from advertisement across each channel (in MM)?</a:t>
              </a:r>
            </a:p>
            <a:p>
              <a:pPr marL="401638" marR="0" lvl="1" indent="-290513" algn="l" defTabSz="914400" rtl="0" eaLnBrk="0" fontAlgn="base" latinLnBrk="0" hangingPunct="0">
                <a:lnSpc>
                  <a:spcPct val="100000"/>
                </a:lnSpc>
                <a:spcBef>
                  <a:spcPts val="300"/>
                </a:spcBef>
                <a:spcAft>
                  <a:spcPts val="300"/>
                </a:spcAft>
                <a:buClrTx/>
                <a:buSzPct val="100000"/>
                <a:buFontTx/>
                <a:buNone/>
                <a:tabLst/>
                <a:defRPr/>
              </a:pPr>
              <a:r>
                <a:rPr kumimoji="0" lang="en-US" b="1" i="0" u="none" strike="noStrike" kern="0" cap="none" spc="0" normalizeH="0" baseline="0" noProof="0" dirty="0">
                  <a:ln>
                    <a:noFill/>
                  </a:ln>
                  <a:solidFill>
                    <a:srgbClr val="53565A"/>
                  </a:solidFill>
                  <a:effectLst/>
                  <a:uLnTx/>
                  <a:uFillTx/>
                  <a:latin typeface="DINPro" panose="020B0504020101020102"/>
                </a:rPr>
                <a:t>3.2) </a:t>
              </a:r>
              <a:r>
                <a:rPr kumimoji="0" lang="en-US" i="0" u="none" strike="noStrike" kern="0" cap="none" spc="0" normalizeH="0" baseline="0" noProof="0" dirty="0">
                  <a:ln>
                    <a:noFill/>
                  </a:ln>
                  <a:solidFill>
                    <a:srgbClr val="53565A"/>
                  </a:solidFill>
                  <a:effectLst/>
                  <a:uLnTx/>
                  <a:uFillTx/>
                  <a:latin typeface="DINPro" panose="020B0504020101020102"/>
                </a:rPr>
                <a:t>Based on the quantitative data </a:t>
              </a:r>
              <a:r>
                <a:rPr lang="en-US" kern="0" dirty="0">
                  <a:solidFill>
                    <a:srgbClr val="53565A"/>
                  </a:solidFill>
                  <a:latin typeface="DINPro" panose="020B0504020101020102"/>
                </a:rPr>
                <a:t>available,</a:t>
              </a:r>
              <a:r>
                <a:rPr lang="en-US" b="1" kern="0" dirty="0">
                  <a:solidFill>
                    <a:srgbClr val="53565A"/>
                  </a:solidFill>
                  <a:latin typeface="DINPro" panose="020B0504020101020102"/>
                </a:rPr>
                <a:t> </a:t>
              </a:r>
              <a:r>
                <a:rPr kumimoji="0" lang="en-US" b="0" i="0" u="none" strike="noStrike" kern="0" cap="none" spc="0" normalizeH="0" baseline="0" noProof="0" dirty="0">
                  <a:ln>
                    <a:noFill/>
                  </a:ln>
                  <a:solidFill>
                    <a:srgbClr val="53565A"/>
                  </a:solidFill>
                  <a:effectLst/>
                  <a:uLnTx/>
                  <a:uFillTx/>
                  <a:latin typeface="DINPro" panose="020B0504020101020102"/>
                </a:rPr>
                <a:t>How will you tailor your messages for each of the channels to target across segments?</a:t>
              </a:r>
              <a:endParaRPr kumimoji="0" lang="en-US" b="0" i="1" u="none" strike="noStrike" kern="0" cap="none" spc="0" normalizeH="0" baseline="0" noProof="0" dirty="0">
                <a:ln>
                  <a:noFill/>
                </a:ln>
                <a:solidFill>
                  <a:srgbClr val="53565A"/>
                </a:solidFill>
                <a:effectLst/>
                <a:uLnTx/>
                <a:uFillTx/>
                <a:latin typeface="DINPro" panose="020B0504020101020102"/>
              </a:endParaRPr>
            </a:p>
          </p:txBody>
        </p:sp>
        <p:sp>
          <p:nvSpPr>
            <p:cNvPr id="7" name="Rectangle 6">
              <a:extLst>
                <a:ext uri="{FF2B5EF4-FFF2-40B4-BE49-F238E27FC236}">
                  <a16:creationId xmlns:a16="http://schemas.microsoft.com/office/drawing/2014/main" id="{5DC92DB9-0420-4B54-999E-4B7370A4DFA9}"/>
                </a:ext>
              </a:extLst>
            </p:cNvPr>
            <p:cNvSpPr/>
            <p:nvPr/>
          </p:nvSpPr>
          <p:spPr bwMode="auto">
            <a:xfrm>
              <a:off x="0" y="1524000"/>
              <a:ext cx="330200" cy="381000"/>
            </a:xfrm>
            <a:prstGeom prst="rect">
              <a:avLst/>
            </a:prstGeom>
            <a:solidFill>
              <a:srgbClr val="53565A">
                <a:alpha val="6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53565A"/>
                </a:solidFill>
                <a:effectLst/>
                <a:uLnTx/>
                <a:uFillTx/>
                <a:latin typeface="Arial" charset="0"/>
                <a:ea typeface="+mn-ea"/>
                <a:cs typeface="+mn-cs"/>
              </a:endParaRPr>
            </a:p>
          </p:txBody>
        </p:sp>
      </p:grpSp>
      <p:sp>
        <p:nvSpPr>
          <p:cNvPr id="10" name="Title 1">
            <a:extLst>
              <a:ext uri="{FF2B5EF4-FFF2-40B4-BE49-F238E27FC236}">
                <a16:creationId xmlns:a16="http://schemas.microsoft.com/office/drawing/2014/main" id="{26DEE37B-F1B2-4335-A1A4-F74457ACD39A}"/>
              </a:ext>
            </a:extLst>
          </p:cNvPr>
          <p:cNvSpPr txBox="1">
            <a:spLocks/>
          </p:cNvSpPr>
          <p:nvPr/>
        </p:nvSpPr>
        <p:spPr bwMode="black">
          <a:xfrm>
            <a:off x="1447800" y="2901136"/>
            <a:ext cx="6019800" cy="215444"/>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3565A">
                    <a:lumMod val="50000"/>
                  </a:srgbClr>
                </a:solidFill>
                <a:effectLst/>
                <a:uLnTx/>
                <a:uFillTx/>
                <a:latin typeface="DINPro" panose="020B0504020101020102"/>
              </a:rPr>
              <a:t>Marketing Returns by Advertisement Channels (Forecast)</a:t>
            </a:r>
          </a:p>
        </p:txBody>
      </p:sp>
      <p:graphicFrame>
        <p:nvGraphicFramePr>
          <p:cNvPr id="11" name="Content Placeholder 5">
            <a:extLst>
              <a:ext uri="{FF2B5EF4-FFF2-40B4-BE49-F238E27FC236}">
                <a16:creationId xmlns:a16="http://schemas.microsoft.com/office/drawing/2014/main" id="{DE23F96A-3634-449C-9C9B-54BD8FA7E361}"/>
              </a:ext>
            </a:extLst>
          </p:cNvPr>
          <p:cNvGraphicFramePr>
            <a:graphicFrameLocks noGrp="1"/>
          </p:cNvGraphicFramePr>
          <p:nvPr>
            <p:ph idx="1"/>
            <p:extLst>
              <p:ext uri="{D42A27DB-BD31-4B8C-83A1-F6EECF244321}">
                <p14:modId xmlns:p14="http://schemas.microsoft.com/office/powerpoint/2010/main" val="2006912938"/>
              </p:ext>
            </p:extLst>
          </p:nvPr>
        </p:nvGraphicFramePr>
        <p:xfrm>
          <a:off x="457200" y="3154680"/>
          <a:ext cx="8382000" cy="3613964"/>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7EF9E5B1-98A2-4CAB-9249-71E1EAD9E439}"/>
              </a:ext>
            </a:extLst>
          </p:cNvPr>
          <p:cNvSpPr txBox="1"/>
          <p:nvPr/>
        </p:nvSpPr>
        <p:spPr>
          <a:xfrm>
            <a:off x="285690" y="3360674"/>
            <a:ext cx="400110" cy="2659126"/>
          </a:xfrm>
          <a:prstGeom prst="rect">
            <a:avLst/>
          </a:prstGeom>
          <a:noFill/>
        </p:spPr>
        <p:txBody>
          <a:bodyPr vert="vert270" wrap="non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b="1" i="0" u="none" strike="noStrike" kern="1200" cap="none" spc="0" normalizeH="0" baseline="0" noProof="0" dirty="0">
                <a:ln>
                  <a:noFill/>
                </a:ln>
                <a:solidFill>
                  <a:srgbClr val="53565A">
                    <a:lumMod val="50000"/>
                  </a:srgbClr>
                </a:solidFill>
                <a:effectLst/>
                <a:uLnTx/>
                <a:uFillTx/>
                <a:latin typeface="DINPro" panose="020B0504020101020102"/>
              </a:rPr>
              <a:t>Expected Returns  (in INR millions)</a:t>
            </a:r>
          </a:p>
        </p:txBody>
      </p:sp>
      <p:sp>
        <p:nvSpPr>
          <p:cNvPr id="13" name="TextBox 12">
            <a:extLst>
              <a:ext uri="{FF2B5EF4-FFF2-40B4-BE49-F238E27FC236}">
                <a16:creationId xmlns:a16="http://schemas.microsoft.com/office/drawing/2014/main" id="{6C8631BE-8C0F-43A8-9277-42E34973F7C5}"/>
              </a:ext>
            </a:extLst>
          </p:cNvPr>
          <p:cNvSpPr txBox="1"/>
          <p:nvPr/>
        </p:nvSpPr>
        <p:spPr>
          <a:xfrm>
            <a:off x="3505200" y="6248400"/>
            <a:ext cx="1819922" cy="307777"/>
          </a:xfrm>
          <a:prstGeom prst="rect">
            <a:avLst/>
          </a:prstGeom>
          <a:noFill/>
        </p:spPr>
        <p:txBody>
          <a:bodyPr vert="horz" wrap="none" rtlCol="0">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b="1" i="0" u="none" strike="noStrike" kern="1200" cap="none" spc="0" normalizeH="0" baseline="0" noProof="0" dirty="0">
                <a:ln>
                  <a:noFill/>
                </a:ln>
                <a:solidFill>
                  <a:srgbClr val="53565A">
                    <a:lumMod val="50000"/>
                  </a:srgbClr>
                </a:solidFill>
                <a:effectLst/>
                <a:uLnTx/>
                <a:uFillTx/>
                <a:latin typeface="DINPro" panose="020B0504020101020102"/>
              </a:rPr>
              <a:t>% Annual Adv. Budget</a:t>
            </a:r>
          </a:p>
        </p:txBody>
      </p:sp>
      <p:grpSp>
        <p:nvGrpSpPr>
          <p:cNvPr id="16" name="Group 15">
            <a:extLst>
              <a:ext uri="{FF2B5EF4-FFF2-40B4-BE49-F238E27FC236}">
                <a16:creationId xmlns:a16="http://schemas.microsoft.com/office/drawing/2014/main" id="{7573762E-CE83-4F25-B75E-D17354EA253C}"/>
              </a:ext>
            </a:extLst>
          </p:cNvPr>
          <p:cNvGrpSpPr/>
          <p:nvPr/>
        </p:nvGrpSpPr>
        <p:grpSpPr>
          <a:xfrm>
            <a:off x="411162" y="152400"/>
            <a:ext cx="8580437" cy="684785"/>
            <a:chOff x="326700" y="215172"/>
            <a:chExt cx="8415142" cy="684785"/>
          </a:xfrm>
        </p:grpSpPr>
        <p:sp>
          <p:nvSpPr>
            <p:cNvPr id="17" name="Freeform: Shape 16">
              <a:extLst>
                <a:ext uri="{FF2B5EF4-FFF2-40B4-BE49-F238E27FC236}">
                  <a16:creationId xmlns:a16="http://schemas.microsoft.com/office/drawing/2014/main" id="{0D70CC8A-23E2-4FAA-94E6-76DE24C9F2F8}"/>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8" name="Freeform: Shape 17">
              <a:extLst>
                <a:ext uri="{FF2B5EF4-FFF2-40B4-BE49-F238E27FC236}">
                  <a16:creationId xmlns:a16="http://schemas.microsoft.com/office/drawing/2014/main" id="{958C6301-7BD0-4FA3-9F8B-350915B97994}"/>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9" name="Freeform: Shape 18">
              <a:extLst>
                <a:ext uri="{FF2B5EF4-FFF2-40B4-BE49-F238E27FC236}">
                  <a16:creationId xmlns:a16="http://schemas.microsoft.com/office/drawing/2014/main" id="{7A8F3D8F-BD49-4570-BB84-204A55B925FB}"/>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20" name="Rectangle 13">
              <a:extLst>
                <a:ext uri="{FF2B5EF4-FFF2-40B4-BE49-F238E27FC236}">
                  <a16:creationId xmlns:a16="http://schemas.microsoft.com/office/drawing/2014/main" id="{346BFAE7-07B1-4904-BAFB-DBCD3BD26740}"/>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p>
          </p:txBody>
        </p:sp>
        <p:sp>
          <p:nvSpPr>
            <p:cNvPr id="21" name="TextBox 20">
              <a:extLst>
                <a:ext uri="{FF2B5EF4-FFF2-40B4-BE49-F238E27FC236}">
                  <a16:creationId xmlns:a16="http://schemas.microsoft.com/office/drawing/2014/main" id="{C31916C5-DF68-41FD-BC06-D6A7E15F2DAA}"/>
                </a:ext>
              </a:extLst>
            </p:cNvPr>
            <p:cNvSpPr txBox="1"/>
            <p:nvPr/>
          </p:nvSpPr>
          <p:spPr>
            <a:xfrm>
              <a:off x="1162439" y="372266"/>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Q3: Marketing mix strategy</a:t>
              </a:r>
            </a:p>
          </p:txBody>
        </p:sp>
      </p:grpSp>
    </p:spTree>
    <p:extLst>
      <p:ext uri="{BB962C8B-B14F-4D97-AF65-F5344CB8AC3E}">
        <p14:creationId xmlns:p14="http://schemas.microsoft.com/office/powerpoint/2010/main" val="57341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9D11A7-6531-4B74-9C79-0A0E98BD6F7F}"/>
              </a:ext>
            </a:extLst>
          </p:cNvPr>
          <p:cNvSpPr/>
          <p:nvPr/>
        </p:nvSpPr>
        <p:spPr bwMode="auto">
          <a:xfrm>
            <a:off x="76200" y="76200"/>
            <a:ext cx="8991600" cy="6477000"/>
          </a:xfrm>
          <a:prstGeom prst="rect">
            <a:avLst/>
          </a:prstGeom>
          <a:solidFill>
            <a:schemeClr val="accent1">
              <a:alpha val="0"/>
            </a:schemeClr>
          </a:solidFill>
          <a:ln w="1905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 name="Group 6">
            <a:extLst>
              <a:ext uri="{FF2B5EF4-FFF2-40B4-BE49-F238E27FC236}">
                <a16:creationId xmlns:a16="http://schemas.microsoft.com/office/drawing/2014/main" id="{D81D79E6-01FC-42BC-ADC1-B4980A379F4B}"/>
              </a:ext>
            </a:extLst>
          </p:cNvPr>
          <p:cNvGrpSpPr/>
          <p:nvPr/>
        </p:nvGrpSpPr>
        <p:grpSpPr>
          <a:xfrm>
            <a:off x="411163" y="77215"/>
            <a:ext cx="8580437" cy="684785"/>
            <a:chOff x="326700" y="215172"/>
            <a:chExt cx="8415142" cy="684785"/>
          </a:xfrm>
        </p:grpSpPr>
        <p:sp>
          <p:nvSpPr>
            <p:cNvPr id="11" name="Freeform: Shape 10">
              <a:extLst>
                <a:ext uri="{FF2B5EF4-FFF2-40B4-BE49-F238E27FC236}">
                  <a16:creationId xmlns:a16="http://schemas.microsoft.com/office/drawing/2014/main" id="{CEC9F2D4-C248-4975-89C1-EA9C8A76849A}"/>
                </a:ext>
              </a:extLst>
            </p:cNvPr>
            <p:cNvSpPr/>
            <p:nvPr/>
          </p:nvSpPr>
          <p:spPr bwMode="auto">
            <a:xfrm rot="2376536">
              <a:off x="326700" y="215172"/>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2" name="Freeform: Shape 11">
              <a:extLst>
                <a:ext uri="{FF2B5EF4-FFF2-40B4-BE49-F238E27FC236}">
                  <a16:creationId xmlns:a16="http://schemas.microsoft.com/office/drawing/2014/main" id="{5833A758-3245-4A52-B1AB-8B37BC1122E4}"/>
                </a:ext>
              </a:extLst>
            </p:cNvPr>
            <p:cNvSpPr/>
            <p:nvPr/>
          </p:nvSpPr>
          <p:spPr bwMode="auto">
            <a:xfrm rot="2376536">
              <a:off x="507382" y="215804"/>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3" name="Freeform: Shape 12">
              <a:extLst>
                <a:ext uri="{FF2B5EF4-FFF2-40B4-BE49-F238E27FC236}">
                  <a16:creationId xmlns:a16="http://schemas.microsoft.com/office/drawing/2014/main" id="{CB000FD0-11AE-467C-82FE-0D95D239D6D4}"/>
                </a:ext>
              </a:extLst>
            </p:cNvPr>
            <p:cNvSpPr/>
            <p:nvPr/>
          </p:nvSpPr>
          <p:spPr bwMode="auto">
            <a:xfrm rot="2376536">
              <a:off x="693484" y="216437"/>
              <a:ext cx="106761" cy="683520"/>
            </a:xfrm>
            <a:custGeom>
              <a:avLst/>
              <a:gdLst>
                <a:gd name="connsiteX0" fmla="*/ 0 w 106761"/>
                <a:gd name="connsiteY0" fmla="*/ 90982 h 683520"/>
                <a:gd name="connsiteX1" fmla="*/ 106761 w 106761"/>
                <a:gd name="connsiteY1" fmla="*/ 0 h 683520"/>
                <a:gd name="connsiteX2" fmla="*/ 106761 w 106761"/>
                <a:gd name="connsiteY2" fmla="*/ 592537 h 683520"/>
                <a:gd name="connsiteX3" fmla="*/ 0 w 106761"/>
                <a:gd name="connsiteY3" fmla="*/ 683520 h 683520"/>
              </a:gdLst>
              <a:ahLst/>
              <a:cxnLst>
                <a:cxn ang="0">
                  <a:pos x="connsiteX0" y="connsiteY0"/>
                </a:cxn>
                <a:cxn ang="0">
                  <a:pos x="connsiteX1" y="connsiteY1"/>
                </a:cxn>
                <a:cxn ang="0">
                  <a:pos x="connsiteX2" y="connsiteY2"/>
                </a:cxn>
                <a:cxn ang="0">
                  <a:pos x="connsiteX3" y="connsiteY3"/>
                </a:cxn>
              </a:cxnLst>
              <a:rect l="l" t="t" r="r" b="b"/>
              <a:pathLst>
                <a:path w="106761" h="683520">
                  <a:moveTo>
                    <a:pt x="0" y="90982"/>
                  </a:moveTo>
                  <a:lnTo>
                    <a:pt x="106761" y="0"/>
                  </a:lnTo>
                  <a:lnTo>
                    <a:pt x="106761" y="592537"/>
                  </a:lnTo>
                  <a:lnTo>
                    <a:pt x="0" y="683520"/>
                  </a:lnTo>
                  <a:close/>
                </a:path>
              </a:pathLst>
            </a:custGeom>
            <a:solidFill>
              <a:srgbClr val="ABAFCC"/>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solidFill>
                  <a:srgbClr val="ABAFCC"/>
                </a:solidFill>
              </a:endParaRPr>
            </a:p>
          </p:txBody>
        </p:sp>
        <p:sp>
          <p:nvSpPr>
            <p:cNvPr id="14" name="Rectangle 13">
              <a:extLst>
                <a:ext uri="{FF2B5EF4-FFF2-40B4-BE49-F238E27FC236}">
                  <a16:creationId xmlns:a16="http://schemas.microsoft.com/office/drawing/2014/main" id="{2B65C045-12CF-43C0-919C-2B92FBB4B914}"/>
                </a:ext>
              </a:extLst>
            </p:cNvPr>
            <p:cNvSpPr/>
            <p:nvPr/>
          </p:nvSpPr>
          <p:spPr bwMode="auto">
            <a:xfrm>
              <a:off x="777359" y="329739"/>
              <a:ext cx="7964483" cy="493653"/>
            </a:xfrm>
            <a:custGeom>
              <a:avLst/>
              <a:gdLst>
                <a:gd name="connsiteX0" fmla="*/ 0 w 6334813"/>
                <a:gd name="connsiteY0" fmla="*/ 0 h 493653"/>
                <a:gd name="connsiteX1" fmla="*/ 6334813 w 6334813"/>
                <a:gd name="connsiteY1" fmla="*/ 0 h 493653"/>
                <a:gd name="connsiteX2" fmla="*/ 6334813 w 6334813"/>
                <a:gd name="connsiteY2" fmla="*/ 493653 h 493653"/>
                <a:gd name="connsiteX3" fmla="*/ 0 w 6334813"/>
                <a:gd name="connsiteY3" fmla="*/ 493653 h 493653"/>
                <a:gd name="connsiteX4" fmla="*/ 0 w 6334813"/>
                <a:gd name="connsiteY4" fmla="*/ 0 h 493653"/>
                <a:gd name="connsiteX0" fmla="*/ 377072 w 6711885"/>
                <a:gd name="connsiteY0" fmla="*/ 0 h 493653"/>
                <a:gd name="connsiteX1" fmla="*/ 6711885 w 6711885"/>
                <a:gd name="connsiteY1" fmla="*/ 0 h 493653"/>
                <a:gd name="connsiteX2" fmla="*/ 6711885 w 6711885"/>
                <a:gd name="connsiteY2" fmla="*/ 493653 h 493653"/>
                <a:gd name="connsiteX3" fmla="*/ 0 w 6711885"/>
                <a:gd name="connsiteY3" fmla="*/ 484226 h 493653"/>
                <a:gd name="connsiteX4" fmla="*/ 377072 w 6711885"/>
                <a:gd name="connsiteY4" fmla="*/ 0 h 493653"/>
                <a:gd name="connsiteX0" fmla="*/ 298559 w 6633372"/>
                <a:gd name="connsiteY0" fmla="*/ 0 h 493653"/>
                <a:gd name="connsiteX1" fmla="*/ 6633372 w 6633372"/>
                <a:gd name="connsiteY1" fmla="*/ 0 h 493653"/>
                <a:gd name="connsiteX2" fmla="*/ 6633372 w 6633372"/>
                <a:gd name="connsiteY2" fmla="*/ 493653 h 493653"/>
                <a:gd name="connsiteX3" fmla="*/ 0 w 6633372"/>
                <a:gd name="connsiteY3" fmla="*/ 465372 h 493653"/>
                <a:gd name="connsiteX4" fmla="*/ 298559 w 6633372"/>
                <a:gd name="connsiteY4" fmla="*/ 0 h 49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72" h="493653">
                  <a:moveTo>
                    <a:pt x="298559" y="0"/>
                  </a:moveTo>
                  <a:lnTo>
                    <a:pt x="6633372" y="0"/>
                  </a:lnTo>
                  <a:lnTo>
                    <a:pt x="6633372" y="493653"/>
                  </a:lnTo>
                  <a:lnTo>
                    <a:pt x="0" y="465372"/>
                  </a:lnTo>
                  <a:lnTo>
                    <a:pt x="298559" y="0"/>
                  </a:lnTo>
                  <a:close/>
                </a:path>
              </a:pathLst>
            </a:custGeom>
            <a:solidFill>
              <a:schemeClr val="bg1">
                <a:lumMod val="95000"/>
                <a:alpha val="67000"/>
              </a:schemeClr>
            </a:solidFill>
            <a:ln w="12700" cap="flat" cmpd="sng" algn="ctr">
              <a:solidFill>
                <a:srgbClr val="ABAFCC"/>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p>
          </p:txBody>
        </p:sp>
        <p:sp>
          <p:nvSpPr>
            <p:cNvPr id="15" name="TextBox 14">
              <a:extLst>
                <a:ext uri="{FF2B5EF4-FFF2-40B4-BE49-F238E27FC236}">
                  <a16:creationId xmlns:a16="http://schemas.microsoft.com/office/drawing/2014/main" id="{0A072ACE-A1D5-4393-8156-D9CDEFCD4322}"/>
                </a:ext>
              </a:extLst>
            </p:cNvPr>
            <p:cNvSpPr txBox="1"/>
            <p:nvPr/>
          </p:nvSpPr>
          <p:spPr>
            <a:xfrm>
              <a:off x="1173580" y="424009"/>
              <a:ext cx="6489888" cy="369332"/>
            </a:xfrm>
            <a:prstGeom prst="rect">
              <a:avLst/>
            </a:prstGeom>
            <a:noFill/>
          </p:spPr>
          <p:txBody>
            <a:bodyPr wrap="square" rtlCol="0">
              <a:spAutoFit/>
            </a:bodyPr>
            <a:lstStyle/>
            <a:p>
              <a:r>
                <a:rPr lang="en-US" sz="1800" b="1" dirty="0">
                  <a:solidFill>
                    <a:schemeClr val="accent6"/>
                  </a:solidFill>
                  <a:latin typeface="DINPro" panose="020B0504020101020102" pitchFamily="34" charset="0"/>
                </a:rPr>
                <a:t>Additional data shared by Krypto for Q3:</a:t>
              </a:r>
            </a:p>
          </p:txBody>
        </p:sp>
      </p:grpSp>
      <p:graphicFrame>
        <p:nvGraphicFramePr>
          <p:cNvPr id="8" name="Content Placeholder 7">
            <a:extLst>
              <a:ext uri="{FF2B5EF4-FFF2-40B4-BE49-F238E27FC236}">
                <a16:creationId xmlns:a16="http://schemas.microsoft.com/office/drawing/2014/main" id="{BDCF4B61-674B-4F2B-90AB-5DF5B0692CCD}"/>
              </a:ext>
            </a:extLst>
          </p:cNvPr>
          <p:cNvGraphicFramePr>
            <a:graphicFrameLocks noGrp="1"/>
          </p:cNvGraphicFramePr>
          <p:nvPr>
            <p:ph idx="1"/>
            <p:extLst>
              <p:ext uri="{D42A27DB-BD31-4B8C-83A1-F6EECF244321}">
                <p14:modId xmlns:p14="http://schemas.microsoft.com/office/powerpoint/2010/main" val="798600176"/>
              </p:ext>
            </p:extLst>
          </p:nvPr>
        </p:nvGraphicFramePr>
        <p:xfrm>
          <a:off x="152400" y="3276600"/>
          <a:ext cx="8785828"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Road Sign">
            <a:extLst>
              <a:ext uri="{FF2B5EF4-FFF2-40B4-BE49-F238E27FC236}">
                <a16:creationId xmlns:a16="http://schemas.microsoft.com/office/drawing/2014/main" id="{5F78D991-F55B-451D-9823-23EEFD7714E0}"/>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000" b="1" i="1" u="none" strike="noStrike" kern="1200" cap="none" spc="0" normalizeH="0" baseline="0" noProof="0" dirty="0">
                <a:ln>
                  <a:noFill/>
                </a:ln>
                <a:solidFill>
                  <a:srgbClr val="4F868E"/>
                </a:solidFill>
                <a:effectLst/>
                <a:uLnTx/>
                <a:uFillTx/>
                <a:latin typeface="Arial"/>
                <a:ea typeface="+mn-ea"/>
                <a:cs typeface="+mn-cs"/>
              </a:rPr>
              <a:t>Question 3</a:t>
            </a:r>
          </a:p>
        </p:txBody>
      </p:sp>
      <p:graphicFrame>
        <p:nvGraphicFramePr>
          <p:cNvPr id="9" name="Table 8">
            <a:extLst>
              <a:ext uri="{FF2B5EF4-FFF2-40B4-BE49-F238E27FC236}">
                <a16:creationId xmlns:a16="http://schemas.microsoft.com/office/drawing/2014/main" id="{78EF21BE-DA7F-4AB0-B1E3-9780720C14F5}"/>
              </a:ext>
            </a:extLst>
          </p:cNvPr>
          <p:cNvGraphicFramePr>
            <a:graphicFrameLocks noGrp="1"/>
          </p:cNvGraphicFramePr>
          <p:nvPr>
            <p:extLst>
              <p:ext uri="{D42A27DB-BD31-4B8C-83A1-F6EECF244321}">
                <p14:modId xmlns:p14="http://schemas.microsoft.com/office/powerpoint/2010/main" val="4076688807"/>
              </p:ext>
            </p:extLst>
          </p:nvPr>
        </p:nvGraphicFramePr>
        <p:xfrm>
          <a:off x="914400" y="853440"/>
          <a:ext cx="7391402" cy="2423160"/>
        </p:xfrm>
        <a:graphic>
          <a:graphicData uri="http://schemas.openxmlformats.org/drawingml/2006/table">
            <a:tbl>
              <a:tblPr>
                <a:tableStyleId>{5C22544A-7EE6-4342-B048-85BDC9FD1C3A}</a:tableStyleId>
              </a:tblPr>
              <a:tblGrid>
                <a:gridCol w="1567872">
                  <a:extLst>
                    <a:ext uri="{9D8B030D-6E8A-4147-A177-3AD203B41FA5}">
                      <a16:colId xmlns:a16="http://schemas.microsoft.com/office/drawing/2014/main" val="3531419281"/>
                    </a:ext>
                  </a:extLst>
                </a:gridCol>
                <a:gridCol w="1164706">
                  <a:extLst>
                    <a:ext uri="{9D8B030D-6E8A-4147-A177-3AD203B41FA5}">
                      <a16:colId xmlns:a16="http://schemas.microsoft.com/office/drawing/2014/main" val="3004275421"/>
                    </a:ext>
                  </a:extLst>
                </a:gridCol>
                <a:gridCol w="1164706">
                  <a:extLst>
                    <a:ext uri="{9D8B030D-6E8A-4147-A177-3AD203B41FA5}">
                      <a16:colId xmlns:a16="http://schemas.microsoft.com/office/drawing/2014/main" val="3995772787"/>
                    </a:ext>
                  </a:extLst>
                </a:gridCol>
                <a:gridCol w="1164706">
                  <a:extLst>
                    <a:ext uri="{9D8B030D-6E8A-4147-A177-3AD203B41FA5}">
                      <a16:colId xmlns:a16="http://schemas.microsoft.com/office/drawing/2014/main" val="2960139386"/>
                    </a:ext>
                  </a:extLst>
                </a:gridCol>
                <a:gridCol w="1164706">
                  <a:extLst>
                    <a:ext uri="{9D8B030D-6E8A-4147-A177-3AD203B41FA5}">
                      <a16:colId xmlns:a16="http://schemas.microsoft.com/office/drawing/2014/main" val="780696627"/>
                    </a:ext>
                  </a:extLst>
                </a:gridCol>
                <a:gridCol w="1164706">
                  <a:extLst>
                    <a:ext uri="{9D8B030D-6E8A-4147-A177-3AD203B41FA5}">
                      <a16:colId xmlns:a16="http://schemas.microsoft.com/office/drawing/2014/main" val="1351227460"/>
                    </a:ext>
                  </a:extLst>
                </a:gridCol>
              </a:tblGrid>
              <a:tr h="599244">
                <a:tc>
                  <a:txBody>
                    <a:bodyPr/>
                    <a:lstStyle/>
                    <a:p>
                      <a:pPr algn="ctr"/>
                      <a:r>
                        <a:rPr lang="en-US" sz="1200" b="1" dirty="0">
                          <a:solidFill>
                            <a:schemeClr val="tx1">
                              <a:lumMod val="50000"/>
                            </a:schemeClr>
                          </a:solidFill>
                          <a:latin typeface="DINPro" panose="020B0504020101020102"/>
                        </a:rPr>
                        <a:t>Segment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Young Corporates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C-Suite Corporates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Early Adopters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Private Business Owners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Commercial Use (Rental)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36055493"/>
                  </a:ext>
                </a:extLst>
              </a:tr>
              <a:tr h="256819">
                <a:tc>
                  <a:txBody>
                    <a:bodyPr/>
                    <a:lstStyle/>
                    <a:p>
                      <a:pPr algn="ctr"/>
                      <a:r>
                        <a:rPr lang="en-US" sz="1200" b="1" dirty="0">
                          <a:solidFill>
                            <a:schemeClr val="tx1">
                              <a:lumMod val="50000"/>
                            </a:schemeClr>
                          </a:solidFill>
                          <a:latin typeface="DINPro" panose="020B0504020101020102"/>
                        </a:rPr>
                        <a:t>Size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15%</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30%</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10%</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30%</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b="1" dirty="0">
                          <a:solidFill>
                            <a:schemeClr val="tx1">
                              <a:lumMod val="50000"/>
                            </a:schemeClr>
                          </a:solidFill>
                          <a:latin typeface="DINPro" panose="020B0504020101020102"/>
                        </a:rPr>
                        <a:t>15%</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85291646"/>
                  </a:ext>
                </a:extLst>
              </a:tr>
              <a:tr h="214016">
                <a:tc>
                  <a:txBody>
                    <a:bodyPr/>
                    <a:lstStyle/>
                    <a:p>
                      <a:pPr algn="ctr"/>
                      <a:endParaRPr lang="en-US" sz="900" b="1"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900"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900"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900"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900"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900" dirty="0">
                        <a:solidFill>
                          <a:schemeClr val="tx1">
                            <a:lumMod val="50000"/>
                          </a:schemeClr>
                        </a:solidFill>
                        <a:latin typeface="DINPro" panose="020B050402010102010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855281"/>
                  </a:ext>
                </a:extLst>
              </a:tr>
              <a:tr h="256819">
                <a:tc>
                  <a:txBody>
                    <a:bodyPr/>
                    <a:lstStyle/>
                    <a:p>
                      <a:pPr algn="ctr"/>
                      <a:r>
                        <a:rPr lang="en-US" sz="1200" b="1" dirty="0">
                          <a:solidFill>
                            <a:schemeClr val="tx1">
                              <a:lumMod val="50000"/>
                            </a:schemeClr>
                          </a:solidFill>
                          <a:latin typeface="DINPro" panose="020B0504020101020102"/>
                        </a:rPr>
                        <a:t>ARPU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10-20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15-40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40-90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40-70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80-135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652928962"/>
                  </a:ext>
                </a:extLst>
              </a:tr>
              <a:tr h="256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50000"/>
                            </a:schemeClr>
                          </a:solidFill>
                          <a:latin typeface="DINPro" panose="020B0504020101020102"/>
                        </a:rPr>
                        <a:t>Age Group</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25-35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35-50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26-30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25-45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25-50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63558353"/>
                  </a:ext>
                </a:extLst>
              </a:tr>
              <a:tr h="428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50000"/>
                            </a:schemeClr>
                          </a:solidFill>
                          <a:latin typeface="DINPro" panose="020B0504020101020102"/>
                        </a:rPr>
                        <a:t>Data Consumption  (in MBs/day)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300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200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400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200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300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80192189"/>
                  </a:ext>
                </a:extLst>
              </a:tr>
              <a:tr h="256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50000"/>
                            </a:schemeClr>
                          </a:solidFill>
                          <a:latin typeface="DINPro" panose="020B0504020101020102"/>
                        </a:rPr>
                        <a:t>Calls (mins/day)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60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40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80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lumMod val="50000"/>
                            </a:schemeClr>
                          </a:solidFill>
                          <a:latin typeface="DINPro" panose="020B0504020101020102"/>
                        </a:rPr>
                        <a:t>90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97416304"/>
                  </a:ext>
                </a:extLst>
              </a:tr>
            </a:tbl>
          </a:graphicData>
        </a:graphic>
      </p:graphicFrame>
    </p:spTree>
    <p:extLst>
      <p:ext uri="{BB962C8B-B14F-4D97-AF65-F5344CB8AC3E}">
        <p14:creationId xmlns:p14="http://schemas.microsoft.com/office/powerpoint/2010/main" val="42795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0C8A86-8DCD-4D11-A077-E51442B30EF5}"/>
              </a:ext>
            </a:extLst>
          </p:cNvPr>
          <p:cNvSpPr txBox="1">
            <a:spLocks/>
          </p:cNvSpPr>
          <p:nvPr/>
        </p:nvSpPr>
        <p:spPr bwMode="black">
          <a:xfrm>
            <a:off x="2286000" y="2743871"/>
            <a:ext cx="9296709" cy="67710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4400" kern="0" dirty="0"/>
              <a:t>Segment 2</a:t>
            </a:r>
          </a:p>
        </p:txBody>
      </p:sp>
      <p:pic>
        <p:nvPicPr>
          <p:cNvPr id="3" name="Picture 2">
            <a:extLst>
              <a:ext uri="{FF2B5EF4-FFF2-40B4-BE49-F238E27FC236}">
                <a16:creationId xmlns:a16="http://schemas.microsoft.com/office/drawing/2014/main" id="{C3FC9387-2E6D-438F-9887-470736C0A82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r="48109"/>
          <a:stretch/>
        </p:blipFill>
        <p:spPr>
          <a:xfrm>
            <a:off x="-26767" y="-2779"/>
            <a:ext cx="9170767" cy="6632180"/>
          </a:xfrm>
          <a:prstGeom prst="rect">
            <a:avLst/>
          </a:prstGeom>
        </p:spPr>
      </p:pic>
      <p:sp>
        <p:nvSpPr>
          <p:cNvPr id="4" name="Parallelogram 3">
            <a:extLst>
              <a:ext uri="{FF2B5EF4-FFF2-40B4-BE49-F238E27FC236}">
                <a16:creationId xmlns:a16="http://schemas.microsoft.com/office/drawing/2014/main" id="{5F9E93A9-7AD6-42EF-BC5B-7B223F5932ED}"/>
              </a:ext>
            </a:extLst>
          </p:cNvPr>
          <p:cNvSpPr/>
          <p:nvPr/>
        </p:nvSpPr>
        <p:spPr bwMode="auto">
          <a:xfrm>
            <a:off x="-609600" y="4859536"/>
            <a:ext cx="7359257" cy="1066800"/>
          </a:xfrm>
          <a:prstGeom prst="parallelogram">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6" name="Parallelogram 5">
            <a:extLst>
              <a:ext uri="{FF2B5EF4-FFF2-40B4-BE49-F238E27FC236}">
                <a16:creationId xmlns:a16="http://schemas.microsoft.com/office/drawing/2014/main" id="{E7BDCE81-6C39-4823-BAD3-0E8016F08F0F}"/>
              </a:ext>
            </a:extLst>
          </p:cNvPr>
          <p:cNvSpPr/>
          <p:nvPr/>
        </p:nvSpPr>
        <p:spPr bwMode="auto">
          <a:xfrm>
            <a:off x="6638735"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7" name="Parallelogram 6">
            <a:extLst>
              <a:ext uri="{FF2B5EF4-FFF2-40B4-BE49-F238E27FC236}">
                <a16:creationId xmlns:a16="http://schemas.microsoft.com/office/drawing/2014/main" id="{8CE742F5-C755-4FB4-A7F6-B854801C07D1}"/>
              </a:ext>
            </a:extLst>
          </p:cNvPr>
          <p:cNvSpPr/>
          <p:nvPr/>
        </p:nvSpPr>
        <p:spPr bwMode="auto">
          <a:xfrm>
            <a:off x="6916768" y="4859536"/>
            <a:ext cx="457200" cy="1066800"/>
          </a:xfrm>
          <a:prstGeom prst="parallelogram">
            <a:avLst>
              <a:gd name="adj" fmla="val 65022"/>
            </a:avLst>
          </a:prstGeom>
          <a:solidFill>
            <a:schemeClr val="bg1"/>
          </a:solidFill>
          <a:ln w="38100" cap="flat" cmpd="sng" algn="ctr">
            <a:solidFill>
              <a:schemeClr val="bg1"/>
            </a:solidFill>
            <a:prstDash val="solid"/>
            <a:round/>
            <a:headEnd type="none" w="med" len="med"/>
            <a:tailEnd type="none"/>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endParaRPr dirty="0">
              <a:solidFill>
                <a:srgbClr val="53565A"/>
              </a:solidFill>
            </a:endParaRPr>
          </a:p>
        </p:txBody>
      </p:sp>
      <p:sp>
        <p:nvSpPr>
          <p:cNvPr id="8" name="Title 1">
            <a:extLst>
              <a:ext uri="{FF2B5EF4-FFF2-40B4-BE49-F238E27FC236}">
                <a16:creationId xmlns:a16="http://schemas.microsoft.com/office/drawing/2014/main" id="{893D6A1E-4C7D-4BB9-8C29-9BA0D3BFDFBD}"/>
              </a:ext>
            </a:extLst>
          </p:cNvPr>
          <p:cNvSpPr>
            <a:spLocks noGrp="1"/>
          </p:cNvSpPr>
          <p:nvPr>
            <p:ph type="title"/>
          </p:nvPr>
        </p:nvSpPr>
        <p:spPr>
          <a:xfrm>
            <a:off x="245890" y="5105400"/>
            <a:ext cx="6225734" cy="492443"/>
          </a:xfrm>
        </p:spPr>
        <p:txBody>
          <a:bodyPr/>
          <a:lstStyle/>
          <a:p>
            <a:r>
              <a:rPr lang="en-US" sz="3200" b="1" i="1" cap="none" dirty="0">
                <a:solidFill>
                  <a:srgbClr val="006CA3"/>
                </a:solidFill>
                <a:latin typeface="DINPro" panose="020B0504020101020102"/>
              </a:rPr>
              <a:t>Section 2</a:t>
            </a:r>
          </a:p>
        </p:txBody>
      </p:sp>
      <p:pic>
        <p:nvPicPr>
          <p:cNvPr id="9" name="Picture 8">
            <a:extLst>
              <a:ext uri="{FF2B5EF4-FFF2-40B4-BE49-F238E27FC236}">
                <a16:creationId xmlns:a16="http://schemas.microsoft.com/office/drawing/2014/main" id="{D7CDA372-91C5-48CD-8B34-2C41A2B32AD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491816" y="1905000"/>
            <a:ext cx="2133600" cy="2133600"/>
          </a:xfrm>
          <a:prstGeom prst="rect">
            <a:avLst/>
          </a:prstGeom>
        </p:spPr>
      </p:pic>
    </p:spTree>
    <p:extLst>
      <p:ext uri="{BB962C8B-B14F-4D97-AF65-F5344CB8AC3E}">
        <p14:creationId xmlns:p14="http://schemas.microsoft.com/office/powerpoint/2010/main" val="33074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theme/theme1.xml><?xml version="1.0" encoding="utf-8"?>
<a:theme xmlns:a="http://schemas.openxmlformats.org/drawingml/2006/main" name="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ZS Conference 1.0</Template>
  <TotalTime>13570</TotalTime>
  <Words>1856</Words>
  <Application>Microsoft Office PowerPoint</Application>
  <PresentationFormat>On-screen Show (4:3)</PresentationFormat>
  <Paragraphs>291</Paragraphs>
  <Slides>16</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3" baseType="lpstr">
      <vt:lpstr>Arial</vt:lpstr>
      <vt:lpstr>DINPro</vt:lpstr>
      <vt:lpstr>Wingdings</vt:lpstr>
      <vt:lpstr>ZS Conference 1.0</vt:lpstr>
      <vt:lpstr>1_ZS Conference 1.0</vt:lpstr>
      <vt:lpstr>ZS Report 1.0</vt:lpstr>
      <vt:lpstr>Worksheet</vt:lpstr>
      <vt:lpstr>PowerPoint Presentation</vt:lpstr>
      <vt:lpstr>PowerPoint Presentation</vt:lpstr>
      <vt:lpstr>Section 1</vt:lpstr>
      <vt:lpstr>PowerPoint Presentation</vt:lpstr>
      <vt:lpstr>PowerPoint Presentation</vt:lpstr>
      <vt:lpstr>PowerPoint Presentation</vt:lpstr>
      <vt:lpstr>PowerPoint Presentation</vt:lpstr>
      <vt:lpstr>PowerPoint Presentation</vt:lpstr>
      <vt:lpstr>Section 2</vt:lpstr>
      <vt:lpstr>PowerPoint Presentation</vt:lpstr>
      <vt:lpstr>PowerPoint Presentation</vt:lpstr>
      <vt:lpstr>PowerPoint Presentation</vt:lpstr>
      <vt:lpstr>Section 3</vt:lpstr>
      <vt:lpstr>PowerPoint Presentation</vt:lpstr>
      <vt:lpstr>PowerPoint Presentation</vt:lpstr>
      <vt:lpstr>PowerPoint Presentation</vt:lpstr>
    </vt:vector>
  </TitlesOfParts>
  <Manager/>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Prasoon Dwivedi</dc:creator>
  <cp:lastModifiedBy>Aman Mittal</cp:lastModifiedBy>
  <cp:revision>209</cp:revision>
  <dcterms:created xsi:type="dcterms:W3CDTF">2016-03-10T07:23:30Z</dcterms:created>
  <dcterms:modified xsi:type="dcterms:W3CDTF">2020-07-19T07:16:06Z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true</vt:bool>
  </property>
  <property fmtid="{D5CDD505-2E9C-101B-9397-08002B2CF9AE}" pid="3" name="UsePageNumber">
    <vt:bool>true</vt:bool>
  </property>
  <property fmtid="{D5CDD505-2E9C-101B-9397-08002B2CF9AE}" pid="4" name="Use filename in footer">
    <vt:bool>true</vt:bool>
  </property>
</Properties>
</file>