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05" r:id="rId2"/>
    <p:sldId id="306" r:id="rId3"/>
    <p:sldId id="314" r:id="rId4"/>
    <p:sldId id="313" r:id="rId5"/>
    <p:sldId id="316" r:id="rId6"/>
    <p:sldId id="31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F5AD47-1C5E-42E1-BD3A-327AE544357E}">
          <p14:sldIdLst/>
        </p14:section>
        <p14:section name="My ZS Life Templates" id="{721A72CD-7AAB-43CD-80A8-7E42DBECA557}">
          <p14:sldIdLst>
            <p14:sldId id="305"/>
            <p14:sldId id="306"/>
            <p14:sldId id="314"/>
            <p14:sldId id="313"/>
            <p14:sldId id="316"/>
            <p14:sldId id="315"/>
          </p14:sldIdLst>
        </p14:section>
      </p14:sectionLst>
    </p:ext>
    <p:ext uri="{EFAFB233-063F-42B5-8137-9DF3F51BA10A}">
      <p15:sldGuideLst xmlns:p15="http://schemas.microsoft.com/office/powerpoint/2012/main">
        <p15:guide id="1" orient="horz" pos="1392">
          <p15:clr>
            <a:srgbClr val="A4A3A4"/>
          </p15:clr>
        </p15:guide>
        <p15:guide id="2" orient="horz" pos="672">
          <p15:clr>
            <a:srgbClr val="A4A3A4"/>
          </p15:clr>
        </p15:guide>
        <p15:guide id="3" orient="horz" pos="3984">
          <p15:clr>
            <a:srgbClr val="A4A3A4"/>
          </p15:clr>
        </p15:guide>
        <p15:guide id="4" orient="horz" pos="1152">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th Minger"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BB5B"/>
    <a:srgbClr val="9ECCCD"/>
    <a:srgbClr val="DEDCDF"/>
    <a:srgbClr val="DDD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50" autoAdjust="0"/>
  </p:normalViewPr>
  <p:slideViewPr>
    <p:cSldViewPr>
      <p:cViewPr varScale="1">
        <p:scale>
          <a:sx n="86" d="100"/>
          <a:sy n="86" d="100"/>
        </p:scale>
        <p:origin x="658" y="67"/>
      </p:cViewPr>
      <p:guideLst>
        <p:guide orient="horz" pos="1392"/>
        <p:guide orient="horz" pos="672"/>
        <p:guide orient="horz" pos="3984"/>
        <p:guide orient="horz" pos="1152"/>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3"/>
    </p:cViewPr>
  </p:sorterViewPr>
  <p:notesViewPr>
    <p:cSldViewPr showGuides="1">
      <p:cViewPr varScale="1">
        <p:scale>
          <a:sx n="56" d="100"/>
          <a:sy n="56" d="100"/>
        </p:scale>
        <p:origin x="-2251"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200" b="1" dirty="0">
                <a:solidFill>
                  <a:srgbClr val="53565A"/>
                </a:solidFill>
                <a:latin typeface="DINPro" panose="020B0504020101020102"/>
              </a:rPr>
              <a:t>Fluent’s YoY</a:t>
            </a:r>
            <a:r>
              <a:rPr lang="en-US" sz="1200" b="1" baseline="0" dirty="0">
                <a:solidFill>
                  <a:srgbClr val="53565A"/>
                </a:solidFill>
                <a:latin typeface="DINPro" panose="020B0504020101020102"/>
              </a:rPr>
              <a:t> growth</a:t>
            </a:r>
            <a:endParaRPr lang="en-US" sz="1200" b="1" dirty="0">
              <a:solidFill>
                <a:srgbClr val="53565A"/>
              </a:solidFill>
              <a:latin typeface="DINPro" panose="020B0504020101020102"/>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157357283464572E-2"/>
          <c:y val="0.12426693637085551"/>
          <c:w val="0.87617597604986874"/>
          <c:h val="0.62943217737061063"/>
        </c:manualLayout>
      </c:layout>
      <c:lineChart>
        <c:grouping val="standard"/>
        <c:varyColors val="0"/>
        <c:ser>
          <c:idx val="0"/>
          <c:order val="0"/>
          <c:tx>
            <c:strRef>
              <c:f>Sheet1!$B$1</c:f>
              <c:strCache>
                <c:ptCount val="1"/>
                <c:pt idx="0">
                  <c:v>Fluents' growth</c:v>
                </c:pt>
              </c:strCache>
            </c:strRef>
          </c:tx>
          <c:spPr>
            <a:ln w="38100" cap="rnd">
              <a:solidFill>
                <a:schemeClr val="accent3">
                  <a:lumMod val="75000"/>
                </a:schemeClr>
              </a:solidFill>
              <a:round/>
            </a:ln>
            <a:effectLst/>
          </c:spPr>
          <c:marker>
            <c:symbol val="diamond"/>
            <c:size val="5"/>
            <c:spPr>
              <a:solidFill>
                <a:schemeClr val="accent3">
                  <a:lumMod val="75000"/>
                </a:schemeClr>
              </a:solidFill>
              <a:ln w="38100">
                <a:solidFill>
                  <a:schemeClr val="accent3">
                    <a:lumMod val="7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DINPro" panose="020B0504020101020102"/>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0%</c:formatCode>
                <c:ptCount val="11"/>
                <c:pt idx="0">
                  <c:v>0.15</c:v>
                </c:pt>
                <c:pt idx="1">
                  <c:v>0.12</c:v>
                </c:pt>
                <c:pt idx="2">
                  <c:v>0.08</c:v>
                </c:pt>
                <c:pt idx="3">
                  <c:v>0.05</c:v>
                </c:pt>
                <c:pt idx="4">
                  <c:v>0.05</c:v>
                </c:pt>
                <c:pt idx="5">
                  <c:v>0.06</c:v>
                </c:pt>
                <c:pt idx="6">
                  <c:v>0.05</c:v>
                </c:pt>
                <c:pt idx="7">
                  <c:v>0.04</c:v>
                </c:pt>
                <c:pt idx="8">
                  <c:v>0.03</c:v>
                </c:pt>
                <c:pt idx="9">
                  <c:v>0.02</c:v>
                </c:pt>
                <c:pt idx="10">
                  <c:v>0.02</c:v>
                </c:pt>
              </c:numCache>
            </c:numRef>
          </c:val>
          <c:smooth val="0"/>
          <c:extLst>
            <c:ext xmlns:c16="http://schemas.microsoft.com/office/drawing/2014/chart" uri="{C3380CC4-5D6E-409C-BE32-E72D297353CC}">
              <c16:uniqueId val="{00000000-274D-4AE9-90EA-5D13EE8EB552}"/>
            </c:ext>
          </c:extLst>
        </c:ser>
        <c:dLbls>
          <c:showLegendKey val="0"/>
          <c:showVal val="0"/>
          <c:showCatName val="0"/>
          <c:showSerName val="0"/>
          <c:showPercent val="0"/>
          <c:showBubbleSize val="0"/>
        </c:dLbls>
        <c:marker val="1"/>
        <c:smooth val="0"/>
        <c:axId val="728440112"/>
        <c:axId val="728446672"/>
      </c:lineChart>
      <c:catAx>
        <c:axId val="728440112"/>
        <c:scaling>
          <c:orientation val="minMax"/>
        </c:scaling>
        <c:delete val="0"/>
        <c:axPos val="b"/>
        <c:numFmt formatCode="General" sourceLinked="1"/>
        <c:majorTickMark val="none"/>
        <c:minorTickMark val="none"/>
        <c:tickLblPos val="nextTo"/>
        <c:spPr>
          <a:noFill/>
          <a:ln w="9525" cap="flat" cmpd="sng" algn="ctr">
            <a:solidFill>
              <a:schemeClr val="accent3">
                <a:lumMod val="75000"/>
              </a:schemeClr>
            </a:solidFill>
            <a:round/>
          </a:ln>
          <a:effectLst/>
        </c:spPr>
        <c:txPr>
          <a:bodyPr rot="-60000000" spcFirstLastPara="1" vertOverflow="ellipsis" vert="horz" wrap="square" anchor="ctr" anchorCtr="1"/>
          <a:lstStyle/>
          <a:p>
            <a:pPr>
              <a:defRPr sz="1050" b="1" i="0" u="none" strike="noStrike" kern="1200" baseline="0">
                <a:solidFill>
                  <a:srgbClr val="53565A"/>
                </a:solidFill>
                <a:latin typeface="DINPro" panose="020B0504020101020102"/>
                <a:ea typeface="+mn-ea"/>
                <a:cs typeface="+mn-cs"/>
              </a:defRPr>
            </a:pPr>
            <a:endParaRPr lang="en-US"/>
          </a:p>
        </c:txPr>
        <c:crossAx val="728446672"/>
        <c:crosses val="autoZero"/>
        <c:auto val="1"/>
        <c:lblAlgn val="ctr"/>
        <c:lblOffset val="100"/>
        <c:noMultiLvlLbl val="0"/>
      </c:catAx>
      <c:valAx>
        <c:axId val="728446672"/>
        <c:scaling>
          <c:orientation val="minMax"/>
        </c:scaling>
        <c:delete val="0"/>
        <c:axPos val="l"/>
        <c:numFmt formatCode="0%" sourceLinked="1"/>
        <c:majorTickMark val="out"/>
        <c:minorTickMark val="none"/>
        <c:tickLblPos val="nextTo"/>
        <c:spPr>
          <a:noFill/>
          <a:ln>
            <a:solidFill>
              <a:schemeClr val="accent3">
                <a:lumMod val="75000"/>
              </a:schemeClr>
            </a:solidFill>
          </a:ln>
          <a:effectLst/>
        </c:spPr>
        <c:txPr>
          <a:bodyPr rot="-60000000" spcFirstLastPara="1" vertOverflow="ellipsis" vert="horz" wrap="square" anchor="ctr" anchorCtr="1"/>
          <a:lstStyle/>
          <a:p>
            <a:pPr>
              <a:defRPr sz="1050" b="1" i="0" u="none" strike="noStrike" kern="1200" baseline="0">
                <a:solidFill>
                  <a:srgbClr val="53565A"/>
                </a:solidFill>
                <a:latin typeface="DINPro" panose="020B0504020101020102"/>
                <a:ea typeface="+mn-ea"/>
                <a:cs typeface="+mn-cs"/>
              </a:defRPr>
            </a:pPr>
            <a:endParaRPr lang="en-US"/>
          </a:p>
        </c:txPr>
        <c:crossAx val="728440112"/>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rgbClr val="53565A"/>
              </a:solidFill>
              <a:latin typeface="DINPro" panose="020B0504020101020102"/>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102153897429493E-2"/>
          <c:y val="3.8586506243782008E-2"/>
          <c:w val="0.72246420901932717"/>
          <c:h val="0.80103941868377548"/>
        </c:manualLayout>
      </c:layout>
      <c:scatterChart>
        <c:scatterStyle val="lineMarker"/>
        <c:varyColors val="0"/>
        <c:ser>
          <c:idx val="4"/>
          <c:order val="0"/>
          <c:tx>
            <c:strRef>
              <c:f>Sheet1!$A$6</c:f>
              <c:strCache>
                <c:ptCount val="1"/>
                <c:pt idx="0">
                  <c:v>Events</c:v>
                </c:pt>
              </c:strCache>
            </c:strRef>
          </c:tx>
          <c:spPr>
            <a:ln w="38100" cap="rnd">
              <a:solidFill>
                <a:schemeClr val="bg2"/>
              </a:solidFill>
              <a:round/>
            </a:ln>
            <a:effectLst/>
          </c:spPr>
          <c:marker>
            <c:symbol val="circle"/>
            <c:size val="5"/>
            <c:spPr>
              <a:solidFill>
                <a:schemeClr val="bg2"/>
              </a:solidFill>
              <a:ln w="38100">
                <a:solidFill>
                  <a:schemeClr val="bg2"/>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Sheet1!$B$6:$L$6</c:f>
              <c:numCache>
                <c:formatCode>0</c:formatCode>
                <c:ptCount val="11"/>
                <c:pt idx="0">
                  <c:v>0</c:v>
                </c:pt>
                <c:pt idx="1">
                  <c:v>5</c:v>
                </c:pt>
                <c:pt idx="2">
                  <c:v>50</c:v>
                </c:pt>
                <c:pt idx="3">
                  <c:v>70</c:v>
                </c:pt>
                <c:pt idx="4">
                  <c:v>80</c:v>
                </c:pt>
                <c:pt idx="5">
                  <c:v>80</c:v>
                </c:pt>
                <c:pt idx="6">
                  <c:v>80</c:v>
                </c:pt>
                <c:pt idx="7">
                  <c:v>80</c:v>
                </c:pt>
                <c:pt idx="8">
                  <c:v>80</c:v>
                </c:pt>
                <c:pt idx="9">
                  <c:v>80</c:v>
                </c:pt>
                <c:pt idx="10">
                  <c:v>80</c:v>
                </c:pt>
              </c:numCache>
            </c:numRef>
          </c:yVal>
          <c:smooth val="0"/>
          <c:extLst>
            <c:ext xmlns:c16="http://schemas.microsoft.com/office/drawing/2014/chart" uri="{C3380CC4-5D6E-409C-BE32-E72D297353CC}">
              <c16:uniqueId val="{00000000-ADAC-417C-8B88-A8D3E6426100}"/>
            </c:ext>
          </c:extLst>
        </c:ser>
        <c:ser>
          <c:idx val="3"/>
          <c:order val="1"/>
          <c:tx>
            <c:strRef>
              <c:f>Sheet1!$A$5</c:f>
              <c:strCache>
                <c:ptCount val="1"/>
                <c:pt idx="0">
                  <c:v>Social Media</c:v>
                </c:pt>
              </c:strCache>
            </c:strRef>
          </c:tx>
          <c:spPr>
            <a:ln w="38100" cap="rnd">
              <a:solidFill>
                <a:schemeClr val="accent6">
                  <a:lumMod val="60000"/>
                  <a:lumOff val="40000"/>
                </a:schemeClr>
              </a:solidFill>
              <a:round/>
            </a:ln>
            <a:effectLst/>
          </c:spPr>
          <c:marker>
            <c:symbol val="circle"/>
            <c:size val="5"/>
            <c:spPr>
              <a:solidFill>
                <a:schemeClr val="accent6">
                  <a:lumMod val="60000"/>
                  <a:lumOff val="40000"/>
                </a:schemeClr>
              </a:solidFill>
              <a:ln w="38100">
                <a:solidFill>
                  <a:schemeClr val="accent6">
                    <a:lumMod val="60000"/>
                    <a:lumOff val="40000"/>
                  </a:schemeClr>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Sheet1!$B$5:$L$5</c:f>
              <c:numCache>
                <c:formatCode>0</c:formatCode>
                <c:ptCount val="11"/>
                <c:pt idx="0">
                  <c:v>0</c:v>
                </c:pt>
                <c:pt idx="1">
                  <c:v>20</c:v>
                </c:pt>
                <c:pt idx="2">
                  <c:v>25</c:v>
                </c:pt>
                <c:pt idx="3">
                  <c:v>30</c:v>
                </c:pt>
                <c:pt idx="4">
                  <c:v>40</c:v>
                </c:pt>
                <c:pt idx="5">
                  <c:v>50</c:v>
                </c:pt>
                <c:pt idx="6">
                  <c:v>60</c:v>
                </c:pt>
                <c:pt idx="7">
                  <c:v>75</c:v>
                </c:pt>
                <c:pt idx="8">
                  <c:v>70.000000000000014</c:v>
                </c:pt>
                <c:pt idx="9">
                  <c:v>65</c:v>
                </c:pt>
                <c:pt idx="10">
                  <c:v>60.000000000000014</c:v>
                </c:pt>
              </c:numCache>
            </c:numRef>
          </c:yVal>
          <c:smooth val="0"/>
          <c:extLst>
            <c:ext xmlns:c16="http://schemas.microsoft.com/office/drawing/2014/chart" uri="{C3380CC4-5D6E-409C-BE32-E72D297353CC}">
              <c16:uniqueId val="{00000001-ADAC-417C-8B88-A8D3E6426100}"/>
            </c:ext>
          </c:extLst>
        </c:ser>
        <c:ser>
          <c:idx val="2"/>
          <c:order val="2"/>
          <c:tx>
            <c:strRef>
              <c:f>Sheet1!$A$4</c:f>
              <c:strCache>
                <c:ptCount val="1"/>
                <c:pt idx="0">
                  <c:v>TV</c:v>
                </c:pt>
              </c:strCache>
            </c:strRef>
          </c:tx>
          <c:spPr>
            <a:ln w="38100" cap="rnd">
              <a:solidFill>
                <a:schemeClr val="accent3"/>
              </a:solidFill>
              <a:round/>
            </a:ln>
            <a:effectLst/>
          </c:spPr>
          <c:marker>
            <c:symbol val="circle"/>
            <c:size val="5"/>
            <c:spPr>
              <a:solidFill>
                <a:schemeClr val="accent3"/>
              </a:solidFill>
              <a:ln w="38100">
                <a:solidFill>
                  <a:schemeClr val="accent3"/>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Sheet1!$B$4:$L$4</c:f>
              <c:numCache>
                <c:formatCode>0</c:formatCode>
                <c:ptCount val="11"/>
                <c:pt idx="0">
                  <c:v>0</c:v>
                </c:pt>
                <c:pt idx="1">
                  <c:v>15</c:v>
                </c:pt>
                <c:pt idx="2">
                  <c:v>25</c:v>
                </c:pt>
                <c:pt idx="3">
                  <c:v>35</c:v>
                </c:pt>
                <c:pt idx="4">
                  <c:v>45</c:v>
                </c:pt>
                <c:pt idx="5">
                  <c:v>60</c:v>
                </c:pt>
                <c:pt idx="6">
                  <c:v>55</c:v>
                </c:pt>
                <c:pt idx="7">
                  <c:v>55</c:v>
                </c:pt>
                <c:pt idx="8">
                  <c:v>50</c:v>
                </c:pt>
                <c:pt idx="9">
                  <c:v>45</c:v>
                </c:pt>
                <c:pt idx="10">
                  <c:v>45</c:v>
                </c:pt>
              </c:numCache>
            </c:numRef>
          </c:yVal>
          <c:smooth val="0"/>
          <c:extLst>
            <c:ext xmlns:c16="http://schemas.microsoft.com/office/drawing/2014/chart" uri="{C3380CC4-5D6E-409C-BE32-E72D297353CC}">
              <c16:uniqueId val="{00000002-ADAC-417C-8B88-A8D3E6426100}"/>
            </c:ext>
          </c:extLst>
        </c:ser>
        <c:ser>
          <c:idx val="1"/>
          <c:order val="3"/>
          <c:tx>
            <c:strRef>
              <c:f>Sheet1!$A$3</c:f>
              <c:strCache>
                <c:ptCount val="1"/>
                <c:pt idx="0">
                  <c:v>Print</c:v>
                </c:pt>
              </c:strCache>
            </c:strRef>
          </c:tx>
          <c:spPr>
            <a:ln w="38100" cap="rnd">
              <a:solidFill>
                <a:srgbClr val="FF0000"/>
              </a:solidFill>
              <a:round/>
            </a:ln>
            <a:effectLst/>
          </c:spPr>
          <c:marker>
            <c:symbol val="circle"/>
            <c:size val="5"/>
            <c:spPr>
              <a:solidFill>
                <a:srgbClr val="FF0000"/>
              </a:solidFill>
              <a:ln w="38100">
                <a:solidFill>
                  <a:srgbClr val="FF0000"/>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Sheet1!$B$3:$L$3</c:f>
              <c:numCache>
                <c:formatCode>0</c:formatCode>
                <c:ptCount val="11"/>
                <c:pt idx="0">
                  <c:v>0</c:v>
                </c:pt>
                <c:pt idx="1">
                  <c:v>10</c:v>
                </c:pt>
                <c:pt idx="2">
                  <c:v>15</c:v>
                </c:pt>
                <c:pt idx="3">
                  <c:v>20</c:v>
                </c:pt>
                <c:pt idx="4">
                  <c:v>35</c:v>
                </c:pt>
                <c:pt idx="5">
                  <c:v>45</c:v>
                </c:pt>
                <c:pt idx="6">
                  <c:v>65</c:v>
                </c:pt>
                <c:pt idx="7">
                  <c:v>69.000000000000014</c:v>
                </c:pt>
                <c:pt idx="8">
                  <c:v>70.000000000000014</c:v>
                </c:pt>
                <c:pt idx="9">
                  <c:v>71.000000000000014</c:v>
                </c:pt>
                <c:pt idx="10">
                  <c:v>72.000000000000014</c:v>
                </c:pt>
              </c:numCache>
            </c:numRef>
          </c:yVal>
          <c:smooth val="0"/>
          <c:extLst>
            <c:ext xmlns:c16="http://schemas.microsoft.com/office/drawing/2014/chart" uri="{C3380CC4-5D6E-409C-BE32-E72D297353CC}">
              <c16:uniqueId val="{00000003-ADAC-417C-8B88-A8D3E6426100}"/>
            </c:ext>
          </c:extLst>
        </c:ser>
        <c:ser>
          <c:idx val="0"/>
          <c:order val="4"/>
          <c:tx>
            <c:strRef>
              <c:f>Sheet1!$A$2</c:f>
              <c:strCache>
                <c:ptCount val="1"/>
                <c:pt idx="0">
                  <c:v>Online</c:v>
                </c:pt>
              </c:strCache>
            </c:strRef>
          </c:tx>
          <c:spPr>
            <a:ln w="38100" cap="rnd">
              <a:solidFill>
                <a:schemeClr val="accent2"/>
              </a:solidFill>
              <a:round/>
            </a:ln>
            <a:effectLst/>
          </c:spPr>
          <c:marker>
            <c:symbol val="circle"/>
            <c:size val="5"/>
            <c:spPr>
              <a:solidFill>
                <a:schemeClr val="accent2"/>
              </a:solidFill>
              <a:ln w="38100">
                <a:solidFill>
                  <a:schemeClr val="accent2"/>
                </a:solidFill>
              </a:ln>
              <a:effectLst/>
            </c:spPr>
          </c:marker>
          <c:xVal>
            <c:strRef>
              <c:f>Sheet1!$B$1:$L$1</c:f>
              <c:strCache>
                <c:ptCount val="11"/>
                <c:pt idx="0">
                  <c:v>0%</c:v>
                </c:pt>
                <c:pt idx="1">
                  <c:v>10%</c:v>
                </c:pt>
                <c:pt idx="2">
                  <c:v>20%</c:v>
                </c:pt>
                <c:pt idx="3">
                  <c:v>30%</c:v>
                </c:pt>
                <c:pt idx="4">
                  <c:v>40%</c:v>
                </c:pt>
                <c:pt idx="5">
                  <c:v>50%</c:v>
                </c:pt>
                <c:pt idx="6">
                  <c:v>60%</c:v>
                </c:pt>
                <c:pt idx="7">
                  <c:v>70%</c:v>
                </c:pt>
                <c:pt idx="8">
                  <c:v>80%</c:v>
                </c:pt>
                <c:pt idx="9">
                  <c:v>90%</c:v>
                </c:pt>
                <c:pt idx="10">
                  <c:v>100%</c:v>
                </c:pt>
              </c:strCache>
            </c:strRef>
          </c:xVal>
          <c:yVal>
            <c:numRef>
              <c:f>Sheet1!$B$2:$L$2</c:f>
              <c:numCache>
                <c:formatCode>0</c:formatCode>
                <c:ptCount val="11"/>
                <c:pt idx="0">
                  <c:v>0</c:v>
                </c:pt>
                <c:pt idx="1">
                  <c:v>5</c:v>
                </c:pt>
                <c:pt idx="2">
                  <c:v>8</c:v>
                </c:pt>
                <c:pt idx="3">
                  <c:v>10</c:v>
                </c:pt>
                <c:pt idx="4">
                  <c:v>15</c:v>
                </c:pt>
                <c:pt idx="5">
                  <c:v>15</c:v>
                </c:pt>
                <c:pt idx="6">
                  <c:v>20</c:v>
                </c:pt>
                <c:pt idx="7">
                  <c:v>20</c:v>
                </c:pt>
                <c:pt idx="8">
                  <c:v>25</c:v>
                </c:pt>
                <c:pt idx="9">
                  <c:v>30</c:v>
                </c:pt>
                <c:pt idx="10">
                  <c:v>35</c:v>
                </c:pt>
              </c:numCache>
            </c:numRef>
          </c:yVal>
          <c:smooth val="0"/>
          <c:extLst>
            <c:ext xmlns:c16="http://schemas.microsoft.com/office/drawing/2014/chart" uri="{C3380CC4-5D6E-409C-BE32-E72D297353CC}">
              <c16:uniqueId val="{00000004-ADAC-417C-8B88-A8D3E6426100}"/>
            </c:ext>
          </c:extLst>
        </c:ser>
        <c:dLbls>
          <c:showLegendKey val="0"/>
          <c:showVal val="0"/>
          <c:showCatName val="0"/>
          <c:showSerName val="0"/>
          <c:showPercent val="0"/>
          <c:showBubbleSize val="0"/>
        </c:dLbls>
        <c:axId val="440914176"/>
        <c:axId val="440913392"/>
      </c:scatterChart>
      <c:valAx>
        <c:axId val="440914176"/>
        <c:scaling>
          <c:orientation val="minMax"/>
          <c:max val="11"/>
          <c:min val="1"/>
        </c:scaling>
        <c:delete val="1"/>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crossAx val="440913392"/>
        <c:crosses val="autoZero"/>
        <c:crossBetween val="midCat"/>
        <c:majorUnit val="1"/>
      </c:valAx>
      <c:valAx>
        <c:axId val="44091339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schemeClr>
                </a:solidFill>
                <a:latin typeface="DINPro" panose="020B0504020101020102"/>
                <a:ea typeface="+mn-ea"/>
                <a:cs typeface="+mn-cs"/>
              </a:defRPr>
            </a:pPr>
            <a:endParaRPr lang="en-US"/>
          </a:p>
        </c:txPr>
        <c:crossAx val="440914176"/>
        <c:crosses val="autoZero"/>
        <c:crossBetween val="midCat"/>
      </c:valAx>
      <c:spPr>
        <a:noFill/>
        <a:ln>
          <a:noFill/>
        </a:ln>
        <a:effectLst/>
      </c:spPr>
    </c:plotArea>
    <c:legend>
      <c:legendPos val="r"/>
      <c:layout>
        <c:manualLayout>
          <c:xMode val="edge"/>
          <c:yMode val="edge"/>
          <c:x val="0.81727883279295965"/>
          <c:y val="7.379337999416738E-2"/>
          <c:w val="0.17291724563841285"/>
          <c:h val="0.6116724992709244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DINPro" panose="020B0504020101020102"/>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DEF10-45AC-4247-94CD-AAD745B4AD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760C5F9-B8DE-4222-8A14-8A7F5E7CB68E}">
      <dgm:prSet/>
      <dgm:spPr/>
      <dgm:t>
        <a:bodyPr/>
        <a:lstStyle/>
        <a:p>
          <a:r>
            <a:rPr lang="en-US" dirty="0"/>
            <a:t>Akshay Adhana</a:t>
          </a:r>
        </a:p>
      </dgm:t>
    </dgm:pt>
    <dgm:pt modelId="{D78E1CE1-7E39-48BE-80A1-FA655D563DAA}" type="parTrans" cxnId="{F0F0A1DD-51DD-47EA-871B-94A0450F6FD4}">
      <dgm:prSet/>
      <dgm:spPr/>
      <dgm:t>
        <a:bodyPr/>
        <a:lstStyle/>
        <a:p>
          <a:endParaRPr lang="en-US"/>
        </a:p>
      </dgm:t>
    </dgm:pt>
    <dgm:pt modelId="{7579161D-6183-4C14-B5EC-2E932278E090}" type="sibTrans" cxnId="{F0F0A1DD-51DD-47EA-871B-94A0450F6FD4}">
      <dgm:prSet/>
      <dgm:spPr/>
      <dgm:t>
        <a:bodyPr/>
        <a:lstStyle/>
        <a:p>
          <a:endParaRPr lang="en-US"/>
        </a:p>
      </dgm:t>
    </dgm:pt>
    <dgm:pt modelId="{A434EF9C-122D-45E5-B1BC-B68F823458FA}">
      <dgm:prSet/>
      <dgm:spPr/>
      <dgm:t>
        <a:bodyPr/>
        <a:lstStyle/>
        <a:p>
          <a:r>
            <a:rPr lang="en-US" dirty="0"/>
            <a:t>Aman Mittal</a:t>
          </a:r>
        </a:p>
      </dgm:t>
    </dgm:pt>
    <dgm:pt modelId="{F9589214-7F83-467D-9D7D-A7B0E3792F18}" type="parTrans" cxnId="{3552A06E-EDC7-43E7-B1D8-A8BFEBB48CD7}">
      <dgm:prSet/>
      <dgm:spPr/>
      <dgm:t>
        <a:bodyPr/>
        <a:lstStyle/>
        <a:p>
          <a:endParaRPr lang="en-US"/>
        </a:p>
      </dgm:t>
    </dgm:pt>
    <dgm:pt modelId="{A2E398FB-AD4A-4A24-B616-FAAC9178858B}" type="sibTrans" cxnId="{3552A06E-EDC7-43E7-B1D8-A8BFEBB48CD7}">
      <dgm:prSet/>
      <dgm:spPr/>
      <dgm:t>
        <a:bodyPr/>
        <a:lstStyle/>
        <a:p>
          <a:endParaRPr lang="en-US"/>
        </a:p>
      </dgm:t>
    </dgm:pt>
    <dgm:pt modelId="{66E8956D-81FF-457B-B5F1-414B7D1DCB3F}">
      <dgm:prSet/>
      <dgm:spPr/>
      <dgm:t>
        <a:bodyPr/>
        <a:lstStyle/>
        <a:p>
          <a:r>
            <a:rPr lang="en-US" dirty="0"/>
            <a:t>Siddhant Sharma</a:t>
          </a:r>
        </a:p>
      </dgm:t>
    </dgm:pt>
    <dgm:pt modelId="{EF4A5982-577F-43E0-8D20-7266E49FC126}" type="parTrans" cxnId="{20714D5D-7716-4D65-8579-D30CFAB164A1}">
      <dgm:prSet/>
      <dgm:spPr/>
      <dgm:t>
        <a:bodyPr/>
        <a:lstStyle/>
        <a:p>
          <a:endParaRPr lang="en-US"/>
        </a:p>
      </dgm:t>
    </dgm:pt>
    <dgm:pt modelId="{4FD56810-EDEF-4C90-A01E-44D8EB5616EE}" type="sibTrans" cxnId="{20714D5D-7716-4D65-8579-D30CFAB164A1}">
      <dgm:prSet/>
      <dgm:spPr/>
      <dgm:t>
        <a:bodyPr/>
        <a:lstStyle/>
        <a:p>
          <a:endParaRPr lang="en-US"/>
        </a:p>
      </dgm:t>
    </dgm:pt>
    <dgm:pt modelId="{D7DAE48D-4645-4948-B736-E1E39A61CBEE}" type="pres">
      <dgm:prSet presAssocID="{802DEF10-45AC-4247-94CD-AAD745B4AD98}" presName="Name0" presStyleCnt="0">
        <dgm:presLayoutVars>
          <dgm:dir/>
          <dgm:animLvl val="lvl"/>
          <dgm:resizeHandles val="exact"/>
        </dgm:presLayoutVars>
      </dgm:prSet>
      <dgm:spPr/>
    </dgm:pt>
    <dgm:pt modelId="{307C9B05-3AFD-438A-9AC5-0DABECA840DD}" type="pres">
      <dgm:prSet presAssocID="{B760C5F9-B8DE-4222-8A14-8A7F5E7CB68E}" presName="linNode" presStyleCnt="0"/>
      <dgm:spPr/>
    </dgm:pt>
    <dgm:pt modelId="{334A9912-501B-4DEA-9CD9-22B57CA8594F}" type="pres">
      <dgm:prSet presAssocID="{B760C5F9-B8DE-4222-8A14-8A7F5E7CB68E}" presName="parentText" presStyleLbl="node1" presStyleIdx="0" presStyleCnt="3" custScaleX="240300">
        <dgm:presLayoutVars>
          <dgm:chMax val="1"/>
          <dgm:bulletEnabled val="1"/>
        </dgm:presLayoutVars>
      </dgm:prSet>
      <dgm:spPr/>
    </dgm:pt>
    <dgm:pt modelId="{CB689EAF-C740-4C1B-AD5C-0EC9F2BABB5D}" type="pres">
      <dgm:prSet presAssocID="{7579161D-6183-4C14-B5EC-2E932278E090}" presName="sp" presStyleCnt="0"/>
      <dgm:spPr/>
    </dgm:pt>
    <dgm:pt modelId="{69FBE496-8AF9-4C0E-A88C-F63E670172DF}" type="pres">
      <dgm:prSet presAssocID="{A434EF9C-122D-45E5-B1BC-B68F823458FA}" presName="linNode" presStyleCnt="0"/>
      <dgm:spPr/>
    </dgm:pt>
    <dgm:pt modelId="{E4F93794-9E6D-43BB-9F9C-4595D14C4C8D}" type="pres">
      <dgm:prSet presAssocID="{A434EF9C-122D-45E5-B1BC-B68F823458FA}" presName="parentText" presStyleLbl="node1" presStyleIdx="1" presStyleCnt="3" custScaleX="265526">
        <dgm:presLayoutVars>
          <dgm:chMax val="1"/>
          <dgm:bulletEnabled val="1"/>
        </dgm:presLayoutVars>
      </dgm:prSet>
      <dgm:spPr/>
    </dgm:pt>
    <dgm:pt modelId="{ABBAFC7C-BBA0-4F0D-8D72-29EEFC38E0D0}" type="pres">
      <dgm:prSet presAssocID="{A2E398FB-AD4A-4A24-B616-FAAC9178858B}" presName="sp" presStyleCnt="0"/>
      <dgm:spPr/>
    </dgm:pt>
    <dgm:pt modelId="{13500299-7BD4-4D5F-AFFE-21A16734F12E}" type="pres">
      <dgm:prSet presAssocID="{66E8956D-81FF-457B-B5F1-414B7D1DCB3F}" presName="linNode" presStyleCnt="0"/>
      <dgm:spPr/>
    </dgm:pt>
    <dgm:pt modelId="{CE073583-F188-4F33-B2DE-F2043BADCE20}" type="pres">
      <dgm:prSet presAssocID="{66E8956D-81FF-457B-B5F1-414B7D1DCB3F}" presName="parentText" presStyleLbl="node1" presStyleIdx="2" presStyleCnt="3" custScaleX="277778">
        <dgm:presLayoutVars>
          <dgm:chMax val="1"/>
          <dgm:bulletEnabled val="1"/>
        </dgm:presLayoutVars>
      </dgm:prSet>
      <dgm:spPr/>
    </dgm:pt>
  </dgm:ptLst>
  <dgm:cxnLst>
    <dgm:cxn modelId="{20714D5D-7716-4D65-8579-D30CFAB164A1}" srcId="{802DEF10-45AC-4247-94CD-AAD745B4AD98}" destId="{66E8956D-81FF-457B-B5F1-414B7D1DCB3F}" srcOrd="2" destOrd="0" parTransId="{EF4A5982-577F-43E0-8D20-7266E49FC126}" sibTransId="{4FD56810-EDEF-4C90-A01E-44D8EB5616EE}"/>
    <dgm:cxn modelId="{51938F67-8AAD-444D-97C1-52F97F905239}" type="presOf" srcId="{A434EF9C-122D-45E5-B1BC-B68F823458FA}" destId="{E4F93794-9E6D-43BB-9F9C-4595D14C4C8D}" srcOrd="0" destOrd="0" presId="urn:microsoft.com/office/officeart/2005/8/layout/vList5"/>
    <dgm:cxn modelId="{50873C4A-0511-4B74-87AC-5568DD85E8B4}" type="presOf" srcId="{66E8956D-81FF-457B-B5F1-414B7D1DCB3F}" destId="{CE073583-F188-4F33-B2DE-F2043BADCE20}" srcOrd="0" destOrd="0" presId="urn:microsoft.com/office/officeart/2005/8/layout/vList5"/>
    <dgm:cxn modelId="{3552A06E-EDC7-43E7-B1D8-A8BFEBB48CD7}" srcId="{802DEF10-45AC-4247-94CD-AAD745B4AD98}" destId="{A434EF9C-122D-45E5-B1BC-B68F823458FA}" srcOrd="1" destOrd="0" parTransId="{F9589214-7F83-467D-9D7D-A7B0E3792F18}" sibTransId="{A2E398FB-AD4A-4A24-B616-FAAC9178858B}"/>
    <dgm:cxn modelId="{D6E46F92-BF74-481C-9934-70245441C39E}" type="presOf" srcId="{B760C5F9-B8DE-4222-8A14-8A7F5E7CB68E}" destId="{334A9912-501B-4DEA-9CD9-22B57CA8594F}" srcOrd="0" destOrd="0" presId="urn:microsoft.com/office/officeart/2005/8/layout/vList5"/>
    <dgm:cxn modelId="{65937FB0-8281-47F5-B273-D32DDA36FF97}" type="presOf" srcId="{802DEF10-45AC-4247-94CD-AAD745B4AD98}" destId="{D7DAE48D-4645-4948-B736-E1E39A61CBEE}" srcOrd="0" destOrd="0" presId="urn:microsoft.com/office/officeart/2005/8/layout/vList5"/>
    <dgm:cxn modelId="{F0F0A1DD-51DD-47EA-871B-94A0450F6FD4}" srcId="{802DEF10-45AC-4247-94CD-AAD745B4AD98}" destId="{B760C5F9-B8DE-4222-8A14-8A7F5E7CB68E}" srcOrd="0" destOrd="0" parTransId="{D78E1CE1-7E39-48BE-80A1-FA655D563DAA}" sibTransId="{7579161D-6183-4C14-B5EC-2E932278E090}"/>
    <dgm:cxn modelId="{2E11DDA3-FF97-4462-9FDB-C3B2EEE78B98}" type="presParOf" srcId="{D7DAE48D-4645-4948-B736-E1E39A61CBEE}" destId="{307C9B05-3AFD-438A-9AC5-0DABECA840DD}" srcOrd="0" destOrd="0" presId="urn:microsoft.com/office/officeart/2005/8/layout/vList5"/>
    <dgm:cxn modelId="{7A01D639-FDCB-498B-A605-0823E766CC3A}" type="presParOf" srcId="{307C9B05-3AFD-438A-9AC5-0DABECA840DD}" destId="{334A9912-501B-4DEA-9CD9-22B57CA8594F}" srcOrd="0" destOrd="0" presId="urn:microsoft.com/office/officeart/2005/8/layout/vList5"/>
    <dgm:cxn modelId="{79F16391-F1CE-441A-8625-0D1519802C30}" type="presParOf" srcId="{D7DAE48D-4645-4948-B736-E1E39A61CBEE}" destId="{CB689EAF-C740-4C1B-AD5C-0EC9F2BABB5D}" srcOrd="1" destOrd="0" presId="urn:microsoft.com/office/officeart/2005/8/layout/vList5"/>
    <dgm:cxn modelId="{39ED43CB-CB70-46E9-ACB4-49D2FCE38C32}" type="presParOf" srcId="{D7DAE48D-4645-4948-B736-E1E39A61CBEE}" destId="{69FBE496-8AF9-4C0E-A88C-F63E670172DF}" srcOrd="2" destOrd="0" presId="urn:microsoft.com/office/officeart/2005/8/layout/vList5"/>
    <dgm:cxn modelId="{8314B47A-65B7-4349-AF2A-99B12E0FEA88}" type="presParOf" srcId="{69FBE496-8AF9-4C0E-A88C-F63E670172DF}" destId="{E4F93794-9E6D-43BB-9F9C-4595D14C4C8D}" srcOrd="0" destOrd="0" presId="urn:microsoft.com/office/officeart/2005/8/layout/vList5"/>
    <dgm:cxn modelId="{FA3400C0-56C4-41CC-BA5A-0389C404CBCB}" type="presParOf" srcId="{D7DAE48D-4645-4948-B736-E1E39A61CBEE}" destId="{ABBAFC7C-BBA0-4F0D-8D72-29EEFC38E0D0}" srcOrd="3" destOrd="0" presId="urn:microsoft.com/office/officeart/2005/8/layout/vList5"/>
    <dgm:cxn modelId="{ECC0D7D6-6BC1-4DA2-92B9-F86801FF676E}" type="presParOf" srcId="{D7DAE48D-4645-4948-B736-E1E39A61CBEE}" destId="{13500299-7BD4-4D5F-AFFE-21A16734F12E}" srcOrd="4" destOrd="0" presId="urn:microsoft.com/office/officeart/2005/8/layout/vList5"/>
    <dgm:cxn modelId="{165FED5A-6610-4483-A1B5-5B787E427A9A}" type="presParOf" srcId="{13500299-7BD4-4D5F-AFFE-21A16734F12E}" destId="{CE073583-F188-4F33-B2DE-F2043BADCE2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A9912-501B-4DEA-9CD9-22B57CA8594F}">
      <dsp:nvSpPr>
        <dsp:cNvPr id="0" name=""/>
        <dsp:cNvSpPr/>
      </dsp:nvSpPr>
      <dsp:spPr>
        <a:xfrm>
          <a:off x="672" y="495"/>
          <a:ext cx="1192862" cy="327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Akshay Adhana</a:t>
          </a:r>
        </a:p>
      </dsp:txBody>
      <dsp:txXfrm>
        <a:off x="16650" y="16473"/>
        <a:ext cx="1160906" cy="295357"/>
      </dsp:txXfrm>
    </dsp:sp>
    <dsp:sp modelId="{E4F93794-9E6D-43BB-9F9C-4595D14C4C8D}">
      <dsp:nvSpPr>
        <dsp:cNvPr id="0" name=""/>
        <dsp:cNvSpPr/>
      </dsp:nvSpPr>
      <dsp:spPr>
        <a:xfrm>
          <a:off x="672" y="344174"/>
          <a:ext cx="1318085" cy="327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Aman Mittal</a:t>
          </a:r>
        </a:p>
      </dsp:txBody>
      <dsp:txXfrm>
        <a:off x="16650" y="360152"/>
        <a:ext cx="1286129" cy="295357"/>
      </dsp:txXfrm>
    </dsp:sp>
    <dsp:sp modelId="{CE073583-F188-4F33-B2DE-F2043BADCE20}">
      <dsp:nvSpPr>
        <dsp:cNvPr id="0" name=""/>
        <dsp:cNvSpPr/>
      </dsp:nvSpPr>
      <dsp:spPr>
        <a:xfrm>
          <a:off x="672" y="687853"/>
          <a:ext cx="1377558" cy="3273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Siddhant Sharma</a:t>
          </a:r>
        </a:p>
      </dsp:txBody>
      <dsp:txXfrm>
        <a:off x="16650" y="703831"/>
        <a:ext cx="1345602" cy="2953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0.25719</cdr:x>
      <cdr:y>0.82543</cdr:y>
    </cdr:from>
    <cdr:to>
      <cdr:x>0.64198</cdr:x>
      <cdr:y>0.98264</cdr:y>
    </cdr:to>
    <cdr:pic>
      <cdr:nvPicPr>
        <cdr:cNvPr id="2" name="chart">
          <a:extLst xmlns:a="http://schemas.openxmlformats.org/drawingml/2006/main">
            <a:ext uri="{FF2B5EF4-FFF2-40B4-BE49-F238E27FC236}">
              <a16:creationId xmlns:a16="http://schemas.microsoft.com/office/drawing/2014/main" id="{B5BD6486-F285-48B7-B88C-A788270C610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34646" y="1984586"/>
          <a:ext cx="1847248" cy="37798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E1B3E-FBEC-41C0-87BC-870C1F44B1FB}" type="datetimeFigureOut">
              <a:rPr lang="en-US" smtClean="0"/>
              <a:t>7/17/2020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33CEE-66A6-49D3-8187-930BF6A3B6D4}" type="slidenum">
              <a:rPr lang="en-US" smtClean="0"/>
              <a:t>‹#›</a:t>
            </a:fld>
            <a:endParaRPr lang="en-US" dirty="0"/>
          </a:p>
        </p:txBody>
      </p:sp>
    </p:spTree>
    <p:extLst>
      <p:ext uri="{BB962C8B-B14F-4D97-AF65-F5344CB8AC3E}">
        <p14:creationId xmlns:p14="http://schemas.microsoft.com/office/powerpoint/2010/main" val="211305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F33CEE-66A6-49D3-8187-930BF6A3B6D4}" type="slidenum">
              <a:rPr lang="en-US" smtClean="0"/>
              <a:t>2</a:t>
            </a:fld>
            <a:endParaRPr lang="en-US" dirty="0"/>
          </a:p>
        </p:txBody>
      </p:sp>
    </p:spTree>
    <p:extLst>
      <p:ext uri="{BB962C8B-B14F-4D97-AF65-F5344CB8AC3E}">
        <p14:creationId xmlns:p14="http://schemas.microsoft.com/office/powerpoint/2010/main" val="3511263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userDrawn="1"/>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fontAlgn="base" hangingPunct="0">
              <a:spcBef>
                <a:spcPct val="0"/>
              </a:spcBef>
              <a:spcAft>
                <a:spcPct val="0"/>
              </a:spcAft>
            </a:pPr>
            <a:endParaRPr lang="en-US" sz="1000" dirty="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3500" dirty="0">
              <a:solidFill>
                <a:srgbClr val="86C8BC"/>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2000" dirty="0">
              <a:solidFill>
                <a:srgbClr val="53565A"/>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2000" dirty="0">
              <a:solidFill>
                <a:srgbClr val="53565A"/>
              </a:solidFill>
            </a:endParaRPr>
          </a:p>
        </p:txBody>
      </p:sp>
      <p:pic>
        <p:nvPicPr>
          <p:cNvPr id="16" name="Picture 15" descr="ribbo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dirty="0">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7864" y="5958204"/>
            <a:ext cx="1600199" cy="320040"/>
          </a:xfrm>
          <a:prstGeom prst="rect">
            <a:avLst/>
          </a:prstGeom>
        </p:spPr>
      </p:pic>
      <p:pic>
        <p:nvPicPr>
          <p:cNvPr id="19" name="Picture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47153" y="5955919"/>
            <a:ext cx="1828804" cy="320041"/>
          </a:xfrm>
          <a:prstGeom prst="rect">
            <a:avLst/>
          </a:prstGeom>
        </p:spPr>
      </p:pic>
    </p:spTree>
    <p:extLst>
      <p:ext uri="{BB962C8B-B14F-4D97-AF65-F5344CB8AC3E}">
        <p14:creationId xmlns:p14="http://schemas.microsoft.com/office/powerpoint/2010/main" val="320124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y Learning 2">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267201" y="571834"/>
            <a:ext cx="4419599"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4572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267200" y="1524000"/>
            <a:ext cx="4419599"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267200" y="2286000"/>
            <a:ext cx="4419599"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83838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y Learning 3">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Title 1"/>
          <p:cNvSpPr>
            <a:spLocks noGrp="1"/>
          </p:cNvSpPr>
          <p:nvPr>
            <p:ph type="title"/>
          </p:nvPr>
        </p:nvSpPr>
        <p:spPr>
          <a:xfrm>
            <a:off x="457200" y="527447"/>
            <a:ext cx="8229599" cy="430887"/>
          </a:xfrm>
        </p:spPr>
        <p:txBody>
          <a:bodyPr anchor="t" anchorCtr="0"/>
          <a:lstStyle>
            <a:lvl1pPr>
              <a:defRPr sz="2800" b="1"/>
            </a:lvl1pPr>
          </a:lstStyle>
          <a:p>
            <a:r>
              <a:rPr lang="en-US" dirty="0"/>
              <a:t>Click to edit Master title style</a:t>
            </a:r>
            <a:endParaRPr lang="en-CA" dirty="0"/>
          </a:p>
        </p:txBody>
      </p:sp>
      <p:sp>
        <p:nvSpPr>
          <p:cNvPr id="19" name="Text Placeholder 2"/>
          <p:cNvSpPr>
            <a:spLocks noGrp="1"/>
          </p:cNvSpPr>
          <p:nvPr>
            <p:ph type="body" idx="11"/>
          </p:nvPr>
        </p:nvSpPr>
        <p:spPr>
          <a:xfrm>
            <a:off x="457200" y="1752600"/>
            <a:ext cx="8229600" cy="3962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20" name="Text Placeholder 2"/>
          <p:cNvSpPr>
            <a:spLocks noGrp="1"/>
          </p:cNvSpPr>
          <p:nvPr>
            <p:ph type="body" idx="10"/>
          </p:nvPr>
        </p:nvSpPr>
        <p:spPr>
          <a:xfrm>
            <a:off x="457200" y="1143000"/>
            <a:ext cx="82296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82361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y Learning 4">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itle 1"/>
          <p:cNvSpPr>
            <a:spLocks noGrp="1"/>
          </p:cNvSpPr>
          <p:nvPr>
            <p:ph type="title"/>
          </p:nvPr>
        </p:nvSpPr>
        <p:spPr>
          <a:xfrm>
            <a:off x="457201" y="4343400"/>
            <a:ext cx="8229599" cy="430887"/>
          </a:xfrm>
        </p:spPr>
        <p:txBody>
          <a:bodyPr anchor="t" anchorCtr="0"/>
          <a:lstStyle>
            <a:lvl1pPr>
              <a:defRPr sz="2800" b="1"/>
            </a:lvl1pPr>
          </a:lstStyle>
          <a:p>
            <a:r>
              <a:rPr lang="en-US" dirty="0"/>
              <a:t>Click to edit Master title style</a:t>
            </a:r>
            <a:endParaRPr lang="en-CA" dirty="0"/>
          </a:p>
        </p:txBody>
      </p:sp>
      <p:sp>
        <p:nvSpPr>
          <p:cNvPr id="12" name="Picture Placeholder 2"/>
          <p:cNvSpPr>
            <a:spLocks noGrp="1"/>
          </p:cNvSpPr>
          <p:nvPr>
            <p:ph type="pic" idx="1"/>
          </p:nvPr>
        </p:nvSpPr>
        <p:spPr>
          <a:xfrm>
            <a:off x="457200" y="533400"/>
            <a:ext cx="8229600" cy="37338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5" name="Text Placeholder 2"/>
          <p:cNvSpPr>
            <a:spLocks noGrp="1"/>
          </p:cNvSpPr>
          <p:nvPr>
            <p:ph type="body" idx="11"/>
          </p:nvPr>
        </p:nvSpPr>
        <p:spPr>
          <a:xfrm>
            <a:off x="457200" y="4876800"/>
            <a:ext cx="8229600" cy="914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599697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y Learning 5">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1" y="533400"/>
            <a:ext cx="8229599" cy="430887"/>
          </a:xfrm>
        </p:spPr>
        <p:txBody>
          <a:bodyPr anchor="t" anchorCtr="0"/>
          <a:lstStyle>
            <a:lvl1pPr>
              <a:defRPr sz="2800" b="1"/>
            </a:lvl1pPr>
          </a:lstStyle>
          <a:p>
            <a:r>
              <a:rPr lang="en-US" dirty="0"/>
              <a:t>Click to edit Master title style</a:t>
            </a:r>
            <a:endParaRPr lang="en-CA" dirty="0"/>
          </a:p>
        </p:txBody>
      </p:sp>
      <p:sp>
        <p:nvSpPr>
          <p:cNvPr id="16" name="Picture Placeholder 2"/>
          <p:cNvSpPr>
            <a:spLocks noGrp="1"/>
          </p:cNvSpPr>
          <p:nvPr>
            <p:ph type="pic" idx="1"/>
          </p:nvPr>
        </p:nvSpPr>
        <p:spPr>
          <a:xfrm>
            <a:off x="457200" y="2209800"/>
            <a:ext cx="8229600" cy="35052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7" name="Text Placeholder 2"/>
          <p:cNvSpPr>
            <a:spLocks noGrp="1"/>
          </p:cNvSpPr>
          <p:nvPr>
            <p:ph type="body" idx="11"/>
          </p:nvPr>
        </p:nvSpPr>
        <p:spPr>
          <a:xfrm>
            <a:off x="457200" y="1066800"/>
            <a:ext cx="8229600" cy="1066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38230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y Development 1">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57201" y="571834"/>
            <a:ext cx="4343400"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53340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57200" y="1524000"/>
            <a:ext cx="43434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57200" y="2362200"/>
            <a:ext cx="4343400" cy="3352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874189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y Development 2">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267201" y="571834"/>
            <a:ext cx="4419599"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4572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267200" y="1524000"/>
            <a:ext cx="4419599"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267200" y="2286000"/>
            <a:ext cx="4419599"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943764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y Development 3">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0" y="527447"/>
            <a:ext cx="8229599" cy="430887"/>
          </a:xfrm>
        </p:spPr>
        <p:txBody>
          <a:bodyPr anchor="t" anchorCtr="0"/>
          <a:lstStyle>
            <a:lvl1pPr>
              <a:defRPr sz="2800" b="1"/>
            </a:lvl1pPr>
          </a:lstStyle>
          <a:p>
            <a:r>
              <a:rPr lang="en-US" dirty="0"/>
              <a:t>Click to edit Master title style</a:t>
            </a:r>
            <a:endParaRPr lang="en-CA" dirty="0"/>
          </a:p>
        </p:txBody>
      </p:sp>
      <p:sp>
        <p:nvSpPr>
          <p:cNvPr id="16" name="Text Placeholder 2"/>
          <p:cNvSpPr>
            <a:spLocks noGrp="1"/>
          </p:cNvSpPr>
          <p:nvPr>
            <p:ph type="body" idx="11"/>
          </p:nvPr>
        </p:nvSpPr>
        <p:spPr>
          <a:xfrm>
            <a:off x="457200" y="1752600"/>
            <a:ext cx="8229600" cy="3962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7" name="Text Placeholder 2"/>
          <p:cNvSpPr>
            <a:spLocks noGrp="1"/>
          </p:cNvSpPr>
          <p:nvPr>
            <p:ph type="body" idx="10"/>
          </p:nvPr>
        </p:nvSpPr>
        <p:spPr>
          <a:xfrm>
            <a:off x="457200" y="1143000"/>
            <a:ext cx="82296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65765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y Development 4">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itle 1"/>
          <p:cNvSpPr>
            <a:spLocks noGrp="1"/>
          </p:cNvSpPr>
          <p:nvPr>
            <p:ph type="title"/>
          </p:nvPr>
        </p:nvSpPr>
        <p:spPr>
          <a:xfrm>
            <a:off x="457201" y="4343400"/>
            <a:ext cx="8229599" cy="430887"/>
          </a:xfrm>
        </p:spPr>
        <p:txBody>
          <a:bodyPr anchor="t" anchorCtr="0"/>
          <a:lstStyle>
            <a:lvl1pPr>
              <a:defRPr sz="2800" b="1"/>
            </a:lvl1pPr>
          </a:lstStyle>
          <a:p>
            <a:r>
              <a:rPr lang="en-US" dirty="0"/>
              <a:t>Click to edit Master title style</a:t>
            </a:r>
            <a:endParaRPr lang="en-CA" dirty="0"/>
          </a:p>
        </p:txBody>
      </p:sp>
      <p:sp>
        <p:nvSpPr>
          <p:cNvPr id="12" name="Picture Placeholder 2"/>
          <p:cNvSpPr>
            <a:spLocks noGrp="1"/>
          </p:cNvSpPr>
          <p:nvPr>
            <p:ph type="pic" idx="1"/>
          </p:nvPr>
        </p:nvSpPr>
        <p:spPr>
          <a:xfrm>
            <a:off x="457200" y="533400"/>
            <a:ext cx="8229600" cy="37338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5" name="Text Placeholder 2"/>
          <p:cNvSpPr>
            <a:spLocks noGrp="1"/>
          </p:cNvSpPr>
          <p:nvPr>
            <p:ph type="body" idx="11"/>
          </p:nvPr>
        </p:nvSpPr>
        <p:spPr>
          <a:xfrm>
            <a:off x="457200" y="4876800"/>
            <a:ext cx="8229600" cy="914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077378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y Development 5">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1" y="533400"/>
            <a:ext cx="8229599" cy="430887"/>
          </a:xfrm>
        </p:spPr>
        <p:txBody>
          <a:bodyPr anchor="t" anchorCtr="0"/>
          <a:lstStyle>
            <a:lvl1pPr>
              <a:defRPr sz="2800" b="1"/>
            </a:lvl1pPr>
          </a:lstStyle>
          <a:p>
            <a:r>
              <a:rPr lang="en-US" dirty="0"/>
              <a:t>Click to edit Master title style</a:t>
            </a:r>
            <a:endParaRPr lang="en-CA" dirty="0"/>
          </a:p>
        </p:txBody>
      </p:sp>
      <p:sp>
        <p:nvSpPr>
          <p:cNvPr id="16" name="Picture Placeholder 2"/>
          <p:cNvSpPr>
            <a:spLocks noGrp="1"/>
          </p:cNvSpPr>
          <p:nvPr>
            <p:ph type="pic" idx="1"/>
          </p:nvPr>
        </p:nvSpPr>
        <p:spPr>
          <a:xfrm>
            <a:off x="457200" y="2209800"/>
            <a:ext cx="8229600" cy="35052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7" name="Text Placeholder 2"/>
          <p:cNvSpPr>
            <a:spLocks noGrp="1"/>
          </p:cNvSpPr>
          <p:nvPr>
            <p:ph type="body" idx="11"/>
          </p:nvPr>
        </p:nvSpPr>
        <p:spPr>
          <a:xfrm>
            <a:off x="457200" y="1066800"/>
            <a:ext cx="8229600" cy="1066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402811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y ZS Life 1">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57201" y="571834"/>
            <a:ext cx="4343400"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5334000" y="571834"/>
            <a:ext cx="3352800" cy="52193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57200" y="1524000"/>
            <a:ext cx="43434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57200" y="2362200"/>
            <a:ext cx="4343400"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501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3345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y ZS Life 2">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267201" y="571834"/>
            <a:ext cx="4419599"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4572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267200" y="1524000"/>
            <a:ext cx="4419599"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267200" y="2286000"/>
            <a:ext cx="4419599"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699624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y ZS Life 3">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Title 1"/>
          <p:cNvSpPr>
            <a:spLocks noGrp="1"/>
          </p:cNvSpPr>
          <p:nvPr>
            <p:ph type="title"/>
          </p:nvPr>
        </p:nvSpPr>
        <p:spPr>
          <a:xfrm>
            <a:off x="457200" y="527447"/>
            <a:ext cx="8229599" cy="430887"/>
          </a:xfrm>
        </p:spPr>
        <p:txBody>
          <a:bodyPr anchor="t" anchorCtr="0"/>
          <a:lstStyle>
            <a:lvl1pPr>
              <a:defRPr sz="2800" b="1"/>
            </a:lvl1pPr>
          </a:lstStyle>
          <a:p>
            <a:r>
              <a:rPr lang="en-US" dirty="0"/>
              <a:t>Click to edit Master title style</a:t>
            </a:r>
            <a:endParaRPr lang="en-CA" dirty="0"/>
          </a:p>
        </p:txBody>
      </p:sp>
      <p:sp>
        <p:nvSpPr>
          <p:cNvPr id="19" name="Text Placeholder 2"/>
          <p:cNvSpPr>
            <a:spLocks noGrp="1"/>
          </p:cNvSpPr>
          <p:nvPr>
            <p:ph type="body" idx="11"/>
          </p:nvPr>
        </p:nvSpPr>
        <p:spPr>
          <a:xfrm>
            <a:off x="457200" y="1752600"/>
            <a:ext cx="8229600" cy="3962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20" name="Text Placeholder 2"/>
          <p:cNvSpPr>
            <a:spLocks noGrp="1"/>
          </p:cNvSpPr>
          <p:nvPr>
            <p:ph type="body" idx="10"/>
          </p:nvPr>
        </p:nvSpPr>
        <p:spPr>
          <a:xfrm>
            <a:off x="457200" y="1143000"/>
            <a:ext cx="82296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3483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y ZS Life 4">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itle 1"/>
          <p:cNvSpPr>
            <a:spLocks noGrp="1"/>
          </p:cNvSpPr>
          <p:nvPr>
            <p:ph type="title"/>
          </p:nvPr>
        </p:nvSpPr>
        <p:spPr>
          <a:xfrm>
            <a:off x="457201" y="4343400"/>
            <a:ext cx="8229599" cy="430887"/>
          </a:xfrm>
        </p:spPr>
        <p:txBody>
          <a:bodyPr anchor="t" anchorCtr="0"/>
          <a:lstStyle>
            <a:lvl1pPr>
              <a:defRPr sz="2800" b="1"/>
            </a:lvl1pPr>
          </a:lstStyle>
          <a:p>
            <a:r>
              <a:rPr lang="en-US" dirty="0"/>
              <a:t>Click to edit Master title style</a:t>
            </a:r>
            <a:endParaRPr lang="en-CA" dirty="0"/>
          </a:p>
        </p:txBody>
      </p:sp>
      <p:sp>
        <p:nvSpPr>
          <p:cNvPr id="12" name="Picture Placeholder 2"/>
          <p:cNvSpPr>
            <a:spLocks noGrp="1"/>
          </p:cNvSpPr>
          <p:nvPr>
            <p:ph type="pic" idx="1"/>
          </p:nvPr>
        </p:nvSpPr>
        <p:spPr>
          <a:xfrm>
            <a:off x="457200" y="533400"/>
            <a:ext cx="8229600" cy="37338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5" name="Text Placeholder 2"/>
          <p:cNvSpPr>
            <a:spLocks noGrp="1"/>
          </p:cNvSpPr>
          <p:nvPr>
            <p:ph type="body" idx="11"/>
          </p:nvPr>
        </p:nvSpPr>
        <p:spPr>
          <a:xfrm>
            <a:off x="457200" y="4876800"/>
            <a:ext cx="8229600" cy="914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211297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y ZS Life 5">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1" y="533400"/>
            <a:ext cx="8229599" cy="430887"/>
          </a:xfrm>
        </p:spPr>
        <p:txBody>
          <a:bodyPr anchor="t" anchorCtr="0"/>
          <a:lstStyle>
            <a:lvl1pPr>
              <a:defRPr sz="2800" b="1"/>
            </a:lvl1pPr>
          </a:lstStyle>
          <a:p>
            <a:r>
              <a:rPr lang="en-US" dirty="0"/>
              <a:t>Click to edit Master title style</a:t>
            </a:r>
            <a:endParaRPr lang="en-CA" dirty="0"/>
          </a:p>
        </p:txBody>
      </p:sp>
      <p:sp>
        <p:nvSpPr>
          <p:cNvPr id="16" name="Picture Placeholder 2"/>
          <p:cNvSpPr>
            <a:spLocks noGrp="1"/>
          </p:cNvSpPr>
          <p:nvPr>
            <p:ph type="pic" idx="1"/>
          </p:nvPr>
        </p:nvSpPr>
        <p:spPr>
          <a:xfrm>
            <a:off x="457200" y="2209800"/>
            <a:ext cx="8229600" cy="35052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7" name="Text Placeholder 2"/>
          <p:cNvSpPr>
            <a:spLocks noGrp="1"/>
          </p:cNvSpPr>
          <p:nvPr>
            <p:ph type="body" idx="11"/>
          </p:nvPr>
        </p:nvSpPr>
        <p:spPr>
          <a:xfrm>
            <a:off x="457200" y="1066800"/>
            <a:ext cx="8229600" cy="1066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20751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y Rewards 1">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Title 1"/>
          <p:cNvSpPr>
            <a:spLocks noGrp="1"/>
          </p:cNvSpPr>
          <p:nvPr>
            <p:ph type="title"/>
          </p:nvPr>
        </p:nvSpPr>
        <p:spPr>
          <a:xfrm>
            <a:off x="457201" y="571834"/>
            <a:ext cx="4343400" cy="861774"/>
          </a:xfrm>
        </p:spPr>
        <p:txBody>
          <a:bodyPr anchor="t" anchorCtr="0"/>
          <a:lstStyle>
            <a:lvl1pPr>
              <a:defRPr sz="2800" b="1"/>
            </a:lvl1pPr>
          </a:lstStyle>
          <a:p>
            <a:r>
              <a:rPr lang="en-US" dirty="0"/>
              <a:t>Click to edit Master title style</a:t>
            </a:r>
            <a:endParaRPr lang="en-CA" dirty="0"/>
          </a:p>
        </p:txBody>
      </p:sp>
      <p:sp>
        <p:nvSpPr>
          <p:cNvPr id="21" name="Picture Placeholder 2"/>
          <p:cNvSpPr>
            <a:spLocks noGrp="1"/>
          </p:cNvSpPr>
          <p:nvPr>
            <p:ph type="pic" idx="1"/>
          </p:nvPr>
        </p:nvSpPr>
        <p:spPr>
          <a:xfrm>
            <a:off x="5334000" y="571834"/>
            <a:ext cx="3352800" cy="52193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22" name="Text Placeholder 2"/>
          <p:cNvSpPr>
            <a:spLocks noGrp="1"/>
          </p:cNvSpPr>
          <p:nvPr>
            <p:ph type="body" idx="10"/>
          </p:nvPr>
        </p:nvSpPr>
        <p:spPr>
          <a:xfrm>
            <a:off x="457200" y="1524000"/>
            <a:ext cx="43434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23" name="Text Placeholder 2"/>
          <p:cNvSpPr>
            <a:spLocks noGrp="1"/>
          </p:cNvSpPr>
          <p:nvPr>
            <p:ph type="body" idx="11"/>
          </p:nvPr>
        </p:nvSpPr>
        <p:spPr>
          <a:xfrm>
            <a:off x="457200" y="2362200"/>
            <a:ext cx="4343400"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729714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y Rewards 2">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267201" y="571834"/>
            <a:ext cx="4419599"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4572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267200" y="1524000"/>
            <a:ext cx="4419599"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267200" y="2286000"/>
            <a:ext cx="4419599"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39425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y Rewards 3">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0" y="527447"/>
            <a:ext cx="8229599" cy="430887"/>
          </a:xfrm>
        </p:spPr>
        <p:txBody>
          <a:bodyPr anchor="t" anchorCtr="0"/>
          <a:lstStyle>
            <a:lvl1pPr>
              <a:defRPr sz="2800" b="1"/>
            </a:lvl1pPr>
          </a:lstStyle>
          <a:p>
            <a:r>
              <a:rPr lang="en-US" dirty="0"/>
              <a:t>Click to edit Master title style</a:t>
            </a:r>
            <a:endParaRPr lang="en-CA" dirty="0"/>
          </a:p>
        </p:txBody>
      </p:sp>
      <p:sp>
        <p:nvSpPr>
          <p:cNvPr id="16" name="Text Placeholder 2"/>
          <p:cNvSpPr>
            <a:spLocks noGrp="1"/>
          </p:cNvSpPr>
          <p:nvPr>
            <p:ph type="body" idx="11"/>
          </p:nvPr>
        </p:nvSpPr>
        <p:spPr>
          <a:xfrm>
            <a:off x="457200" y="1752600"/>
            <a:ext cx="8229600" cy="3962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7" name="Text Placeholder 2"/>
          <p:cNvSpPr>
            <a:spLocks noGrp="1"/>
          </p:cNvSpPr>
          <p:nvPr>
            <p:ph type="body" idx="10"/>
          </p:nvPr>
        </p:nvSpPr>
        <p:spPr>
          <a:xfrm>
            <a:off x="457200" y="1143000"/>
            <a:ext cx="82296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0657403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y Rewards 4">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Title 1"/>
          <p:cNvSpPr>
            <a:spLocks noGrp="1"/>
          </p:cNvSpPr>
          <p:nvPr>
            <p:ph type="title"/>
          </p:nvPr>
        </p:nvSpPr>
        <p:spPr>
          <a:xfrm>
            <a:off x="457201" y="4343400"/>
            <a:ext cx="8229599" cy="430887"/>
          </a:xfrm>
        </p:spPr>
        <p:txBody>
          <a:bodyPr anchor="t" anchorCtr="0"/>
          <a:lstStyle>
            <a:lvl1pPr>
              <a:defRPr sz="2800" b="1"/>
            </a:lvl1pPr>
          </a:lstStyle>
          <a:p>
            <a:r>
              <a:rPr lang="en-US" dirty="0"/>
              <a:t>Click to edit Master title style</a:t>
            </a:r>
            <a:endParaRPr lang="en-CA" dirty="0"/>
          </a:p>
        </p:txBody>
      </p:sp>
      <p:sp>
        <p:nvSpPr>
          <p:cNvPr id="12" name="Picture Placeholder 2"/>
          <p:cNvSpPr>
            <a:spLocks noGrp="1"/>
          </p:cNvSpPr>
          <p:nvPr>
            <p:ph type="pic" idx="1"/>
          </p:nvPr>
        </p:nvSpPr>
        <p:spPr>
          <a:xfrm>
            <a:off x="457200" y="533400"/>
            <a:ext cx="8229600" cy="37338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5" name="Text Placeholder 2"/>
          <p:cNvSpPr>
            <a:spLocks noGrp="1"/>
          </p:cNvSpPr>
          <p:nvPr>
            <p:ph type="body" idx="11"/>
          </p:nvPr>
        </p:nvSpPr>
        <p:spPr>
          <a:xfrm>
            <a:off x="457200" y="4876800"/>
            <a:ext cx="8229600" cy="914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450452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y Rewards 5">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p:cNvSpPr>
            <a:spLocks noGrp="1"/>
          </p:cNvSpPr>
          <p:nvPr>
            <p:ph type="title"/>
          </p:nvPr>
        </p:nvSpPr>
        <p:spPr>
          <a:xfrm>
            <a:off x="457201" y="533400"/>
            <a:ext cx="8229599" cy="430887"/>
          </a:xfrm>
        </p:spPr>
        <p:txBody>
          <a:bodyPr anchor="t" anchorCtr="0"/>
          <a:lstStyle>
            <a:lvl1pPr>
              <a:defRPr sz="2800" b="1"/>
            </a:lvl1pPr>
          </a:lstStyle>
          <a:p>
            <a:r>
              <a:rPr lang="en-US" dirty="0"/>
              <a:t>Click to edit Master title style</a:t>
            </a:r>
            <a:endParaRPr lang="en-CA" dirty="0"/>
          </a:p>
        </p:txBody>
      </p:sp>
      <p:sp>
        <p:nvSpPr>
          <p:cNvPr id="16" name="Picture Placeholder 2"/>
          <p:cNvSpPr>
            <a:spLocks noGrp="1"/>
          </p:cNvSpPr>
          <p:nvPr>
            <p:ph type="pic" idx="1"/>
          </p:nvPr>
        </p:nvSpPr>
        <p:spPr>
          <a:xfrm>
            <a:off x="457200" y="2209800"/>
            <a:ext cx="8229600" cy="35052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7" name="Text Placeholder 2"/>
          <p:cNvSpPr>
            <a:spLocks noGrp="1"/>
          </p:cNvSpPr>
          <p:nvPr>
            <p:ph type="body" idx="11"/>
          </p:nvPr>
        </p:nvSpPr>
        <p:spPr>
          <a:xfrm>
            <a:off x="457200" y="1066800"/>
            <a:ext cx="8229600" cy="1066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876868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29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Tree>
    <p:extLst>
      <p:ext uri="{BB962C8B-B14F-4D97-AF65-F5344CB8AC3E}">
        <p14:creationId xmlns:p14="http://schemas.microsoft.com/office/powerpoint/2010/main" val="180501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y Expertise 1">
    <p:spTree>
      <p:nvGrpSpPr>
        <p:cNvPr id="1" name=""/>
        <p:cNvGrpSpPr/>
        <p:nvPr/>
      </p:nvGrpSpPr>
      <p:grpSpPr>
        <a:xfrm>
          <a:off x="0" y="0"/>
          <a:ext cx="0" cy="0"/>
          <a:chOff x="0" y="0"/>
          <a:chExt cx="0" cy="0"/>
        </a:xfrm>
      </p:grpSpPr>
      <p:sp>
        <p:nvSpPr>
          <p:cNvPr id="2" name="Title 1"/>
          <p:cNvSpPr>
            <a:spLocks noGrp="1"/>
          </p:cNvSpPr>
          <p:nvPr>
            <p:ph type="title"/>
          </p:nvPr>
        </p:nvSpPr>
        <p:spPr>
          <a:xfrm>
            <a:off x="457201" y="571834"/>
            <a:ext cx="4343400" cy="861774"/>
          </a:xfrm>
        </p:spPr>
        <p:txBody>
          <a:bodyPr anchor="t" anchorCtr="0"/>
          <a:lstStyle>
            <a:lvl1pPr>
              <a:defRPr sz="2800" b="1"/>
            </a:lvl1pPr>
          </a:lstStyle>
          <a:p>
            <a:r>
              <a:rPr lang="en-US" dirty="0"/>
              <a:t>Click to edit Master title style</a:t>
            </a:r>
            <a:endParaRPr lang="en-CA" dirty="0"/>
          </a:p>
        </p:txBody>
      </p:sp>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Picture Placeholder 2"/>
          <p:cNvSpPr>
            <a:spLocks noGrp="1"/>
          </p:cNvSpPr>
          <p:nvPr>
            <p:ph type="pic" idx="1"/>
          </p:nvPr>
        </p:nvSpPr>
        <p:spPr>
          <a:xfrm>
            <a:off x="5334000" y="571834"/>
            <a:ext cx="3352800" cy="50669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9" name="Text Placeholder 2"/>
          <p:cNvSpPr>
            <a:spLocks noGrp="1"/>
          </p:cNvSpPr>
          <p:nvPr>
            <p:ph type="body" idx="10"/>
          </p:nvPr>
        </p:nvSpPr>
        <p:spPr>
          <a:xfrm>
            <a:off x="457200" y="1524000"/>
            <a:ext cx="43434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0" name="Text Placeholder 2"/>
          <p:cNvSpPr>
            <a:spLocks noGrp="1"/>
          </p:cNvSpPr>
          <p:nvPr>
            <p:ph type="body" idx="11"/>
          </p:nvPr>
        </p:nvSpPr>
        <p:spPr>
          <a:xfrm>
            <a:off x="457200" y="2362200"/>
            <a:ext cx="4343400"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3697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y Expertise 2">
    <p:spTree>
      <p:nvGrpSpPr>
        <p:cNvPr id="1" name=""/>
        <p:cNvGrpSpPr/>
        <p:nvPr/>
      </p:nvGrpSpPr>
      <p:grpSpPr>
        <a:xfrm>
          <a:off x="0" y="0"/>
          <a:ext cx="0" cy="0"/>
          <a:chOff x="0" y="0"/>
          <a:chExt cx="0" cy="0"/>
        </a:xfrm>
      </p:grpSpPr>
      <p:sp>
        <p:nvSpPr>
          <p:cNvPr id="2" name="Title 1"/>
          <p:cNvSpPr>
            <a:spLocks noGrp="1"/>
          </p:cNvSpPr>
          <p:nvPr>
            <p:ph type="title"/>
          </p:nvPr>
        </p:nvSpPr>
        <p:spPr>
          <a:xfrm>
            <a:off x="4267201" y="571834"/>
            <a:ext cx="4419599" cy="861774"/>
          </a:xfrm>
        </p:spPr>
        <p:txBody>
          <a:bodyPr anchor="t" anchorCtr="0"/>
          <a:lstStyle>
            <a:lvl1pPr>
              <a:defRPr sz="2800" b="1"/>
            </a:lvl1pPr>
          </a:lstStyle>
          <a:p>
            <a:r>
              <a:rPr lang="en-US" dirty="0"/>
              <a:t>Click to edit Master title style</a:t>
            </a:r>
            <a:endParaRPr lang="en-CA" dirty="0"/>
          </a:p>
        </p:txBody>
      </p:sp>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Picture Placeholder 2"/>
          <p:cNvSpPr>
            <a:spLocks noGrp="1"/>
          </p:cNvSpPr>
          <p:nvPr>
            <p:ph type="pic" idx="1"/>
          </p:nvPr>
        </p:nvSpPr>
        <p:spPr>
          <a:xfrm>
            <a:off x="457200" y="571834"/>
            <a:ext cx="3352800" cy="51431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9" name="Text Placeholder 2"/>
          <p:cNvSpPr>
            <a:spLocks noGrp="1"/>
          </p:cNvSpPr>
          <p:nvPr>
            <p:ph type="body" idx="10"/>
          </p:nvPr>
        </p:nvSpPr>
        <p:spPr>
          <a:xfrm>
            <a:off x="4267200" y="1524000"/>
            <a:ext cx="4419599"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0" name="Text Placeholder 2"/>
          <p:cNvSpPr>
            <a:spLocks noGrp="1"/>
          </p:cNvSpPr>
          <p:nvPr>
            <p:ph type="body" idx="11"/>
          </p:nvPr>
        </p:nvSpPr>
        <p:spPr>
          <a:xfrm>
            <a:off x="4267200" y="2286000"/>
            <a:ext cx="4419599"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26501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y Expertise 3">
    <p:spTree>
      <p:nvGrpSpPr>
        <p:cNvPr id="1" name=""/>
        <p:cNvGrpSpPr/>
        <p:nvPr/>
      </p:nvGrpSpPr>
      <p:grpSpPr>
        <a:xfrm>
          <a:off x="0" y="0"/>
          <a:ext cx="0" cy="0"/>
          <a:chOff x="0" y="0"/>
          <a:chExt cx="0" cy="0"/>
        </a:xfrm>
      </p:grpSpPr>
      <p:sp>
        <p:nvSpPr>
          <p:cNvPr id="2" name="Title 1"/>
          <p:cNvSpPr>
            <a:spLocks noGrp="1"/>
          </p:cNvSpPr>
          <p:nvPr>
            <p:ph type="title"/>
          </p:nvPr>
        </p:nvSpPr>
        <p:spPr>
          <a:xfrm>
            <a:off x="457200" y="527447"/>
            <a:ext cx="8229599" cy="430887"/>
          </a:xfrm>
        </p:spPr>
        <p:txBody>
          <a:bodyPr anchor="t" anchorCtr="0"/>
          <a:lstStyle>
            <a:lvl1pPr>
              <a:defRPr sz="2800" b="1"/>
            </a:lvl1pPr>
          </a:lstStyle>
          <a:p>
            <a:r>
              <a:rPr lang="en-US" dirty="0"/>
              <a:t>Click to edit Master title style</a:t>
            </a:r>
            <a:endParaRPr lang="en-CA" dirty="0"/>
          </a:p>
        </p:txBody>
      </p:sp>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ext Placeholder 2"/>
          <p:cNvSpPr>
            <a:spLocks noGrp="1"/>
          </p:cNvSpPr>
          <p:nvPr>
            <p:ph type="body" idx="11"/>
          </p:nvPr>
        </p:nvSpPr>
        <p:spPr>
          <a:xfrm>
            <a:off x="457200" y="1752600"/>
            <a:ext cx="8229600" cy="3962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1" name="Text Placeholder 2"/>
          <p:cNvSpPr>
            <a:spLocks noGrp="1"/>
          </p:cNvSpPr>
          <p:nvPr>
            <p:ph type="body" idx="10"/>
          </p:nvPr>
        </p:nvSpPr>
        <p:spPr>
          <a:xfrm>
            <a:off x="457200" y="1143000"/>
            <a:ext cx="82296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73411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y Expertise 4">
    <p:spTree>
      <p:nvGrpSpPr>
        <p:cNvPr id="1" name=""/>
        <p:cNvGrpSpPr/>
        <p:nvPr/>
      </p:nvGrpSpPr>
      <p:grpSpPr>
        <a:xfrm>
          <a:off x="0" y="0"/>
          <a:ext cx="0" cy="0"/>
          <a:chOff x="0" y="0"/>
          <a:chExt cx="0" cy="0"/>
        </a:xfrm>
      </p:grpSpPr>
      <p:sp>
        <p:nvSpPr>
          <p:cNvPr id="2" name="Title 1"/>
          <p:cNvSpPr>
            <a:spLocks noGrp="1"/>
          </p:cNvSpPr>
          <p:nvPr>
            <p:ph type="title"/>
          </p:nvPr>
        </p:nvSpPr>
        <p:spPr>
          <a:xfrm>
            <a:off x="457201" y="4343400"/>
            <a:ext cx="8229599" cy="430887"/>
          </a:xfrm>
        </p:spPr>
        <p:txBody>
          <a:bodyPr anchor="t" anchorCtr="0"/>
          <a:lstStyle>
            <a:lvl1pPr>
              <a:defRPr sz="2800" b="1"/>
            </a:lvl1pPr>
          </a:lstStyle>
          <a:p>
            <a:r>
              <a:rPr lang="en-US" dirty="0"/>
              <a:t>Click to edit Master title style</a:t>
            </a:r>
            <a:endParaRPr lang="en-CA" dirty="0"/>
          </a:p>
        </p:txBody>
      </p:sp>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Picture Placeholder 2"/>
          <p:cNvSpPr>
            <a:spLocks noGrp="1"/>
          </p:cNvSpPr>
          <p:nvPr>
            <p:ph type="pic" idx="1"/>
          </p:nvPr>
        </p:nvSpPr>
        <p:spPr>
          <a:xfrm>
            <a:off x="457200" y="533400"/>
            <a:ext cx="8229600" cy="37338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3" name="Text Placeholder 2"/>
          <p:cNvSpPr>
            <a:spLocks noGrp="1"/>
          </p:cNvSpPr>
          <p:nvPr>
            <p:ph type="body" idx="11"/>
          </p:nvPr>
        </p:nvSpPr>
        <p:spPr>
          <a:xfrm>
            <a:off x="457200" y="4876800"/>
            <a:ext cx="8229600" cy="9144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4630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y Expertise 5">
    <p:spTree>
      <p:nvGrpSpPr>
        <p:cNvPr id="1" name=""/>
        <p:cNvGrpSpPr/>
        <p:nvPr/>
      </p:nvGrpSpPr>
      <p:grpSpPr>
        <a:xfrm>
          <a:off x="0" y="0"/>
          <a:ext cx="0" cy="0"/>
          <a:chOff x="0" y="0"/>
          <a:chExt cx="0" cy="0"/>
        </a:xfrm>
      </p:grpSpPr>
      <p:sp>
        <p:nvSpPr>
          <p:cNvPr id="2" name="Title 1"/>
          <p:cNvSpPr>
            <a:spLocks noGrp="1"/>
          </p:cNvSpPr>
          <p:nvPr>
            <p:ph type="title"/>
          </p:nvPr>
        </p:nvSpPr>
        <p:spPr>
          <a:xfrm>
            <a:off x="457201" y="533400"/>
            <a:ext cx="8229599" cy="430887"/>
          </a:xfrm>
        </p:spPr>
        <p:txBody>
          <a:bodyPr anchor="t" anchorCtr="0"/>
          <a:lstStyle>
            <a:lvl1pPr>
              <a:defRPr sz="2800" b="1"/>
            </a:lvl1pPr>
          </a:lstStyle>
          <a:p>
            <a:r>
              <a:rPr lang="en-US" dirty="0"/>
              <a:t>Click to edit Master title style</a:t>
            </a:r>
            <a:endParaRPr lang="en-CA" dirty="0"/>
          </a:p>
        </p:txBody>
      </p:sp>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Picture Placeholder 2"/>
          <p:cNvSpPr>
            <a:spLocks noGrp="1"/>
          </p:cNvSpPr>
          <p:nvPr>
            <p:ph type="pic" idx="1"/>
          </p:nvPr>
        </p:nvSpPr>
        <p:spPr>
          <a:xfrm>
            <a:off x="457200" y="2209800"/>
            <a:ext cx="8229600" cy="3505200"/>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3" name="Text Placeholder 2"/>
          <p:cNvSpPr>
            <a:spLocks noGrp="1"/>
          </p:cNvSpPr>
          <p:nvPr>
            <p:ph type="body" idx="11"/>
          </p:nvPr>
        </p:nvSpPr>
        <p:spPr>
          <a:xfrm>
            <a:off x="457200" y="1066800"/>
            <a:ext cx="8229600" cy="10668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41966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y Learning 1">
    <p:spTree>
      <p:nvGrpSpPr>
        <p:cNvPr id="1" name=""/>
        <p:cNvGrpSpPr/>
        <p:nvPr/>
      </p:nvGrpSpPr>
      <p:grpSpPr>
        <a:xfrm>
          <a:off x="0" y="0"/>
          <a:ext cx="0" cy="0"/>
          <a:chOff x="0" y="0"/>
          <a:chExt cx="0" cy="0"/>
        </a:xfrm>
      </p:grpSpPr>
      <p:sp>
        <p:nvSpPr>
          <p:cNvPr id="4" name="Rectangle 3"/>
          <p:cNvSpPr/>
          <p:nvPr userDrawn="1"/>
        </p:nvSpPr>
        <p:spPr bwMode="auto">
          <a:xfrm>
            <a:off x="0" y="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p:cNvSpPr/>
          <p:nvPr userDrawn="1"/>
        </p:nvSpPr>
        <p:spPr bwMode="auto">
          <a:xfrm>
            <a:off x="0" y="6629400"/>
            <a:ext cx="9144000" cy="228600"/>
          </a:xfrm>
          <a:prstGeom prst="rect">
            <a:avLst/>
          </a:prstGeom>
          <a:solidFill>
            <a:schemeClr val="accent5"/>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itle 1"/>
          <p:cNvSpPr>
            <a:spLocks noGrp="1"/>
          </p:cNvSpPr>
          <p:nvPr>
            <p:ph type="title"/>
          </p:nvPr>
        </p:nvSpPr>
        <p:spPr>
          <a:xfrm>
            <a:off x="457201" y="571834"/>
            <a:ext cx="4343400" cy="861774"/>
          </a:xfrm>
        </p:spPr>
        <p:txBody>
          <a:bodyPr anchor="t" anchorCtr="0"/>
          <a:lstStyle>
            <a:lvl1pPr>
              <a:defRPr sz="2800" b="1"/>
            </a:lvl1pPr>
          </a:lstStyle>
          <a:p>
            <a:r>
              <a:rPr lang="en-US" dirty="0"/>
              <a:t>Click to edit Master title style</a:t>
            </a:r>
            <a:endParaRPr lang="en-CA" dirty="0"/>
          </a:p>
        </p:txBody>
      </p:sp>
      <p:sp>
        <p:nvSpPr>
          <p:cNvPr id="17" name="Picture Placeholder 2"/>
          <p:cNvSpPr>
            <a:spLocks noGrp="1"/>
          </p:cNvSpPr>
          <p:nvPr>
            <p:ph type="pic" idx="1"/>
          </p:nvPr>
        </p:nvSpPr>
        <p:spPr>
          <a:xfrm>
            <a:off x="5334000" y="571834"/>
            <a:ext cx="3352800" cy="5066966"/>
          </a:xfr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
        <p:nvSpPr>
          <p:cNvPr id="18" name="Text Placeholder 2"/>
          <p:cNvSpPr>
            <a:spLocks noGrp="1"/>
          </p:cNvSpPr>
          <p:nvPr>
            <p:ph type="body" idx="10"/>
          </p:nvPr>
        </p:nvSpPr>
        <p:spPr>
          <a:xfrm>
            <a:off x="457200" y="1524000"/>
            <a:ext cx="4343400" cy="533400"/>
          </a:xfrm>
        </p:spPr>
        <p:txBody>
          <a:bodyPr anchor="t" anchorCtr="0"/>
          <a:lstStyle>
            <a:lvl1pPr marL="0" indent="0">
              <a:buNone/>
              <a:defRPr sz="2000" b="1"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19" name="Text Placeholder 2"/>
          <p:cNvSpPr>
            <a:spLocks noGrp="1"/>
          </p:cNvSpPr>
          <p:nvPr>
            <p:ph type="body" idx="11"/>
          </p:nvPr>
        </p:nvSpPr>
        <p:spPr>
          <a:xfrm>
            <a:off x="457200" y="2362200"/>
            <a:ext cx="4343400" cy="3429000"/>
          </a:xfrm>
        </p:spPr>
        <p:txBody>
          <a:bodyPr anchor="t" anchorCtr="0"/>
          <a:lstStyle>
            <a:lvl1pPr marL="0" indent="0">
              <a:spcBef>
                <a:spcPts val="0"/>
              </a:spcBef>
              <a:spcAft>
                <a:spcPts val="1200"/>
              </a:spcAft>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92875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40" name="slidemaster_title"/>
          <p:cNvSpPr>
            <a:spLocks noGrp="1" noChangeArrowheads="1"/>
          </p:cNvSpPr>
          <p:nvPr>
            <p:ph type="title"/>
          </p:nvPr>
        </p:nvSpPr>
        <p:spPr bwMode="black">
          <a:xfrm>
            <a:off x="457200" y="694944"/>
            <a:ext cx="8229909"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pPr>
            <a:endParaRPr lang="en-US" sz="2200" dirty="0">
              <a:solidFill>
                <a:srgbClr val="53565A"/>
              </a:solidFill>
            </a:endParaRPr>
          </a:p>
        </p:txBody>
      </p:sp>
      <p:sp>
        <p:nvSpPr>
          <p:cNvPr id="43045" name="slidemaster_content"/>
          <p:cNvSpPr>
            <a:spLocks noGrp="1" noChangeArrowheads="1"/>
          </p:cNvSpPr>
          <p:nvPr>
            <p:ph type="body" idx="1"/>
          </p:nvPr>
        </p:nvSpPr>
        <p:spPr bwMode="black">
          <a:xfrm>
            <a:off x="457200" y="1353312"/>
            <a:ext cx="8225153"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16</a:t>
            </a:r>
          </a:p>
          <a:p>
            <a:pPr lvl="1"/>
            <a:r>
              <a:rPr lang="en-CA" dirty="0"/>
              <a:t>Level two bullet text is Arial 14</a:t>
            </a:r>
          </a:p>
          <a:p>
            <a:pPr lvl="2"/>
            <a:r>
              <a:rPr lang="en-CA" dirty="0"/>
              <a:t>Level three bullet text is Arial 14</a:t>
            </a:r>
          </a:p>
          <a:p>
            <a:pPr lvl="3"/>
            <a:r>
              <a:rPr lang="en-CA" dirty="0"/>
              <a:t>Level four bullet is Arial 14</a:t>
            </a:r>
          </a:p>
          <a:p>
            <a:pPr lvl="4"/>
            <a:r>
              <a:rPr lang="en-CA" dirty="0"/>
              <a:t>Level five bullet is Arial 14</a:t>
            </a:r>
          </a:p>
          <a:p>
            <a:pPr lvl="5"/>
            <a:endParaRPr lang="en-CA" dirty="0"/>
          </a:p>
          <a:p>
            <a:pPr lvl="5"/>
            <a:endParaRPr lang="en-CA" dirty="0"/>
          </a:p>
          <a:p>
            <a:pPr lvl="5"/>
            <a:endParaRPr lang="en-CA" dirty="0"/>
          </a:p>
        </p:txBody>
      </p:sp>
    </p:spTree>
    <p:extLst>
      <p:ext uri="{BB962C8B-B14F-4D97-AF65-F5344CB8AC3E}">
        <p14:creationId xmlns:p14="http://schemas.microsoft.com/office/powerpoint/2010/main" val="1167341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5" r:id="rId5"/>
    <p:sldLayoutId id="2147483672" r:id="rId6"/>
    <p:sldLayoutId id="2147483686" r:id="rId7"/>
    <p:sldLayoutId id="2147483676" r:id="rId8"/>
    <p:sldLayoutId id="2147483677" r:id="rId9"/>
    <p:sldLayoutId id="2147483681" r:id="rId10"/>
    <p:sldLayoutId id="2147483692" r:id="rId11"/>
    <p:sldLayoutId id="2147483673" r:id="rId12"/>
    <p:sldLayoutId id="2147483696" r:id="rId13"/>
    <p:sldLayoutId id="2147483678" r:id="rId14"/>
    <p:sldLayoutId id="2147483682" r:id="rId15"/>
    <p:sldLayoutId id="2147483691" r:id="rId16"/>
    <p:sldLayoutId id="2147483685" r:id="rId17"/>
    <p:sldLayoutId id="2147483695" r:id="rId18"/>
    <p:sldLayoutId id="2147483679" r:id="rId19"/>
    <p:sldLayoutId id="2147483683" r:id="rId20"/>
    <p:sldLayoutId id="2147483690" r:id="rId21"/>
    <p:sldLayoutId id="2147483688" r:id="rId22"/>
    <p:sldLayoutId id="2147483694" r:id="rId23"/>
    <p:sldLayoutId id="2147483680" r:id="rId24"/>
    <p:sldLayoutId id="2147483684" r:id="rId25"/>
    <p:sldLayoutId id="2147483689" r:id="rId26"/>
    <p:sldLayoutId id="2147483687" r:id="rId27"/>
    <p:sldLayoutId id="2147483693" r:id="rId28"/>
    <p:sldLayoutId id="2147483667" r:id="rId29"/>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533400"/>
            <a:ext cx="8001000" cy="461665"/>
          </a:xfrm>
          <a:prstGeom prst="rect">
            <a:avLst/>
          </a:prstGeom>
          <a:noFill/>
        </p:spPr>
        <p:txBody>
          <a:bodyPr wrap="square" rtlCol="0">
            <a:spAutoFit/>
          </a:bodyPr>
          <a:lstStyle/>
          <a:p>
            <a:r>
              <a:rPr lang="en-US" sz="2400" dirty="0">
                <a:solidFill>
                  <a:schemeClr val="bg1"/>
                </a:solidFill>
              </a:rPr>
              <a:t>Title: ZS Case Challenge 2018 Case Study</a:t>
            </a:r>
          </a:p>
        </p:txBody>
      </p:sp>
      <p:grpSp>
        <p:nvGrpSpPr>
          <p:cNvPr id="5" name="Group 4">
            <a:extLst>
              <a:ext uri="{FF2B5EF4-FFF2-40B4-BE49-F238E27FC236}">
                <a16:creationId xmlns:a16="http://schemas.microsoft.com/office/drawing/2014/main" id="{A8E3C78A-58CE-452F-B5DC-154561D7D261}"/>
              </a:ext>
            </a:extLst>
          </p:cNvPr>
          <p:cNvGrpSpPr/>
          <p:nvPr/>
        </p:nvGrpSpPr>
        <p:grpSpPr>
          <a:xfrm>
            <a:off x="330796" y="533400"/>
            <a:ext cx="8482408" cy="518144"/>
            <a:chOff x="457200" y="891960"/>
            <a:chExt cx="8060633" cy="518144"/>
          </a:xfrm>
        </p:grpSpPr>
        <p:grpSp>
          <p:nvGrpSpPr>
            <p:cNvPr id="6" name="Group 5">
              <a:extLst>
                <a:ext uri="{FF2B5EF4-FFF2-40B4-BE49-F238E27FC236}">
                  <a16:creationId xmlns:a16="http://schemas.microsoft.com/office/drawing/2014/main" id="{D5FC678A-0B15-43C7-B07F-AFEE304F499E}"/>
                </a:ext>
              </a:extLst>
            </p:cNvPr>
            <p:cNvGrpSpPr/>
            <p:nvPr/>
          </p:nvGrpSpPr>
          <p:grpSpPr>
            <a:xfrm>
              <a:off x="457200" y="891960"/>
              <a:ext cx="8060633" cy="518144"/>
              <a:chOff x="1" y="0"/>
              <a:chExt cx="12191998" cy="700178"/>
            </a:xfrm>
          </p:grpSpPr>
          <p:sp>
            <p:nvSpPr>
              <p:cNvPr id="10" name="Freeform: Shape 24">
                <a:extLst>
                  <a:ext uri="{FF2B5EF4-FFF2-40B4-BE49-F238E27FC236}">
                    <a16:creationId xmlns:a16="http://schemas.microsoft.com/office/drawing/2014/main" id="{B3FB83E2-F1FF-4403-8025-C8D99821E69A}"/>
                  </a:ext>
                </a:extLst>
              </p:cNvPr>
              <p:cNvSpPr/>
              <p:nvPr/>
            </p:nvSpPr>
            <p:spPr bwMode="auto">
              <a:xfrm>
                <a:off x="1" y="0"/>
                <a:ext cx="1103149" cy="700178"/>
              </a:xfrm>
              <a:custGeom>
                <a:avLst/>
                <a:gdLst>
                  <a:gd name="connsiteX0" fmla="*/ 0 w 1103149"/>
                  <a:gd name="connsiteY0" fmla="*/ 0 h 700178"/>
                  <a:gd name="connsiteX1" fmla="*/ 698901 w 1103149"/>
                  <a:gd name="connsiteY1" fmla="*/ 0 h 700178"/>
                  <a:gd name="connsiteX2" fmla="*/ 1103149 w 1103149"/>
                  <a:gd name="connsiteY2" fmla="*/ 700178 h 700178"/>
                  <a:gd name="connsiteX3" fmla="*/ 0 w 1103149"/>
                  <a:gd name="connsiteY3" fmla="*/ 700178 h 700178"/>
                </a:gdLst>
                <a:ahLst/>
                <a:cxnLst>
                  <a:cxn ang="0">
                    <a:pos x="connsiteX0" y="connsiteY0"/>
                  </a:cxn>
                  <a:cxn ang="0">
                    <a:pos x="connsiteX1" y="connsiteY1"/>
                  </a:cxn>
                  <a:cxn ang="0">
                    <a:pos x="connsiteX2" y="connsiteY2"/>
                  </a:cxn>
                  <a:cxn ang="0">
                    <a:pos x="connsiteX3" y="connsiteY3"/>
                  </a:cxn>
                </a:cxnLst>
                <a:rect l="l" t="t" r="r" b="b"/>
                <a:pathLst>
                  <a:path w="1103149" h="700178">
                    <a:moveTo>
                      <a:pt x="0" y="0"/>
                    </a:moveTo>
                    <a:lnTo>
                      <a:pt x="698901" y="0"/>
                    </a:lnTo>
                    <a:lnTo>
                      <a:pt x="1103149" y="700178"/>
                    </a:lnTo>
                    <a:lnTo>
                      <a:pt x="0" y="700178"/>
                    </a:lnTo>
                    <a:close/>
                  </a:path>
                </a:pathLst>
              </a:custGeom>
              <a:solidFill>
                <a:schemeClr val="bg2"/>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Shape 27">
                <a:extLst>
                  <a:ext uri="{FF2B5EF4-FFF2-40B4-BE49-F238E27FC236}">
                    <a16:creationId xmlns:a16="http://schemas.microsoft.com/office/drawing/2014/main" id="{7E79151B-2062-41B0-A21F-4BCB49ACAE32}"/>
                  </a:ext>
                </a:extLst>
              </p:cNvPr>
              <p:cNvSpPr/>
              <p:nvPr/>
            </p:nvSpPr>
            <p:spPr bwMode="auto">
              <a:xfrm flipH="1" flipV="1">
                <a:off x="819744" y="0"/>
                <a:ext cx="11372255" cy="700178"/>
              </a:xfrm>
              <a:custGeom>
                <a:avLst/>
                <a:gdLst>
                  <a:gd name="connsiteX0" fmla="*/ 11372255 w 11372255"/>
                  <a:gd name="connsiteY0" fmla="*/ 700178 h 700178"/>
                  <a:gd name="connsiteX1" fmla="*/ 10792759 w 11372255"/>
                  <a:gd name="connsiteY1" fmla="*/ 700178 h 700178"/>
                  <a:gd name="connsiteX2" fmla="*/ 10269106 w 11372255"/>
                  <a:gd name="connsiteY2" fmla="*/ 700178 h 700178"/>
                  <a:gd name="connsiteX3" fmla="*/ 0 w 11372255"/>
                  <a:gd name="connsiteY3" fmla="*/ 700178 h 700178"/>
                  <a:gd name="connsiteX4" fmla="*/ 0 w 11372255"/>
                  <a:gd name="connsiteY4" fmla="*/ 0 h 700178"/>
                  <a:gd name="connsiteX5" fmla="*/ 10269106 w 11372255"/>
                  <a:gd name="connsiteY5" fmla="*/ 0 h 700178"/>
                  <a:gd name="connsiteX6" fmla="*/ 10792759 w 11372255"/>
                  <a:gd name="connsiteY6" fmla="*/ 0 h 700178"/>
                  <a:gd name="connsiteX7" fmla="*/ 10968007 w 11372255"/>
                  <a:gd name="connsiteY7" fmla="*/ 0 h 70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2255" h="700178">
                    <a:moveTo>
                      <a:pt x="11372255" y="700178"/>
                    </a:moveTo>
                    <a:lnTo>
                      <a:pt x="10792759" y="700178"/>
                    </a:lnTo>
                    <a:lnTo>
                      <a:pt x="10269106" y="700178"/>
                    </a:lnTo>
                    <a:lnTo>
                      <a:pt x="0" y="700178"/>
                    </a:lnTo>
                    <a:lnTo>
                      <a:pt x="0" y="0"/>
                    </a:lnTo>
                    <a:lnTo>
                      <a:pt x="10269106" y="0"/>
                    </a:lnTo>
                    <a:lnTo>
                      <a:pt x="10792759" y="0"/>
                    </a:lnTo>
                    <a:lnTo>
                      <a:pt x="10968007" y="0"/>
                    </a:lnTo>
                    <a:close/>
                  </a:path>
                </a:pathLst>
              </a:custGeom>
              <a:solidFill>
                <a:schemeClr val="bg1">
                  <a:lumMod val="95000"/>
                </a:schemeClr>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Rectangle 6">
              <a:extLst>
                <a:ext uri="{FF2B5EF4-FFF2-40B4-BE49-F238E27FC236}">
                  <a16:creationId xmlns:a16="http://schemas.microsoft.com/office/drawing/2014/main" id="{7C94C285-4C34-463D-AC0B-E880607C431E}"/>
                </a:ext>
              </a:extLst>
            </p:cNvPr>
            <p:cNvSpPr/>
            <p:nvPr/>
          </p:nvSpPr>
          <p:spPr>
            <a:xfrm>
              <a:off x="1280018" y="979828"/>
              <a:ext cx="175546" cy="369332"/>
            </a:xfrm>
            <a:prstGeom prst="rect">
              <a:avLst/>
            </a:prstGeom>
          </p:spPr>
          <p:txBody>
            <a:bodyPr wrap="none">
              <a:spAutoFit/>
            </a:bodyPr>
            <a:lstStyle/>
            <a:p>
              <a:endParaRPr lang="en-US" b="1" dirty="0"/>
            </a:p>
          </p:txBody>
        </p:sp>
      </p:grpSp>
      <p:sp>
        <p:nvSpPr>
          <p:cNvPr id="12" name="Rectangle 11">
            <a:extLst>
              <a:ext uri="{FF2B5EF4-FFF2-40B4-BE49-F238E27FC236}">
                <a16:creationId xmlns:a16="http://schemas.microsoft.com/office/drawing/2014/main" id="{AD99D9C2-BFDA-4F71-9E21-E7837531E7C5}"/>
              </a:ext>
            </a:extLst>
          </p:cNvPr>
          <p:cNvSpPr/>
          <p:nvPr/>
        </p:nvSpPr>
        <p:spPr>
          <a:xfrm>
            <a:off x="1228435" y="592417"/>
            <a:ext cx="3018968" cy="400110"/>
          </a:xfrm>
          <a:prstGeom prst="rect">
            <a:avLst/>
          </a:prstGeom>
        </p:spPr>
        <p:txBody>
          <a:bodyPr wrap="none">
            <a:spAutoFit/>
          </a:bodyPr>
          <a:lstStyle/>
          <a:p>
            <a:r>
              <a:rPr lang="en-US" sz="2000" b="1" dirty="0">
                <a:latin typeface="Segoe UI Emoji" panose="020B0502040204020203" pitchFamily="34" charset="0"/>
                <a:ea typeface="Segoe UI Emoji" panose="020B0502040204020203" pitchFamily="34" charset="0"/>
              </a:rPr>
              <a:t>KRYPTO MOTORS, KOREA</a:t>
            </a:r>
          </a:p>
        </p:txBody>
      </p:sp>
      <p:pic>
        <p:nvPicPr>
          <p:cNvPr id="13" name="Picture 12">
            <a:extLst>
              <a:ext uri="{FF2B5EF4-FFF2-40B4-BE49-F238E27FC236}">
                <a16:creationId xmlns:a16="http://schemas.microsoft.com/office/drawing/2014/main" id="{8D862A05-13A9-4F1E-BB5D-17CD3C255FAB}"/>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276600" y="2948125"/>
            <a:ext cx="2129979" cy="2129979"/>
          </a:xfrm>
          <a:prstGeom prst="rect">
            <a:avLst/>
          </a:prstGeom>
        </p:spPr>
      </p:pic>
      <p:sp>
        <p:nvSpPr>
          <p:cNvPr id="4" name="Rectangle 3">
            <a:extLst>
              <a:ext uri="{FF2B5EF4-FFF2-40B4-BE49-F238E27FC236}">
                <a16:creationId xmlns:a16="http://schemas.microsoft.com/office/drawing/2014/main" id="{7FC7C398-13DC-4241-A5A9-069A9B638FA6}"/>
              </a:ext>
            </a:extLst>
          </p:cNvPr>
          <p:cNvSpPr/>
          <p:nvPr/>
        </p:nvSpPr>
        <p:spPr>
          <a:xfrm>
            <a:off x="366467" y="1808202"/>
            <a:ext cx="5075557" cy="584775"/>
          </a:xfrm>
          <a:prstGeom prst="rect">
            <a:avLst/>
          </a:prstGeom>
        </p:spPr>
        <p:txBody>
          <a:bodyPr wrap="none">
            <a:spAutoFit/>
          </a:bodyPr>
          <a:lstStyle/>
          <a:p>
            <a:r>
              <a:rPr lang="en-US" sz="3200" b="1" u="sng" dirty="0">
                <a:latin typeface="Segoe UI Emoji" panose="020B0502040204020203" pitchFamily="34" charset="0"/>
                <a:ea typeface="Segoe UI Emoji" panose="020B0502040204020203" pitchFamily="34" charset="0"/>
                <a:cs typeface="Segoe UI Light" panose="020B0502040204020203" pitchFamily="34" charset="0"/>
              </a:rPr>
              <a:t>ELECTRA, KRYPTO MOTORS</a:t>
            </a:r>
          </a:p>
        </p:txBody>
      </p:sp>
      <p:sp>
        <p:nvSpPr>
          <p:cNvPr id="9" name="Rectangle 8">
            <a:extLst>
              <a:ext uri="{FF2B5EF4-FFF2-40B4-BE49-F238E27FC236}">
                <a16:creationId xmlns:a16="http://schemas.microsoft.com/office/drawing/2014/main" id="{D1B41DF3-7118-4708-9E35-E0F0D0E66624}"/>
              </a:ext>
            </a:extLst>
          </p:cNvPr>
          <p:cNvSpPr/>
          <p:nvPr/>
        </p:nvSpPr>
        <p:spPr>
          <a:xfrm>
            <a:off x="6281204" y="5770602"/>
            <a:ext cx="2457724" cy="369332"/>
          </a:xfrm>
          <a:prstGeom prst="rect">
            <a:avLst/>
          </a:prstGeom>
        </p:spPr>
        <p:txBody>
          <a:bodyPr wrap="none">
            <a:spAutoFit/>
          </a:bodyPr>
          <a:lstStyle/>
          <a:p>
            <a:r>
              <a:rPr lang="en-US" b="1" dirty="0">
                <a:latin typeface="Segoe UI Black" panose="020B0A02040204020203" pitchFamily="34" charset="0"/>
                <a:ea typeface="Segoe UI Black" panose="020B0A02040204020203" pitchFamily="34" charset="0"/>
              </a:rPr>
              <a:t>Report and Analysis</a:t>
            </a:r>
          </a:p>
        </p:txBody>
      </p:sp>
      <p:sp>
        <p:nvSpPr>
          <p:cNvPr id="15" name="Rectangle 14">
            <a:extLst>
              <a:ext uri="{FF2B5EF4-FFF2-40B4-BE49-F238E27FC236}">
                <a16:creationId xmlns:a16="http://schemas.microsoft.com/office/drawing/2014/main" id="{F8C72598-8FCF-42DD-A6CF-BCF1F16F91A4}"/>
              </a:ext>
            </a:extLst>
          </p:cNvPr>
          <p:cNvSpPr/>
          <p:nvPr/>
        </p:nvSpPr>
        <p:spPr>
          <a:xfrm>
            <a:off x="7255830" y="6139934"/>
            <a:ext cx="1483098" cy="369332"/>
          </a:xfrm>
          <a:prstGeom prst="rect">
            <a:avLst/>
          </a:prstGeom>
        </p:spPr>
        <p:txBody>
          <a:bodyPr wrap="none">
            <a:spAutoFit/>
          </a:bodyPr>
          <a:lstStyle/>
          <a:p>
            <a:r>
              <a:rPr lang="en-US" b="1" dirty="0">
                <a:latin typeface="Segoe UI Black" panose="020B0A02040204020203" pitchFamily="34" charset="0"/>
                <a:ea typeface="Segoe UI Black" panose="020B0A02040204020203" pitchFamily="34" charset="0"/>
              </a:rPr>
              <a:t>18/07/2020</a:t>
            </a:r>
          </a:p>
        </p:txBody>
      </p:sp>
      <p:graphicFrame>
        <p:nvGraphicFramePr>
          <p:cNvPr id="18" name="Diagram 17">
            <a:extLst>
              <a:ext uri="{FF2B5EF4-FFF2-40B4-BE49-F238E27FC236}">
                <a16:creationId xmlns:a16="http://schemas.microsoft.com/office/drawing/2014/main" id="{F838D2B1-934F-4E4E-8FB7-BE369951B0EF}"/>
              </a:ext>
            </a:extLst>
          </p:cNvPr>
          <p:cNvGraphicFramePr/>
          <p:nvPr>
            <p:extLst>
              <p:ext uri="{D42A27DB-BD31-4B8C-83A1-F6EECF244321}">
                <p14:modId xmlns:p14="http://schemas.microsoft.com/office/powerpoint/2010/main" val="1214544676"/>
              </p:ext>
            </p:extLst>
          </p:nvPr>
        </p:nvGraphicFramePr>
        <p:xfrm>
          <a:off x="7360024" y="4570273"/>
          <a:ext cx="1378904" cy="101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a:extLst>
              <a:ext uri="{FF2B5EF4-FFF2-40B4-BE49-F238E27FC236}">
                <a16:creationId xmlns:a16="http://schemas.microsoft.com/office/drawing/2014/main" id="{E52C7BCA-865F-47D6-BB84-CC57241F7162}"/>
              </a:ext>
            </a:extLst>
          </p:cNvPr>
          <p:cNvPicPr>
            <a:picLocks noChangeAspect="1"/>
          </p:cNvPicPr>
          <p:nvPr/>
        </p:nvPicPr>
        <p:blipFill>
          <a:blip r:embed="rId8"/>
          <a:stretch>
            <a:fillRect/>
          </a:stretch>
        </p:blipFill>
        <p:spPr>
          <a:xfrm>
            <a:off x="230128" y="5221992"/>
            <a:ext cx="998307" cy="1295512"/>
          </a:xfrm>
          <a:prstGeom prst="rect">
            <a:avLst/>
          </a:prstGeom>
        </p:spPr>
      </p:pic>
    </p:spTree>
    <p:extLst>
      <p:ext uri="{BB962C8B-B14F-4D97-AF65-F5344CB8AC3E}">
        <p14:creationId xmlns:p14="http://schemas.microsoft.com/office/powerpoint/2010/main" val="195959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76612" y="1397676"/>
            <a:ext cx="3581400" cy="4926924"/>
          </a:xfrm>
          <a:prstGeom prst="roundRect">
            <a:avLst/>
          </a:prstGeom>
          <a:solidFill>
            <a:srgbClr val="F2F2F2"/>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bwMode="auto">
          <a:xfrm>
            <a:off x="4848924" y="1397675"/>
            <a:ext cx="3581400" cy="4926924"/>
          </a:xfrm>
          <a:prstGeom prst="roundRect">
            <a:avLst/>
          </a:prstGeom>
          <a:solidFill>
            <a:srgbClr val="F2F2F2"/>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13486" y="1558469"/>
            <a:ext cx="3048000" cy="1846659"/>
          </a:xfrm>
          <a:prstGeom prst="rect">
            <a:avLst/>
          </a:prstGeom>
          <a:noFill/>
        </p:spPr>
        <p:txBody>
          <a:bodyPr wrap="square" rtlCol="0">
            <a:spAutoFit/>
          </a:bodyPr>
          <a:lstStyle/>
          <a:p>
            <a:pPr algn="ctr"/>
            <a:r>
              <a:rPr lang="en-US" b="1" dirty="0">
                <a:latin typeface="Segoe UI Semilight" panose="020B0402040204020203" pitchFamily="34" charset="0"/>
                <a:cs typeface="Segoe UI Semilight" panose="020B0402040204020203" pitchFamily="34" charset="0"/>
              </a:rPr>
              <a:t>Situation</a:t>
            </a:r>
            <a:endParaRPr lang="en-US" sz="1600" b="1" dirty="0">
              <a:latin typeface="Segoe UI Semilight" panose="020B0402040204020203" pitchFamily="34" charset="0"/>
              <a:cs typeface="Segoe UI Semilight" panose="020B0402040204020203" pitchFamily="34" charset="0"/>
            </a:endParaRPr>
          </a:p>
          <a:p>
            <a:pPr algn="ctr"/>
            <a:r>
              <a:rPr lang="en-US" sz="1600" dirty="0">
                <a:latin typeface="Segoe UI Light" panose="020B0502040204020203" pitchFamily="34" charset="0"/>
                <a:cs typeface="Segoe UI Light" panose="020B0502040204020203" pitchFamily="34" charset="0"/>
              </a:rPr>
              <a:t>Launching a new brand Electra by Krypto Motors in the Indian market and plan it’s launch strategy and help set up operations to sustain and grow the business.</a:t>
            </a:r>
          </a:p>
        </p:txBody>
      </p:sp>
      <p:sp>
        <p:nvSpPr>
          <p:cNvPr id="13" name="TextBox 12"/>
          <p:cNvSpPr txBox="1"/>
          <p:nvPr/>
        </p:nvSpPr>
        <p:spPr>
          <a:xfrm>
            <a:off x="843312" y="3525452"/>
            <a:ext cx="3048000" cy="2585323"/>
          </a:xfrm>
          <a:prstGeom prst="rect">
            <a:avLst/>
          </a:prstGeom>
          <a:noFill/>
        </p:spPr>
        <p:txBody>
          <a:bodyPr wrap="square" rtlCol="0">
            <a:spAutoFit/>
          </a:bodyPr>
          <a:lstStyle/>
          <a:p>
            <a:pPr algn="ctr"/>
            <a:r>
              <a:rPr lang="en-US" b="1" dirty="0">
                <a:latin typeface="Segoe UI Semilight" panose="020B0402040204020203" pitchFamily="34" charset="0"/>
                <a:cs typeface="Segoe UI Semilight" panose="020B0402040204020203" pitchFamily="34" charset="0"/>
              </a:rPr>
              <a:t>Complications</a:t>
            </a:r>
          </a:p>
          <a:p>
            <a:pPr marL="285750" indent="-2857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Assembling and structuring the data</a:t>
            </a:r>
          </a:p>
          <a:p>
            <a:pPr marL="285750" indent="-2857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Mathematical Analysis of the past and current market</a:t>
            </a:r>
          </a:p>
          <a:p>
            <a:pPr marL="285750" indent="-2857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Researching on marketing mix strategies</a:t>
            </a:r>
          </a:p>
          <a:p>
            <a:pPr marL="285750" indent="-2857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Removing duplicates from the data and creating interactive visuals.</a:t>
            </a:r>
          </a:p>
        </p:txBody>
      </p:sp>
      <p:sp>
        <p:nvSpPr>
          <p:cNvPr id="14" name="TextBox 13"/>
          <p:cNvSpPr txBox="1"/>
          <p:nvPr/>
        </p:nvSpPr>
        <p:spPr>
          <a:xfrm>
            <a:off x="5257800" y="1503045"/>
            <a:ext cx="3048000" cy="4247317"/>
          </a:xfrm>
          <a:prstGeom prst="rect">
            <a:avLst/>
          </a:prstGeom>
          <a:noFill/>
        </p:spPr>
        <p:txBody>
          <a:bodyPr wrap="square" rtlCol="0">
            <a:spAutoFit/>
          </a:bodyPr>
          <a:lstStyle/>
          <a:p>
            <a:pPr algn="ctr"/>
            <a:r>
              <a:rPr lang="en-US" b="1" dirty="0">
                <a:latin typeface="Segoe UI Semilight" panose="020B0402040204020203" pitchFamily="34" charset="0"/>
                <a:cs typeface="Segoe UI Semilight" panose="020B0402040204020203" pitchFamily="34" charset="0"/>
              </a:rPr>
              <a:t>Key Question &amp; Answer</a:t>
            </a:r>
          </a:p>
          <a:p>
            <a:pPr algn="ctr"/>
            <a:r>
              <a:rPr lang="en-US" dirty="0">
                <a:latin typeface="Segoe UI Semilight" panose="020B0402040204020203" pitchFamily="34" charset="0"/>
                <a:cs typeface="Segoe UI Semilight" panose="020B0402040204020203" pitchFamily="34" charset="0"/>
              </a:rPr>
              <a:t>What is the Key Question we are solving</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Market Value and Opportunities for Electra, Revenue Forecast, Marketing Mix Strategies involving different industries.</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Identifying key cities for launch, planning a sustaining and growth strategy, calculating incentives for the company</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Dashboard Creation</a:t>
            </a:r>
          </a:p>
        </p:txBody>
      </p:sp>
      <p:grpSp>
        <p:nvGrpSpPr>
          <p:cNvPr id="8" name="Group 7">
            <a:extLst>
              <a:ext uri="{FF2B5EF4-FFF2-40B4-BE49-F238E27FC236}">
                <a16:creationId xmlns:a16="http://schemas.microsoft.com/office/drawing/2014/main" id="{148F1F4B-47DA-46D8-A5AF-3C3F183D9039}"/>
              </a:ext>
            </a:extLst>
          </p:cNvPr>
          <p:cNvGrpSpPr/>
          <p:nvPr/>
        </p:nvGrpSpPr>
        <p:grpSpPr>
          <a:xfrm>
            <a:off x="330796" y="533400"/>
            <a:ext cx="8482408" cy="518144"/>
            <a:chOff x="457200" y="891960"/>
            <a:chExt cx="8060633" cy="518144"/>
          </a:xfrm>
        </p:grpSpPr>
        <p:grpSp>
          <p:nvGrpSpPr>
            <p:cNvPr id="9" name="Group 8">
              <a:extLst>
                <a:ext uri="{FF2B5EF4-FFF2-40B4-BE49-F238E27FC236}">
                  <a16:creationId xmlns:a16="http://schemas.microsoft.com/office/drawing/2014/main" id="{400704BE-42E7-4B45-A610-B17B7F846BDD}"/>
                </a:ext>
              </a:extLst>
            </p:cNvPr>
            <p:cNvGrpSpPr/>
            <p:nvPr/>
          </p:nvGrpSpPr>
          <p:grpSpPr>
            <a:xfrm>
              <a:off x="457200" y="891960"/>
              <a:ext cx="8060633" cy="518144"/>
              <a:chOff x="1" y="0"/>
              <a:chExt cx="12191998" cy="700178"/>
            </a:xfrm>
          </p:grpSpPr>
          <p:sp>
            <p:nvSpPr>
              <p:cNvPr id="16" name="Freeform: Shape 24">
                <a:extLst>
                  <a:ext uri="{FF2B5EF4-FFF2-40B4-BE49-F238E27FC236}">
                    <a16:creationId xmlns:a16="http://schemas.microsoft.com/office/drawing/2014/main" id="{6FC4DF7E-9B18-4DCE-8981-EBDBFDAF3C4A}"/>
                  </a:ext>
                </a:extLst>
              </p:cNvPr>
              <p:cNvSpPr/>
              <p:nvPr/>
            </p:nvSpPr>
            <p:spPr bwMode="auto">
              <a:xfrm>
                <a:off x="1" y="0"/>
                <a:ext cx="1103149" cy="700178"/>
              </a:xfrm>
              <a:custGeom>
                <a:avLst/>
                <a:gdLst>
                  <a:gd name="connsiteX0" fmla="*/ 0 w 1103149"/>
                  <a:gd name="connsiteY0" fmla="*/ 0 h 700178"/>
                  <a:gd name="connsiteX1" fmla="*/ 698901 w 1103149"/>
                  <a:gd name="connsiteY1" fmla="*/ 0 h 700178"/>
                  <a:gd name="connsiteX2" fmla="*/ 1103149 w 1103149"/>
                  <a:gd name="connsiteY2" fmla="*/ 700178 h 700178"/>
                  <a:gd name="connsiteX3" fmla="*/ 0 w 1103149"/>
                  <a:gd name="connsiteY3" fmla="*/ 700178 h 700178"/>
                </a:gdLst>
                <a:ahLst/>
                <a:cxnLst>
                  <a:cxn ang="0">
                    <a:pos x="connsiteX0" y="connsiteY0"/>
                  </a:cxn>
                  <a:cxn ang="0">
                    <a:pos x="connsiteX1" y="connsiteY1"/>
                  </a:cxn>
                  <a:cxn ang="0">
                    <a:pos x="connsiteX2" y="connsiteY2"/>
                  </a:cxn>
                  <a:cxn ang="0">
                    <a:pos x="connsiteX3" y="connsiteY3"/>
                  </a:cxn>
                </a:cxnLst>
                <a:rect l="l" t="t" r="r" b="b"/>
                <a:pathLst>
                  <a:path w="1103149" h="700178">
                    <a:moveTo>
                      <a:pt x="0" y="0"/>
                    </a:moveTo>
                    <a:lnTo>
                      <a:pt x="698901" y="0"/>
                    </a:lnTo>
                    <a:lnTo>
                      <a:pt x="1103149" y="700178"/>
                    </a:lnTo>
                    <a:lnTo>
                      <a:pt x="0" y="700178"/>
                    </a:lnTo>
                    <a:close/>
                  </a:path>
                </a:pathLst>
              </a:custGeom>
              <a:solidFill>
                <a:schemeClr val="bg2"/>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Freeform: Shape 27">
                <a:extLst>
                  <a:ext uri="{FF2B5EF4-FFF2-40B4-BE49-F238E27FC236}">
                    <a16:creationId xmlns:a16="http://schemas.microsoft.com/office/drawing/2014/main" id="{A8678770-3314-47CB-8275-445A71D63F9B}"/>
                  </a:ext>
                </a:extLst>
              </p:cNvPr>
              <p:cNvSpPr/>
              <p:nvPr/>
            </p:nvSpPr>
            <p:spPr bwMode="auto">
              <a:xfrm flipH="1" flipV="1">
                <a:off x="819744" y="0"/>
                <a:ext cx="11372255" cy="700178"/>
              </a:xfrm>
              <a:custGeom>
                <a:avLst/>
                <a:gdLst>
                  <a:gd name="connsiteX0" fmla="*/ 11372255 w 11372255"/>
                  <a:gd name="connsiteY0" fmla="*/ 700178 h 700178"/>
                  <a:gd name="connsiteX1" fmla="*/ 10792759 w 11372255"/>
                  <a:gd name="connsiteY1" fmla="*/ 700178 h 700178"/>
                  <a:gd name="connsiteX2" fmla="*/ 10269106 w 11372255"/>
                  <a:gd name="connsiteY2" fmla="*/ 700178 h 700178"/>
                  <a:gd name="connsiteX3" fmla="*/ 0 w 11372255"/>
                  <a:gd name="connsiteY3" fmla="*/ 700178 h 700178"/>
                  <a:gd name="connsiteX4" fmla="*/ 0 w 11372255"/>
                  <a:gd name="connsiteY4" fmla="*/ 0 h 700178"/>
                  <a:gd name="connsiteX5" fmla="*/ 10269106 w 11372255"/>
                  <a:gd name="connsiteY5" fmla="*/ 0 h 700178"/>
                  <a:gd name="connsiteX6" fmla="*/ 10792759 w 11372255"/>
                  <a:gd name="connsiteY6" fmla="*/ 0 h 700178"/>
                  <a:gd name="connsiteX7" fmla="*/ 10968007 w 11372255"/>
                  <a:gd name="connsiteY7" fmla="*/ 0 h 70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2255" h="700178">
                    <a:moveTo>
                      <a:pt x="11372255" y="700178"/>
                    </a:moveTo>
                    <a:lnTo>
                      <a:pt x="10792759" y="700178"/>
                    </a:lnTo>
                    <a:lnTo>
                      <a:pt x="10269106" y="700178"/>
                    </a:lnTo>
                    <a:lnTo>
                      <a:pt x="0" y="700178"/>
                    </a:lnTo>
                    <a:lnTo>
                      <a:pt x="0" y="0"/>
                    </a:lnTo>
                    <a:lnTo>
                      <a:pt x="10269106" y="0"/>
                    </a:lnTo>
                    <a:lnTo>
                      <a:pt x="10792759" y="0"/>
                    </a:lnTo>
                    <a:lnTo>
                      <a:pt x="10968007" y="0"/>
                    </a:lnTo>
                    <a:close/>
                  </a:path>
                </a:pathLst>
              </a:custGeom>
              <a:solidFill>
                <a:schemeClr val="bg1">
                  <a:lumMod val="95000"/>
                </a:schemeClr>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Rectangle 14">
              <a:extLst>
                <a:ext uri="{FF2B5EF4-FFF2-40B4-BE49-F238E27FC236}">
                  <a16:creationId xmlns:a16="http://schemas.microsoft.com/office/drawing/2014/main" id="{01B02973-4BE9-4D90-A1B3-29BD2CE10B06}"/>
                </a:ext>
              </a:extLst>
            </p:cNvPr>
            <p:cNvSpPr/>
            <p:nvPr/>
          </p:nvSpPr>
          <p:spPr>
            <a:xfrm>
              <a:off x="1310205" y="950977"/>
              <a:ext cx="836594" cy="400110"/>
            </a:xfrm>
            <a:prstGeom prst="rect">
              <a:avLst/>
            </a:prstGeom>
          </p:spPr>
          <p:txBody>
            <a:bodyPr wrap="none">
              <a:spAutoFit/>
            </a:bodyPr>
            <a:lstStyle/>
            <a:p>
              <a:r>
                <a:rPr lang="en-US" sz="2000" b="1" dirty="0">
                  <a:latin typeface="Segoe UI Black" panose="020B0A02040204020203" pitchFamily="34" charset="0"/>
                  <a:ea typeface="Segoe UI Black" panose="020B0A02040204020203" pitchFamily="34" charset="0"/>
                </a:rPr>
                <a:t>SCQA</a:t>
              </a:r>
            </a:p>
          </p:txBody>
        </p:sp>
      </p:grpSp>
    </p:spTree>
    <p:extLst>
      <p:ext uri="{BB962C8B-B14F-4D97-AF65-F5344CB8AC3E}">
        <p14:creationId xmlns:p14="http://schemas.microsoft.com/office/powerpoint/2010/main" val="75484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533400"/>
            <a:ext cx="8001000" cy="461665"/>
          </a:xfrm>
          <a:prstGeom prst="rect">
            <a:avLst/>
          </a:prstGeom>
          <a:noFill/>
        </p:spPr>
        <p:txBody>
          <a:bodyPr wrap="square" rtlCol="0">
            <a:spAutoFit/>
          </a:bodyPr>
          <a:lstStyle/>
          <a:p>
            <a:r>
              <a:rPr lang="en-US" sz="2400" dirty="0">
                <a:solidFill>
                  <a:schemeClr val="bg1"/>
                </a:solidFill>
              </a:rPr>
              <a:t>Executive Summary</a:t>
            </a:r>
          </a:p>
        </p:txBody>
      </p:sp>
      <p:grpSp>
        <p:nvGrpSpPr>
          <p:cNvPr id="5" name="Group 4">
            <a:extLst>
              <a:ext uri="{FF2B5EF4-FFF2-40B4-BE49-F238E27FC236}">
                <a16:creationId xmlns:a16="http://schemas.microsoft.com/office/drawing/2014/main" id="{2D0B88EF-7951-453A-BF2E-3884AF105408}"/>
              </a:ext>
            </a:extLst>
          </p:cNvPr>
          <p:cNvGrpSpPr/>
          <p:nvPr/>
        </p:nvGrpSpPr>
        <p:grpSpPr>
          <a:xfrm>
            <a:off x="330796" y="533400"/>
            <a:ext cx="8482408" cy="518144"/>
            <a:chOff x="457200" y="891960"/>
            <a:chExt cx="8060633" cy="518144"/>
          </a:xfrm>
        </p:grpSpPr>
        <p:grpSp>
          <p:nvGrpSpPr>
            <p:cNvPr id="6" name="Group 5">
              <a:extLst>
                <a:ext uri="{FF2B5EF4-FFF2-40B4-BE49-F238E27FC236}">
                  <a16:creationId xmlns:a16="http://schemas.microsoft.com/office/drawing/2014/main" id="{175A38BA-D16D-4B78-9E46-B2600E3AF2F5}"/>
                </a:ext>
              </a:extLst>
            </p:cNvPr>
            <p:cNvGrpSpPr/>
            <p:nvPr/>
          </p:nvGrpSpPr>
          <p:grpSpPr>
            <a:xfrm>
              <a:off x="457200" y="891960"/>
              <a:ext cx="8060633" cy="518144"/>
              <a:chOff x="1" y="0"/>
              <a:chExt cx="12191998" cy="700178"/>
            </a:xfrm>
          </p:grpSpPr>
          <p:sp>
            <p:nvSpPr>
              <p:cNvPr id="9" name="Freeform: Shape 24">
                <a:extLst>
                  <a:ext uri="{FF2B5EF4-FFF2-40B4-BE49-F238E27FC236}">
                    <a16:creationId xmlns:a16="http://schemas.microsoft.com/office/drawing/2014/main" id="{44F97A2D-8D85-4923-AE9C-B86A23A1CBF9}"/>
                  </a:ext>
                </a:extLst>
              </p:cNvPr>
              <p:cNvSpPr/>
              <p:nvPr/>
            </p:nvSpPr>
            <p:spPr bwMode="auto">
              <a:xfrm>
                <a:off x="1" y="0"/>
                <a:ext cx="1103149" cy="700178"/>
              </a:xfrm>
              <a:custGeom>
                <a:avLst/>
                <a:gdLst>
                  <a:gd name="connsiteX0" fmla="*/ 0 w 1103149"/>
                  <a:gd name="connsiteY0" fmla="*/ 0 h 700178"/>
                  <a:gd name="connsiteX1" fmla="*/ 698901 w 1103149"/>
                  <a:gd name="connsiteY1" fmla="*/ 0 h 700178"/>
                  <a:gd name="connsiteX2" fmla="*/ 1103149 w 1103149"/>
                  <a:gd name="connsiteY2" fmla="*/ 700178 h 700178"/>
                  <a:gd name="connsiteX3" fmla="*/ 0 w 1103149"/>
                  <a:gd name="connsiteY3" fmla="*/ 700178 h 700178"/>
                </a:gdLst>
                <a:ahLst/>
                <a:cxnLst>
                  <a:cxn ang="0">
                    <a:pos x="connsiteX0" y="connsiteY0"/>
                  </a:cxn>
                  <a:cxn ang="0">
                    <a:pos x="connsiteX1" y="connsiteY1"/>
                  </a:cxn>
                  <a:cxn ang="0">
                    <a:pos x="connsiteX2" y="connsiteY2"/>
                  </a:cxn>
                  <a:cxn ang="0">
                    <a:pos x="connsiteX3" y="connsiteY3"/>
                  </a:cxn>
                </a:cxnLst>
                <a:rect l="l" t="t" r="r" b="b"/>
                <a:pathLst>
                  <a:path w="1103149" h="700178">
                    <a:moveTo>
                      <a:pt x="0" y="0"/>
                    </a:moveTo>
                    <a:lnTo>
                      <a:pt x="698901" y="0"/>
                    </a:lnTo>
                    <a:lnTo>
                      <a:pt x="1103149" y="700178"/>
                    </a:lnTo>
                    <a:lnTo>
                      <a:pt x="0" y="700178"/>
                    </a:lnTo>
                    <a:close/>
                  </a:path>
                </a:pathLst>
              </a:custGeom>
              <a:solidFill>
                <a:schemeClr val="bg2"/>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Shape 27">
                <a:extLst>
                  <a:ext uri="{FF2B5EF4-FFF2-40B4-BE49-F238E27FC236}">
                    <a16:creationId xmlns:a16="http://schemas.microsoft.com/office/drawing/2014/main" id="{663F81FA-9539-41C2-A37B-06DE91550581}"/>
                  </a:ext>
                </a:extLst>
              </p:cNvPr>
              <p:cNvSpPr/>
              <p:nvPr/>
            </p:nvSpPr>
            <p:spPr bwMode="auto">
              <a:xfrm flipH="1" flipV="1">
                <a:off x="819744" y="0"/>
                <a:ext cx="11372255" cy="700178"/>
              </a:xfrm>
              <a:custGeom>
                <a:avLst/>
                <a:gdLst>
                  <a:gd name="connsiteX0" fmla="*/ 11372255 w 11372255"/>
                  <a:gd name="connsiteY0" fmla="*/ 700178 h 700178"/>
                  <a:gd name="connsiteX1" fmla="*/ 10792759 w 11372255"/>
                  <a:gd name="connsiteY1" fmla="*/ 700178 h 700178"/>
                  <a:gd name="connsiteX2" fmla="*/ 10269106 w 11372255"/>
                  <a:gd name="connsiteY2" fmla="*/ 700178 h 700178"/>
                  <a:gd name="connsiteX3" fmla="*/ 0 w 11372255"/>
                  <a:gd name="connsiteY3" fmla="*/ 700178 h 700178"/>
                  <a:gd name="connsiteX4" fmla="*/ 0 w 11372255"/>
                  <a:gd name="connsiteY4" fmla="*/ 0 h 700178"/>
                  <a:gd name="connsiteX5" fmla="*/ 10269106 w 11372255"/>
                  <a:gd name="connsiteY5" fmla="*/ 0 h 700178"/>
                  <a:gd name="connsiteX6" fmla="*/ 10792759 w 11372255"/>
                  <a:gd name="connsiteY6" fmla="*/ 0 h 700178"/>
                  <a:gd name="connsiteX7" fmla="*/ 10968007 w 11372255"/>
                  <a:gd name="connsiteY7" fmla="*/ 0 h 70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2255" h="700178">
                    <a:moveTo>
                      <a:pt x="11372255" y="700178"/>
                    </a:moveTo>
                    <a:lnTo>
                      <a:pt x="10792759" y="700178"/>
                    </a:lnTo>
                    <a:lnTo>
                      <a:pt x="10269106" y="700178"/>
                    </a:lnTo>
                    <a:lnTo>
                      <a:pt x="0" y="700178"/>
                    </a:lnTo>
                    <a:lnTo>
                      <a:pt x="0" y="0"/>
                    </a:lnTo>
                    <a:lnTo>
                      <a:pt x="10269106" y="0"/>
                    </a:lnTo>
                    <a:lnTo>
                      <a:pt x="10792759" y="0"/>
                    </a:lnTo>
                    <a:lnTo>
                      <a:pt x="10968007" y="0"/>
                    </a:lnTo>
                    <a:close/>
                  </a:path>
                </a:pathLst>
              </a:custGeom>
              <a:solidFill>
                <a:schemeClr val="bg1">
                  <a:lumMod val="95000"/>
                </a:schemeClr>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Rectangle 6">
              <a:extLst>
                <a:ext uri="{FF2B5EF4-FFF2-40B4-BE49-F238E27FC236}">
                  <a16:creationId xmlns:a16="http://schemas.microsoft.com/office/drawing/2014/main" id="{D83A7016-4B8C-4814-9D88-F4C2305AF58D}"/>
                </a:ext>
              </a:extLst>
            </p:cNvPr>
            <p:cNvSpPr/>
            <p:nvPr/>
          </p:nvSpPr>
          <p:spPr>
            <a:xfrm>
              <a:off x="1280018" y="979828"/>
              <a:ext cx="2297436" cy="369332"/>
            </a:xfrm>
            <a:prstGeom prst="rect">
              <a:avLst/>
            </a:prstGeom>
          </p:spPr>
          <p:txBody>
            <a:bodyPr wrap="none">
              <a:spAutoFit/>
            </a:bodyPr>
            <a:lstStyle/>
            <a:p>
              <a:r>
                <a:rPr lang="en-US" b="1" dirty="0">
                  <a:latin typeface="Segoe UI Black" panose="020B0A02040204020203" pitchFamily="34" charset="0"/>
                  <a:ea typeface="Segoe UI Black" panose="020B0A02040204020203" pitchFamily="34" charset="0"/>
                </a:rPr>
                <a:t>Executive Summary</a:t>
              </a:r>
            </a:p>
          </p:txBody>
        </p:sp>
      </p:grpSp>
      <p:sp>
        <p:nvSpPr>
          <p:cNvPr id="11" name="Text Placeholder 10">
            <a:extLst>
              <a:ext uri="{FF2B5EF4-FFF2-40B4-BE49-F238E27FC236}">
                <a16:creationId xmlns:a16="http://schemas.microsoft.com/office/drawing/2014/main" id="{EA7D3EC7-9C0A-4960-9E5A-89218BDCAA3A}"/>
              </a:ext>
            </a:extLst>
          </p:cNvPr>
          <p:cNvSpPr>
            <a:spLocks noGrp="1"/>
          </p:cNvSpPr>
          <p:nvPr>
            <p:ph type="body" idx="11"/>
          </p:nvPr>
        </p:nvSpPr>
        <p:spPr>
          <a:xfrm>
            <a:off x="457200" y="1219200"/>
            <a:ext cx="8229600" cy="5410200"/>
          </a:xfrm>
        </p:spPr>
        <p:txBody>
          <a:bodyPr/>
          <a:lstStyle/>
          <a:p>
            <a:pPr marL="285750" indent="-285750">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Krypto Motors is a Korean-based company with one of the marketing </a:t>
            </a:r>
            <a:r>
              <a:rPr lang="en-US" sz="1800" dirty="0" err="1">
                <a:latin typeface="Segoe UI Light" panose="020B0502040204020203" pitchFamily="34" charset="0"/>
                <a:cs typeface="Segoe UI Light" panose="020B0502040204020203" pitchFamily="34" charset="0"/>
              </a:rPr>
              <a:t>programmes</a:t>
            </a:r>
            <a:r>
              <a:rPr lang="en-US" sz="1800" dirty="0">
                <a:latin typeface="Segoe UI Light" panose="020B0502040204020203" pitchFamily="34" charset="0"/>
                <a:cs typeface="Segoe UI Light" panose="020B0502040204020203" pitchFamily="34" charset="0"/>
              </a:rPr>
              <a:t> of any automobiles manufacturer is looking to make it’s foray into Indian market</a:t>
            </a:r>
          </a:p>
          <a:p>
            <a:pPr marL="285750" indent="-285750">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It has now earmarked India as a part of it’s strategic plan for global expansion outside Korea and Japan</a:t>
            </a:r>
          </a:p>
          <a:p>
            <a:pPr marL="285750" indent="-285750">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Product</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In order of rising pollution levels and as a part of greenfield project of government, Krypto Motors launching it’s successful brand name “Electra”.</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It is planned to launch Electra in 2021 that posses on “Ergonomic Design Feature”.</a:t>
            </a:r>
          </a:p>
          <a:p>
            <a:pPr marL="285750" indent="-285750">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Price</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cost and pricing when Electra will come to market is 25Lacs to 30Lacs</a:t>
            </a:r>
          </a:p>
          <a:p>
            <a:pPr marL="285750" indent="-285750">
              <a:buFont typeface="Arial" panose="020B0604020202020204" pitchFamily="34" charset="0"/>
              <a:buChar char="•"/>
            </a:pPr>
            <a:r>
              <a:rPr lang="en-US" sz="1800" dirty="0">
                <a:latin typeface="Segoe UI Light" panose="020B0502040204020203" pitchFamily="34" charset="0"/>
                <a:cs typeface="Segoe UI Light" panose="020B0502040204020203" pitchFamily="34" charset="0"/>
              </a:rPr>
              <a:t>Promotion</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Combining many different methods of media to reach their potential buyers.</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Annual Marketing Budget comprising of INR 10 Million</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It will be invested many channels such as Social Media, Print and TV etc.</a:t>
            </a:r>
          </a:p>
        </p:txBody>
      </p:sp>
    </p:spTree>
    <p:extLst>
      <p:ext uri="{BB962C8B-B14F-4D97-AF65-F5344CB8AC3E}">
        <p14:creationId xmlns:p14="http://schemas.microsoft.com/office/powerpoint/2010/main" val="211192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2C8C8-EFC7-4DA2-84B5-63333AF21E3E}"/>
              </a:ext>
            </a:extLst>
          </p:cNvPr>
          <p:cNvPicPr>
            <a:picLocks noChangeAspect="1"/>
          </p:cNvPicPr>
          <p:nvPr/>
        </p:nvPicPr>
        <p:blipFill>
          <a:blip r:embed="rId2"/>
          <a:stretch>
            <a:fillRect/>
          </a:stretch>
        </p:blipFill>
        <p:spPr>
          <a:xfrm>
            <a:off x="5325658" y="0"/>
            <a:ext cx="3758935" cy="2720546"/>
          </a:xfrm>
          <a:prstGeom prst="rect">
            <a:avLst/>
          </a:prstGeom>
        </p:spPr>
      </p:pic>
      <p:pic>
        <p:nvPicPr>
          <p:cNvPr id="4" name="Picture 3">
            <a:extLst>
              <a:ext uri="{FF2B5EF4-FFF2-40B4-BE49-F238E27FC236}">
                <a16:creationId xmlns:a16="http://schemas.microsoft.com/office/drawing/2014/main" id="{90FFA71F-AF44-435F-961D-42F9ED1B55A5}"/>
              </a:ext>
            </a:extLst>
          </p:cNvPr>
          <p:cNvPicPr>
            <a:picLocks noChangeAspect="1"/>
          </p:cNvPicPr>
          <p:nvPr/>
        </p:nvPicPr>
        <p:blipFill>
          <a:blip r:embed="rId3"/>
          <a:stretch>
            <a:fillRect/>
          </a:stretch>
        </p:blipFill>
        <p:spPr>
          <a:xfrm>
            <a:off x="4343400" y="4114800"/>
            <a:ext cx="4800600" cy="2743200"/>
          </a:xfrm>
          <a:prstGeom prst="rect">
            <a:avLst/>
          </a:prstGeom>
        </p:spPr>
      </p:pic>
      <p:graphicFrame>
        <p:nvGraphicFramePr>
          <p:cNvPr id="5" name="Chart 4">
            <a:extLst>
              <a:ext uri="{FF2B5EF4-FFF2-40B4-BE49-F238E27FC236}">
                <a16:creationId xmlns:a16="http://schemas.microsoft.com/office/drawing/2014/main" id="{9D846A2C-D16D-41B2-A726-ECBB44874682}"/>
              </a:ext>
            </a:extLst>
          </p:cNvPr>
          <p:cNvGraphicFramePr/>
          <p:nvPr>
            <p:extLst>
              <p:ext uri="{D42A27DB-BD31-4B8C-83A1-F6EECF244321}">
                <p14:modId xmlns:p14="http://schemas.microsoft.com/office/powerpoint/2010/main" val="2263965860"/>
              </p:ext>
            </p:extLst>
          </p:nvPr>
        </p:nvGraphicFramePr>
        <p:xfrm>
          <a:off x="36753" y="4419600"/>
          <a:ext cx="4572317"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Rounded Corners 6">
            <a:extLst>
              <a:ext uri="{FF2B5EF4-FFF2-40B4-BE49-F238E27FC236}">
                <a16:creationId xmlns:a16="http://schemas.microsoft.com/office/drawing/2014/main" id="{4649583B-DA10-41FA-9518-EA9062D82223}"/>
              </a:ext>
            </a:extLst>
          </p:cNvPr>
          <p:cNvSpPr/>
          <p:nvPr/>
        </p:nvSpPr>
        <p:spPr bwMode="auto">
          <a:xfrm>
            <a:off x="178341" y="2708315"/>
            <a:ext cx="4572317" cy="1558885"/>
          </a:xfrm>
          <a:prstGeom prst="roundRect">
            <a:avLst/>
          </a:prstGeom>
          <a:solidFill>
            <a:schemeClr val="bg1">
              <a:lumMod val="9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100" b="1" i="1" u="none" strike="noStrike" kern="1200" cap="none" spc="0" normalizeH="0" baseline="0" noProof="0" dirty="0">
                <a:ln>
                  <a:noFill/>
                </a:ln>
                <a:solidFill>
                  <a:srgbClr val="53565A"/>
                </a:solidFill>
                <a:effectLst/>
                <a:uLnTx/>
                <a:uFillTx/>
                <a:latin typeface="DINPro" panose="020B0504020101020102"/>
              </a:rPr>
              <a:t>Notes: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General perception towards EVs is changing and we expect a higher uptake (~1.4) in the average growth from 2025</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2021 revenue for Electra </a:t>
            </a:r>
            <a:r>
              <a:rPr lang="en-US" sz="1100" i="1" dirty="0">
                <a:solidFill>
                  <a:srgbClr val="53565A"/>
                </a:solidFill>
                <a:latin typeface="DINPro" panose="020B0504020101020102"/>
              </a:rPr>
              <a:t>starts from 6.5% and grows to 7.9% till 2025.</a:t>
            </a:r>
            <a:endParaRPr kumimoji="0" lang="en-US" sz="1100" b="0" i="1" u="none" strike="noStrike" kern="1200" cap="none" spc="0" normalizeH="0" baseline="0" noProof="0" dirty="0">
              <a:ln>
                <a:noFill/>
              </a:ln>
              <a:solidFill>
                <a:srgbClr val="53565A"/>
              </a:solidFill>
              <a:effectLst/>
              <a:uLnTx/>
              <a:uFillTx/>
              <a:latin typeface="DINPro" panose="020B0504020101020102"/>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lang="en-US" sz="1100" i="1" dirty="0">
                <a:solidFill>
                  <a:srgbClr val="53565A"/>
                </a:solidFill>
                <a:latin typeface="DINPro" panose="020B0504020101020102"/>
              </a:rPr>
              <a:t>The market share decreases due to announcement of a new EV company in 2028, but the rate is less compared to Fluent. </a:t>
            </a:r>
            <a:endParaRPr kumimoji="0" lang="en-US" sz="1100" b="0" i="1" u="none" strike="noStrike" kern="1200" cap="none" spc="0" normalizeH="0" baseline="0" noProof="0" dirty="0">
              <a:ln>
                <a:noFill/>
              </a:ln>
              <a:solidFill>
                <a:srgbClr val="53565A"/>
              </a:solidFill>
              <a:effectLst/>
              <a:uLnTx/>
              <a:uFillTx/>
              <a:latin typeface="DINPro" panose="020B0504020101020102"/>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lang="en-US" sz="1100" i="1" dirty="0">
                <a:solidFill>
                  <a:srgbClr val="53565A"/>
                </a:solidFill>
                <a:latin typeface="DINPro" panose="020B0504020101020102"/>
              </a:rPr>
              <a:t>Electra</a:t>
            </a:r>
            <a:r>
              <a:rPr kumimoji="0" lang="en-US" sz="1100" b="0" i="1" u="none" strike="noStrike" kern="1200" cap="none" spc="0" normalizeH="0" baseline="0" noProof="0" dirty="0">
                <a:ln>
                  <a:noFill/>
                </a:ln>
                <a:solidFill>
                  <a:srgbClr val="53565A"/>
                </a:solidFill>
                <a:effectLst/>
                <a:uLnTx/>
                <a:uFillTx/>
                <a:latin typeface="DINPro" panose="020B0504020101020102"/>
              </a:rPr>
              <a:t>’s revenue in 2008 was ~ INR 37.2 million</a:t>
            </a:r>
          </a:p>
        </p:txBody>
      </p:sp>
      <p:sp>
        <p:nvSpPr>
          <p:cNvPr id="8" name="Rectangle: Rounded Corners 7">
            <a:extLst>
              <a:ext uri="{FF2B5EF4-FFF2-40B4-BE49-F238E27FC236}">
                <a16:creationId xmlns:a16="http://schemas.microsoft.com/office/drawing/2014/main" id="{C8C2F0CA-2D96-4233-92B8-432F02EBD9DE}"/>
              </a:ext>
            </a:extLst>
          </p:cNvPr>
          <p:cNvSpPr/>
          <p:nvPr/>
        </p:nvSpPr>
        <p:spPr bwMode="auto">
          <a:xfrm>
            <a:off x="4892246" y="2720546"/>
            <a:ext cx="4038600" cy="1165654"/>
          </a:xfrm>
          <a:prstGeom prst="roundRect">
            <a:avLst/>
          </a:prstGeom>
          <a:solidFill>
            <a:schemeClr val="bg1">
              <a:lumMod val="95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100" b="1" i="1" u="none" strike="noStrike" kern="1200" cap="none" spc="0" normalizeH="0" baseline="0" noProof="0" dirty="0">
                <a:ln>
                  <a:noFill/>
                </a:ln>
                <a:solidFill>
                  <a:srgbClr val="53565A"/>
                </a:solidFill>
                <a:effectLst/>
                <a:uLnTx/>
                <a:uFillTx/>
                <a:latin typeface="DINPro" panose="020B0504020101020102"/>
              </a:rPr>
              <a:t>Notes:</a:t>
            </a: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lang="en-US" sz="1100" i="1" dirty="0">
                <a:solidFill>
                  <a:srgbClr val="53565A"/>
                </a:solidFill>
                <a:latin typeface="DINPro" panose="020B0504020101020102"/>
              </a:rPr>
              <a:t>5% revenue is lost by all EV companies</a:t>
            </a:r>
            <a:endParaRPr kumimoji="0" lang="en-US" sz="1100" b="0" i="1" u="none" strike="noStrike" kern="1200" cap="none" spc="0" normalizeH="0" baseline="0" noProof="0" dirty="0">
              <a:ln>
                <a:noFill/>
              </a:ln>
              <a:solidFill>
                <a:srgbClr val="53565A"/>
              </a:solidFill>
              <a:effectLst/>
              <a:uLnTx/>
              <a:uFillTx/>
              <a:latin typeface="DINPro" panose="020B0504020101020102"/>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lang="en-US" sz="1100" i="1" dirty="0">
                <a:solidFill>
                  <a:srgbClr val="53565A"/>
                </a:solidFill>
                <a:latin typeface="DINPro" panose="020B0504020101020102"/>
              </a:rPr>
              <a:t>30% revenue lost by Sky EV, SpeedX, GMW Model T (Conventional Cars)</a:t>
            </a:r>
            <a:endParaRPr kumimoji="0" lang="en-US" sz="1100" b="0" i="1" u="none" strike="noStrike" kern="1200" cap="none" spc="0" normalizeH="0" baseline="0" noProof="0" dirty="0">
              <a:ln>
                <a:noFill/>
              </a:ln>
              <a:solidFill>
                <a:srgbClr val="53565A"/>
              </a:solidFill>
              <a:effectLst/>
              <a:uLnTx/>
              <a:uFillTx/>
              <a:latin typeface="DINPro" panose="020B0504020101020102"/>
            </a:endParaRPr>
          </a:p>
          <a:p>
            <a:pPr marL="228600" marR="0" lvl="0" indent="-228600" algn="l" defTabSz="914400" rtl="0" eaLnBrk="1" fontAlgn="base" latinLnBrk="0" hangingPunct="1">
              <a:lnSpc>
                <a:spcPct val="100000"/>
              </a:lnSpc>
              <a:spcBef>
                <a:spcPct val="20000"/>
              </a:spcBef>
              <a:spcAft>
                <a:spcPct val="0"/>
              </a:spcAft>
              <a:buClrTx/>
              <a:buSzTx/>
              <a:buFontTx/>
              <a:buAutoNum type="arabicPeriod"/>
              <a:tabLst/>
              <a:defRPr/>
            </a:pPr>
            <a:r>
              <a:rPr kumimoji="0" lang="en-US" sz="1100" b="0" i="1" u="none" strike="noStrike" kern="1200" cap="none" spc="0" normalizeH="0" baseline="0" noProof="0" dirty="0">
                <a:ln>
                  <a:noFill/>
                </a:ln>
                <a:solidFill>
                  <a:srgbClr val="53565A"/>
                </a:solidFill>
                <a:effectLst/>
                <a:uLnTx/>
                <a:uFillTx/>
                <a:latin typeface="DINPro" panose="020B0504020101020102"/>
              </a:rPr>
              <a:t>GMW Model T shows an increase in loss by 19.35 lacs after launch of Electra.</a:t>
            </a:r>
          </a:p>
        </p:txBody>
      </p:sp>
      <p:graphicFrame>
        <p:nvGraphicFramePr>
          <p:cNvPr id="9" name="Content Placeholder 5">
            <a:extLst>
              <a:ext uri="{FF2B5EF4-FFF2-40B4-BE49-F238E27FC236}">
                <a16:creationId xmlns:a16="http://schemas.microsoft.com/office/drawing/2014/main" id="{83373C0D-A774-4F4F-A9F2-BCF5A79DC63B}"/>
              </a:ext>
            </a:extLst>
          </p:cNvPr>
          <p:cNvGraphicFramePr>
            <a:graphicFrameLocks noGrp="1"/>
          </p:cNvGraphicFramePr>
          <p:nvPr>
            <p:ph idx="1"/>
            <p:extLst>
              <p:ext uri="{D42A27DB-BD31-4B8C-83A1-F6EECF244321}">
                <p14:modId xmlns:p14="http://schemas.microsoft.com/office/powerpoint/2010/main" val="2808357932"/>
              </p:ext>
            </p:extLst>
          </p:nvPr>
        </p:nvGraphicFramePr>
        <p:xfrm>
          <a:off x="525058" y="332710"/>
          <a:ext cx="4800600" cy="2404312"/>
        </p:xfrm>
        <a:graphic>
          <a:graphicData uri="http://schemas.openxmlformats.org/drawingml/2006/chart">
            <c:chart xmlns:c="http://schemas.openxmlformats.org/drawingml/2006/chart" xmlns:r="http://schemas.openxmlformats.org/officeDocument/2006/relationships" r:id="rId5"/>
          </a:graphicData>
        </a:graphic>
      </p:graphicFrame>
      <p:sp>
        <p:nvSpPr>
          <p:cNvPr id="11" name="Rectangle 10">
            <a:extLst>
              <a:ext uri="{FF2B5EF4-FFF2-40B4-BE49-F238E27FC236}">
                <a16:creationId xmlns:a16="http://schemas.microsoft.com/office/drawing/2014/main" id="{2AB47070-5C17-4892-AD3E-F113A25DE12A}"/>
              </a:ext>
            </a:extLst>
          </p:cNvPr>
          <p:cNvSpPr/>
          <p:nvPr/>
        </p:nvSpPr>
        <p:spPr>
          <a:xfrm>
            <a:off x="-84542" y="33744"/>
            <a:ext cx="5647142" cy="307777"/>
          </a:xfrm>
          <a:prstGeom prst="rect">
            <a:avLst/>
          </a:prstGeom>
        </p:spPr>
        <p:txBody>
          <a:bodyPr wrap="square">
            <a:spAutoFit/>
          </a:bodyPr>
          <a:lstStyle/>
          <a:p>
            <a:pPr lvl="0" algn="ctr" fontAlgn="base">
              <a:spcBef>
                <a:spcPct val="0"/>
              </a:spcBef>
              <a:spcAft>
                <a:spcPct val="0"/>
              </a:spcAft>
              <a:defRPr/>
            </a:pPr>
            <a:r>
              <a:rPr lang="en-US" sz="1400" b="1" kern="0" dirty="0">
                <a:solidFill>
                  <a:srgbClr val="53565A">
                    <a:lumMod val="50000"/>
                  </a:srgbClr>
                </a:solidFill>
                <a:latin typeface="DINPro" panose="020B0504020101020102"/>
              </a:rPr>
              <a:t>Marketing Returns by Advertisement Channels (Forecast)</a:t>
            </a:r>
          </a:p>
        </p:txBody>
      </p:sp>
      <p:sp>
        <p:nvSpPr>
          <p:cNvPr id="12" name="Rectangle 11">
            <a:extLst>
              <a:ext uri="{FF2B5EF4-FFF2-40B4-BE49-F238E27FC236}">
                <a16:creationId xmlns:a16="http://schemas.microsoft.com/office/drawing/2014/main" id="{4947A689-30AA-4094-B836-03F3A825906C}"/>
              </a:ext>
            </a:extLst>
          </p:cNvPr>
          <p:cNvSpPr/>
          <p:nvPr/>
        </p:nvSpPr>
        <p:spPr>
          <a:xfrm rot="16200000">
            <a:off x="-928938" y="1016103"/>
            <a:ext cx="2766405" cy="276999"/>
          </a:xfrm>
          <a:prstGeom prst="rect">
            <a:avLst/>
          </a:prstGeom>
        </p:spPr>
        <p:txBody>
          <a:bodyPr wrap="square">
            <a:spAutoFit/>
          </a:bodyPr>
          <a:lstStyle/>
          <a:p>
            <a:pPr lvl="0" fontAlgn="base">
              <a:spcBef>
                <a:spcPct val="20000"/>
              </a:spcBef>
              <a:spcAft>
                <a:spcPct val="0"/>
              </a:spcAft>
              <a:defRPr/>
            </a:pPr>
            <a:r>
              <a:rPr lang="en-US" sz="1200" b="1" dirty="0">
                <a:solidFill>
                  <a:srgbClr val="53565A">
                    <a:lumMod val="50000"/>
                  </a:srgbClr>
                </a:solidFill>
                <a:latin typeface="DINPro" panose="020B0504020101020102"/>
              </a:rPr>
              <a:t>Expected Returns  (in INR millions)</a:t>
            </a:r>
          </a:p>
        </p:txBody>
      </p:sp>
    </p:spTree>
    <p:extLst>
      <p:ext uri="{BB962C8B-B14F-4D97-AF65-F5344CB8AC3E}">
        <p14:creationId xmlns:p14="http://schemas.microsoft.com/office/powerpoint/2010/main" val="191261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00EE51E-A20B-409A-87B8-B23422DD2DEA}"/>
              </a:ext>
            </a:extLst>
          </p:cNvPr>
          <p:cNvGraphicFramePr>
            <a:graphicFrameLocks noGrp="1"/>
          </p:cNvGraphicFramePr>
          <p:nvPr>
            <p:extLst>
              <p:ext uri="{D42A27DB-BD31-4B8C-83A1-F6EECF244321}">
                <p14:modId xmlns:p14="http://schemas.microsoft.com/office/powerpoint/2010/main" val="2757072065"/>
              </p:ext>
            </p:extLst>
          </p:nvPr>
        </p:nvGraphicFramePr>
        <p:xfrm>
          <a:off x="1" y="8878"/>
          <a:ext cx="8458197" cy="2377440"/>
        </p:xfrm>
        <a:graphic>
          <a:graphicData uri="http://schemas.openxmlformats.org/drawingml/2006/table">
            <a:tbl>
              <a:tblPr/>
              <a:tblGrid>
                <a:gridCol w="1184148">
                  <a:extLst>
                    <a:ext uri="{9D8B030D-6E8A-4147-A177-3AD203B41FA5}">
                      <a16:colId xmlns:a16="http://schemas.microsoft.com/office/drawing/2014/main" val="943625348"/>
                    </a:ext>
                  </a:extLst>
                </a:gridCol>
                <a:gridCol w="1091877">
                  <a:extLst>
                    <a:ext uri="{9D8B030D-6E8A-4147-A177-3AD203B41FA5}">
                      <a16:colId xmlns:a16="http://schemas.microsoft.com/office/drawing/2014/main" val="3149856753"/>
                    </a:ext>
                  </a:extLst>
                </a:gridCol>
                <a:gridCol w="1030362">
                  <a:extLst>
                    <a:ext uri="{9D8B030D-6E8A-4147-A177-3AD203B41FA5}">
                      <a16:colId xmlns:a16="http://schemas.microsoft.com/office/drawing/2014/main" val="4209104582"/>
                    </a:ext>
                  </a:extLst>
                </a:gridCol>
                <a:gridCol w="1030362">
                  <a:extLst>
                    <a:ext uri="{9D8B030D-6E8A-4147-A177-3AD203B41FA5}">
                      <a16:colId xmlns:a16="http://schemas.microsoft.com/office/drawing/2014/main" val="3600662512"/>
                    </a:ext>
                  </a:extLst>
                </a:gridCol>
                <a:gridCol w="1030362">
                  <a:extLst>
                    <a:ext uri="{9D8B030D-6E8A-4147-A177-3AD203B41FA5}">
                      <a16:colId xmlns:a16="http://schemas.microsoft.com/office/drawing/2014/main" val="2558224155"/>
                    </a:ext>
                  </a:extLst>
                </a:gridCol>
                <a:gridCol w="1030362">
                  <a:extLst>
                    <a:ext uri="{9D8B030D-6E8A-4147-A177-3AD203B41FA5}">
                      <a16:colId xmlns:a16="http://schemas.microsoft.com/office/drawing/2014/main" val="1481838035"/>
                    </a:ext>
                  </a:extLst>
                </a:gridCol>
                <a:gridCol w="1030362">
                  <a:extLst>
                    <a:ext uri="{9D8B030D-6E8A-4147-A177-3AD203B41FA5}">
                      <a16:colId xmlns:a16="http://schemas.microsoft.com/office/drawing/2014/main" val="2164652160"/>
                    </a:ext>
                  </a:extLst>
                </a:gridCol>
                <a:gridCol w="1030362">
                  <a:extLst>
                    <a:ext uri="{9D8B030D-6E8A-4147-A177-3AD203B41FA5}">
                      <a16:colId xmlns:a16="http://schemas.microsoft.com/office/drawing/2014/main" val="3529902112"/>
                    </a:ext>
                  </a:extLst>
                </a:gridCol>
              </a:tblGrid>
              <a:tr h="548640">
                <a:tc>
                  <a:txBody>
                    <a:bodyPr/>
                    <a:lstStyle/>
                    <a:p>
                      <a:pPr algn="l" fontAlgn="b"/>
                      <a:r>
                        <a:rPr lang="en-US" sz="1100" b="1" i="0" u="none" strike="noStrike">
                          <a:solidFill>
                            <a:srgbClr val="000000"/>
                          </a:solidFill>
                          <a:effectLst/>
                          <a:latin typeface="Calibri" panose="020F0502020204030204" pitchFamily="34" charset="0"/>
                        </a:rPr>
                        <a:t>Max Return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Max Return based on Allocation</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If Budget is  Allocated</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Allocation Weightage</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Amount Allocated</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Return Expected</a:t>
                      </a:r>
                    </a:p>
                  </a:txBody>
                  <a:tcPr marL="7620" marR="7620" marT="7620" marB="0" anchor="b">
                    <a:lnL>
                      <a:noFill/>
                    </a:lnL>
                    <a:lnR>
                      <a:noFill/>
                    </a:lnR>
                    <a:lnT>
                      <a:noFill/>
                    </a:lnT>
                    <a:lnB>
                      <a:noFill/>
                    </a:lnB>
                    <a:solidFill>
                      <a:schemeClr val="accent1">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ROI </a:t>
                      </a: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91345707"/>
                  </a:ext>
                </a:extLst>
              </a:tr>
              <a:tr h="182880">
                <a:tc>
                  <a:txBody>
                    <a:bodyPr/>
                    <a:lstStyle/>
                    <a:p>
                      <a:pPr algn="l" fontAlgn="b"/>
                      <a:r>
                        <a:rPr lang="en-US" sz="1100" b="0" i="0" u="none" strike="noStrike">
                          <a:solidFill>
                            <a:srgbClr val="000000"/>
                          </a:solidFill>
                          <a:effectLst/>
                          <a:latin typeface="Calibri" panose="020F0502020204030204" pitchFamily="34" charset="0"/>
                        </a:rPr>
                        <a:t>Events</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2,492,211.84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1,993,769.47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68%</a:t>
                      </a: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967859283"/>
                  </a:ext>
                </a:extLst>
              </a:tr>
              <a:tr h="182880">
                <a:tc>
                  <a:txBody>
                    <a:bodyPr/>
                    <a:lstStyle/>
                    <a:p>
                      <a:pPr algn="l" fontAlgn="b"/>
                      <a:r>
                        <a:rPr lang="en-US" sz="1100" b="0" i="0" u="none" strike="noStrike">
                          <a:solidFill>
                            <a:srgbClr val="000000"/>
                          </a:solidFill>
                          <a:effectLst/>
                          <a:latin typeface="Calibri" panose="020F0502020204030204" pitchFamily="34" charset="0"/>
                        </a:rPr>
                        <a:t>Socia Media</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70%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2,336,448.60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1,752,336.45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809757406"/>
                  </a:ext>
                </a:extLst>
              </a:tr>
              <a:tr h="182880">
                <a:tc>
                  <a:txBody>
                    <a:bodyPr/>
                    <a:lstStyle/>
                    <a:p>
                      <a:pPr algn="l" fontAlgn="b"/>
                      <a:r>
                        <a:rPr lang="en-US" sz="1100" b="0" i="0" u="none" strike="noStrike">
                          <a:solidFill>
                            <a:srgbClr val="000000"/>
                          </a:solidFill>
                          <a:effectLst/>
                          <a:latin typeface="Calibri" panose="020F0502020204030204" pitchFamily="34" charset="0"/>
                        </a:rPr>
                        <a:t>TV</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60%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1,869,158.88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1,121,495.33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334028410"/>
                  </a:ext>
                </a:extLst>
              </a:tr>
              <a:tr h="182880">
                <a:tc>
                  <a:txBody>
                    <a:bodyPr/>
                    <a:lstStyle/>
                    <a:p>
                      <a:pPr algn="l" fontAlgn="b"/>
                      <a:r>
                        <a:rPr lang="en-US" sz="1100" b="0" i="0" u="none" strike="noStrike">
                          <a:solidFill>
                            <a:srgbClr val="000000"/>
                          </a:solidFill>
                          <a:effectLst/>
                          <a:latin typeface="Calibri" panose="020F0502020204030204" pitchFamily="34" charset="0"/>
                        </a:rPr>
                        <a:t>Print</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71%</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2,211,838.01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1,570,404.98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54867565"/>
                  </a:ext>
                </a:extLst>
              </a:tr>
              <a:tr h="182880">
                <a:tc>
                  <a:txBody>
                    <a:bodyPr/>
                    <a:lstStyle/>
                    <a:p>
                      <a:pPr algn="l" fontAlgn="b"/>
                      <a:r>
                        <a:rPr lang="en-US" sz="1100" b="0" i="0" u="none" strike="noStrike">
                          <a:solidFill>
                            <a:srgbClr val="000000"/>
                          </a:solidFill>
                          <a:effectLst/>
                          <a:latin typeface="Calibri" panose="020F0502020204030204" pitchFamily="34" charset="0"/>
                        </a:rPr>
                        <a:t>Online</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1,090,342.68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381,619.94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558018839"/>
                  </a:ext>
                </a:extLst>
              </a:tr>
              <a:tr h="182880">
                <a:tc>
                  <a:txBody>
                    <a:bodyPr/>
                    <a:lstStyle/>
                    <a:p>
                      <a:pPr algn="l" fontAlgn="b"/>
                      <a:r>
                        <a:rPr lang="en-US" sz="1100" b="0" i="0" u="none" strike="noStrike">
                          <a:solidFill>
                            <a:srgbClr val="000000"/>
                          </a:solidFill>
                          <a:effectLst/>
                          <a:latin typeface="Calibri" panose="020F0502020204030204" pitchFamily="34" charset="0"/>
                        </a:rPr>
                        <a:t>Total </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321%</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360%</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62687352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2147085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1474819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750520883"/>
                  </a:ext>
                </a:extLst>
              </a:tr>
              <a:tr h="182880">
                <a:tc>
                  <a:txBody>
                    <a:bodyPr/>
                    <a:lstStyle/>
                    <a:p>
                      <a:pPr algn="l" fontAlgn="b"/>
                      <a:r>
                        <a:rPr lang="en-US" sz="1100" b="0" i="0" u="none" strike="noStrike">
                          <a:solidFill>
                            <a:srgbClr val="000000"/>
                          </a:solidFill>
                          <a:effectLst/>
                          <a:latin typeface="Calibri" panose="020F0502020204030204" pitchFamily="34" charset="0"/>
                        </a:rPr>
                        <a:t>Max ROI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68%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70516477"/>
                  </a:ext>
                </a:extLst>
              </a:tr>
            </a:tbl>
          </a:graphicData>
        </a:graphic>
      </p:graphicFrame>
      <p:graphicFrame>
        <p:nvGraphicFramePr>
          <p:cNvPr id="7" name="Table 6">
            <a:extLst>
              <a:ext uri="{FF2B5EF4-FFF2-40B4-BE49-F238E27FC236}">
                <a16:creationId xmlns:a16="http://schemas.microsoft.com/office/drawing/2014/main" id="{6B2BA7BE-ADE5-4FA6-AB10-61A59F7D85F7}"/>
              </a:ext>
            </a:extLst>
          </p:cNvPr>
          <p:cNvGraphicFramePr>
            <a:graphicFrameLocks noGrp="1"/>
          </p:cNvGraphicFramePr>
          <p:nvPr>
            <p:extLst>
              <p:ext uri="{D42A27DB-BD31-4B8C-83A1-F6EECF244321}">
                <p14:modId xmlns:p14="http://schemas.microsoft.com/office/powerpoint/2010/main" val="3575251525"/>
              </p:ext>
            </p:extLst>
          </p:nvPr>
        </p:nvGraphicFramePr>
        <p:xfrm>
          <a:off x="0" y="2386318"/>
          <a:ext cx="4432300" cy="4023360"/>
        </p:xfrm>
        <a:graphic>
          <a:graphicData uri="http://schemas.openxmlformats.org/drawingml/2006/table">
            <a:tbl>
              <a:tblPr/>
              <a:tblGrid>
                <a:gridCol w="974342">
                  <a:extLst>
                    <a:ext uri="{9D8B030D-6E8A-4147-A177-3AD203B41FA5}">
                      <a16:colId xmlns:a16="http://schemas.microsoft.com/office/drawing/2014/main" val="1183286581"/>
                    </a:ext>
                  </a:extLst>
                </a:gridCol>
                <a:gridCol w="907475">
                  <a:extLst>
                    <a:ext uri="{9D8B030D-6E8A-4147-A177-3AD203B41FA5}">
                      <a16:colId xmlns:a16="http://schemas.microsoft.com/office/drawing/2014/main" val="3456346143"/>
                    </a:ext>
                  </a:extLst>
                </a:gridCol>
                <a:gridCol w="850161">
                  <a:extLst>
                    <a:ext uri="{9D8B030D-6E8A-4147-A177-3AD203B41FA5}">
                      <a16:colId xmlns:a16="http://schemas.microsoft.com/office/drawing/2014/main" val="617949942"/>
                    </a:ext>
                  </a:extLst>
                </a:gridCol>
                <a:gridCol w="850161">
                  <a:extLst>
                    <a:ext uri="{9D8B030D-6E8A-4147-A177-3AD203B41FA5}">
                      <a16:colId xmlns:a16="http://schemas.microsoft.com/office/drawing/2014/main" val="1936432786"/>
                    </a:ext>
                  </a:extLst>
                </a:gridCol>
                <a:gridCol w="850161">
                  <a:extLst>
                    <a:ext uri="{9D8B030D-6E8A-4147-A177-3AD203B41FA5}">
                      <a16:colId xmlns:a16="http://schemas.microsoft.com/office/drawing/2014/main" val="2621576766"/>
                    </a:ext>
                  </a:extLst>
                </a:gridCol>
              </a:tblGrid>
              <a:tr h="182880">
                <a:tc gridSpan="5">
                  <a:txBody>
                    <a:bodyPr/>
                    <a:lstStyle/>
                    <a:p>
                      <a:pPr algn="l" fontAlgn="b"/>
                      <a:r>
                        <a:rPr lang="en-US" sz="1100" b="0" i="0" u="none" strike="noStrike">
                          <a:solidFill>
                            <a:srgbClr val="000000"/>
                          </a:solidFill>
                          <a:effectLst/>
                          <a:latin typeface="Calibri" panose="020F0502020204030204" pitchFamily="34" charset="0"/>
                        </a:rPr>
                        <a:t>Therefore The Max Return achieved by Allocating Budget on Table G</a:t>
                      </a:r>
                    </a:p>
                  </a:txBody>
                  <a:tcPr marL="7620" marR="7620" marT="7620" marB="0" anchor="b">
                    <a:lnL>
                      <a:noFill/>
                    </a:lnL>
                    <a:lnR>
                      <a:noFill/>
                    </a:lnR>
                    <a:lnT>
                      <a:noFill/>
                    </a:lnT>
                    <a:lnB>
                      <a:noFill/>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812329"/>
                  </a:ext>
                </a:extLst>
              </a:tr>
              <a:tr h="182880">
                <a:tc gridSpan="2">
                  <a:txBody>
                    <a:bodyPr/>
                    <a:lstStyle/>
                    <a:p>
                      <a:pPr algn="l" fontAlgn="b"/>
                      <a:r>
                        <a:rPr lang="en-US" sz="1100" b="0" i="0" u="none" strike="noStrike">
                          <a:solidFill>
                            <a:srgbClr val="000000"/>
                          </a:solidFill>
                          <a:effectLst/>
                          <a:latin typeface="Calibri" panose="020F0502020204030204" pitchFamily="34" charset="0"/>
                        </a:rPr>
                        <a:t>Best Budget can be allocated as </a:t>
                      </a:r>
                    </a:p>
                  </a:txBody>
                  <a:tcPr marL="7620" marR="7620" marT="7620" marB="0" anchor="b">
                    <a:lnL>
                      <a:noFill/>
                    </a:lnL>
                    <a:lnR>
                      <a:noFill/>
                    </a:lnR>
                    <a:lnT>
                      <a:noFill/>
                    </a:lnT>
                    <a:lnB>
                      <a:noFill/>
                    </a:lnB>
                    <a:solidFill>
                      <a:schemeClr val="accent1">
                        <a:lumMod val="40000"/>
                        <a:lumOff val="60000"/>
                      </a:schemeClr>
                    </a:solidFill>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2530406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078791143"/>
                  </a:ext>
                </a:extLst>
              </a:tr>
              <a:tr h="182880">
                <a:tc>
                  <a:txBody>
                    <a:bodyPr/>
                    <a:lstStyle/>
                    <a:p>
                      <a:pPr algn="l" fontAlgn="b"/>
                      <a:r>
                        <a:rPr lang="en-US" sz="1100" b="1" i="0" u="none" strike="noStrike">
                          <a:solidFill>
                            <a:srgbClr val="000000"/>
                          </a:solidFill>
                          <a:effectLst/>
                          <a:latin typeface="Calibri" panose="020F0502020204030204" pitchFamily="34" charset="0"/>
                        </a:rPr>
                        <a:t>Channels</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Budget</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290625774"/>
                  </a:ext>
                </a:extLst>
              </a:tr>
              <a:tr h="182880">
                <a:tc>
                  <a:txBody>
                    <a:bodyPr/>
                    <a:lstStyle/>
                    <a:p>
                      <a:pPr algn="l" fontAlgn="b"/>
                      <a:r>
                        <a:rPr lang="en-US" sz="1100" b="0" i="0" u="none" strike="noStrike">
                          <a:solidFill>
                            <a:srgbClr val="000000"/>
                          </a:solidFill>
                          <a:effectLst/>
                          <a:latin typeface="Calibri" panose="020F0502020204030204" pitchFamily="34" charset="0"/>
                        </a:rPr>
                        <a:t>Events</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2492211.838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020159333"/>
                  </a:ext>
                </a:extLst>
              </a:tr>
              <a:tr h="182880">
                <a:tc>
                  <a:txBody>
                    <a:bodyPr/>
                    <a:lstStyle/>
                    <a:p>
                      <a:pPr algn="l" fontAlgn="b"/>
                      <a:r>
                        <a:rPr lang="en-US" sz="1100" b="0" i="0" u="none" strike="noStrike">
                          <a:solidFill>
                            <a:srgbClr val="000000"/>
                          </a:solidFill>
                          <a:effectLst/>
                          <a:latin typeface="Calibri" panose="020F0502020204030204" pitchFamily="34" charset="0"/>
                        </a:rPr>
                        <a:t>Socia Media</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2336448.598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059466777"/>
                  </a:ext>
                </a:extLst>
              </a:tr>
              <a:tr h="182880">
                <a:tc>
                  <a:txBody>
                    <a:bodyPr/>
                    <a:lstStyle/>
                    <a:p>
                      <a:pPr algn="l" fontAlgn="b"/>
                      <a:r>
                        <a:rPr lang="en-US" sz="1100" b="0" i="0" u="none" strike="noStrike">
                          <a:solidFill>
                            <a:srgbClr val="000000"/>
                          </a:solidFill>
                          <a:effectLst/>
                          <a:latin typeface="Calibri" panose="020F0502020204030204" pitchFamily="34" charset="0"/>
                        </a:rPr>
                        <a:t>TV</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1869158.879</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23565441"/>
                  </a:ext>
                </a:extLst>
              </a:tr>
              <a:tr h="182880">
                <a:tc>
                  <a:txBody>
                    <a:bodyPr/>
                    <a:lstStyle/>
                    <a:p>
                      <a:pPr algn="l" fontAlgn="b"/>
                      <a:r>
                        <a:rPr lang="en-US" sz="1100" b="0" i="0" u="none" strike="noStrike">
                          <a:solidFill>
                            <a:srgbClr val="000000"/>
                          </a:solidFill>
                          <a:effectLst/>
                          <a:latin typeface="Calibri" panose="020F0502020204030204" pitchFamily="34" charset="0"/>
                        </a:rPr>
                        <a:t>Print</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2211838.006</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807256233"/>
                  </a:ext>
                </a:extLst>
              </a:tr>
              <a:tr h="182880">
                <a:tc>
                  <a:txBody>
                    <a:bodyPr/>
                    <a:lstStyle/>
                    <a:p>
                      <a:pPr algn="l" fontAlgn="b"/>
                      <a:r>
                        <a:rPr lang="en-US" sz="1100" b="0" i="0" u="none" strike="noStrike">
                          <a:solidFill>
                            <a:srgbClr val="000000"/>
                          </a:solidFill>
                          <a:effectLst/>
                          <a:latin typeface="Calibri" panose="020F0502020204030204" pitchFamily="34" charset="0"/>
                        </a:rPr>
                        <a:t>Online</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1090342.679</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02273448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12356280"/>
                  </a:ext>
                </a:extLst>
              </a:tr>
              <a:tr h="182880">
                <a:tc>
                  <a:txBody>
                    <a:bodyPr/>
                    <a:lstStyle/>
                    <a:p>
                      <a:pPr algn="l" fontAlgn="b"/>
                      <a:r>
                        <a:rPr lang="en-US" sz="1100" b="1" i="0" u="none" strike="noStrike">
                          <a:solidFill>
                            <a:srgbClr val="000000"/>
                          </a:solidFill>
                          <a:effectLst/>
                          <a:latin typeface="Calibri" panose="020F0502020204030204" pitchFamily="34" charset="0"/>
                        </a:rPr>
                        <a:t>With ROI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1" i="0" u="none" strike="noStrike">
                          <a:solidFill>
                            <a:srgbClr val="000000"/>
                          </a:solidFill>
                          <a:effectLst/>
                          <a:latin typeface="Calibri" panose="020F0502020204030204" pitchFamily="34" charset="0"/>
                        </a:rPr>
                        <a:t>68%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62850096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365413449"/>
                  </a:ext>
                </a:extLst>
              </a:tr>
              <a:tr h="182880">
                <a:tc gridSpan="3">
                  <a:txBody>
                    <a:bodyPr/>
                    <a:lstStyle/>
                    <a:p>
                      <a:pPr algn="l" fontAlgn="b"/>
                      <a:r>
                        <a:rPr lang="en-US" sz="1100" b="1" i="0" u="none" strike="noStrike">
                          <a:solidFill>
                            <a:srgbClr val="000000"/>
                          </a:solidFill>
                          <a:effectLst/>
                          <a:latin typeface="Calibri" panose="020F0502020204030204" pitchFamily="34" charset="0"/>
                        </a:rPr>
                        <a:t>b) Maximum Revenue generated </a:t>
                      </a:r>
                    </a:p>
                  </a:txBody>
                  <a:tcPr marL="7620" marR="7620" marT="7620" marB="0" anchor="b">
                    <a:lnL>
                      <a:noFill/>
                    </a:lnL>
                    <a:lnR>
                      <a:noFill/>
                    </a:lnR>
                    <a:lnT>
                      <a:noFill/>
                    </a:lnT>
                    <a:lnB>
                      <a:noFill/>
                    </a:lnB>
                    <a:solidFill>
                      <a:schemeClr val="accent1">
                        <a:lumMod val="40000"/>
                        <a:lumOff val="6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00316165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558828223"/>
                  </a:ext>
                </a:extLst>
              </a:tr>
              <a:tr h="182880">
                <a:tc>
                  <a:txBody>
                    <a:bodyPr/>
                    <a:lstStyle/>
                    <a:p>
                      <a:pPr algn="l" fontAlgn="b"/>
                      <a:r>
                        <a:rPr lang="en-US" sz="1100" b="1" i="0" u="none" strike="noStrike">
                          <a:solidFill>
                            <a:srgbClr val="000000"/>
                          </a:solidFill>
                          <a:effectLst/>
                          <a:latin typeface="Calibri" panose="020F0502020204030204" pitchFamily="34" charset="0"/>
                        </a:rPr>
                        <a:t>Channels</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61552189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Budget</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Return </a:t>
                      </a:r>
                    </a:p>
                  </a:txBody>
                  <a:tcPr marL="7620" marR="7620" marT="7620" marB="0" anchor="b">
                    <a:lnL>
                      <a:noFill/>
                    </a:lnL>
                    <a:lnR>
                      <a:noFill/>
                    </a:lnR>
                    <a:lnT>
                      <a:noFill/>
                    </a:lnT>
                    <a:lnB>
                      <a:noFill/>
                    </a:lnB>
                    <a:solidFill>
                      <a:schemeClr val="accent1">
                        <a:lumMod val="40000"/>
                        <a:lumOff val="60000"/>
                      </a:schemeClr>
                    </a:solidFill>
                  </a:tcPr>
                </a:tc>
                <a:tc gridSpan="2">
                  <a:txBody>
                    <a:bodyPr/>
                    <a:lstStyle/>
                    <a:p>
                      <a:pPr algn="l" fontAlgn="b"/>
                      <a:r>
                        <a:rPr lang="en-US" sz="1100" b="1" i="0" u="none" strike="noStrike">
                          <a:solidFill>
                            <a:srgbClr val="000000"/>
                          </a:solidFill>
                          <a:effectLst/>
                          <a:latin typeface="Calibri" panose="020F0502020204030204" pitchFamily="34" charset="0"/>
                        </a:rPr>
                        <a:t>Total Revenue </a:t>
                      </a:r>
                    </a:p>
                  </a:txBody>
                  <a:tcPr marL="7620" marR="7620" marT="7620" marB="0" anchor="b">
                    <a:lnL>
                      <a:noFill/>
                    </a:lnL>
                    <a:lnR>
                      <a:noFill/>
                    </a:lnR>
                    <a:lnT>
                      <a:noFill/>
                    </a:lnT>
                    <a:lnB>
                      <a:noFill/>
                    </a:lnB>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2106963460"/>
                  </a:ext>
                </a:extLst>
              </a:tr>
              <a:tr h="182880">
                <a:tc>
                  <a:txBody>
                    <a:bodyPr/>
                    <a:lstStyle/>
                    <a:p>
                      <a:pPr algn="l" fontAlgn="b"/>
                      <a:r>
                        <a:rPr lang="en-US" sz="1100" b="0" i="0" u="none" strike="noStrike">
                          <a:solidFill>
                            <a:srgbClr val="000000"/>
                          </a:solidFill>
                          <a:effectLst/>
                          <a:latin typeface="Calibri" panose="020F0502020204030204" pitchFamily="34" charset="0"/>
                        </a:rPr>
                        <a:t>Events</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2492211.838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1,993,769.47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4485981</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100346281"/>
                  </a:ext>
                </a:extLst>
              </a:tr>
              <a:tr h="182880">
                <a:tc>
                  <a:txBody>
                    <a:bodyPr/>
                    <a:lstStyle/>
                    <a:p>
                      <a:pPr algn="l" fontAlgn="b"/>
                      <a:r>
                        <a:rPr lang="en-US" sz="1100" b="0" i="0" u="none" strike="noStrike">
                          <a:solidFill>
                            <a:srgbClr val="000000"/>
                          </a:solidFill>
                          <a:effectLst/>
                          <a:latin typeface="Calibri" panose="020F0502020204030204" pitchFamily="34" charset="0"/>
                        </a:rPr>
                        <a:t>Socia Media</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2336448.598</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1,752,336.45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4088785</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44998100"/>
                  </a:ext>
                </a:extLst>
              </a:tr>
              <a:tr h="182880">
                <a:tc>
                  <a:txBody>
                    <a:bodyPr/>
                    <a:lstStyle/>
                    <a:p>
                      <a:pPr algn="l" fontAlgn="b"/>
                      <a:r>
                        <a:rPr lang="en-US" sz="1100" b="0" i="0" u="none" strike="noStrike">
                          <a:solidFill>
                            <a:srgbClr val="000000"/>
                          </a:solidFill>
                          <a:effectLst/>
                          <a:latin typeface="Calibri" panose="020F0502020204030204" pitchFamily="34" charset="0"/>
                        </a:rPr>
                        <a:t>TV</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1869158.879</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1,121,495.33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2990654</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874623352"/>
                  </a:ext>
                </a:extLst>
              </a:tr>
              <a:tr h="182880">
                <a:tc>
                  <a:txBody>
                    <a:bodyPr/>
                    <a:lstStyle/>
                    <a:p>
                      <a:pPr algn="l" fontAlgn="b"/>
                      <a:r>
                        <a:rPr lang="en-US" sz="1100" b="0" i="0" u="none" strike="noStrike">
                          <a:solidFill>
                            <a:srgbClr val="000000"/>
                          </a:solidFill>
                          <a:effectLst/>
                          <a:latin typeface="Calibri" panose="020F0502020204030204" pitchFamily="34" charset="0"/>
                        </a:rPr>
                        <a:t>Print</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2211838.006</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1,570,404.98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3782243</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798072837"/>
                  </a:ext>
                </a:extLst>
              </a:tr>
              <a:tr h="182880">
                <a:tc>
                  <a:txBody>
                    <a:bodyPr/>
                    <a:lstStyle/>
                    <a:p>
                      <a:pPr algn="l" fontAlgn="b"/>
                      <a:r>
                        <a:rPr lang="en-US" sz="1100" b="0" i="0" u="none" strike="noStrike">
                          <a:solidFill>
                            <a:srgbClr val="000000"/>
                          </a:solidFill>
                          <a:effectLst/>
                          <a:latin typeface="Calibri" panose="020F0502020204030204" pitchFamily="34" charset="0"/>
                        </a:rPr>
                        <a:t>Online</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1090342.679</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    381,619.94 </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0" i="0" u="none" strike="noStrike">
                          <a:solidFill>
                            <a:srgbClr val="000000"/>
                          </a:solidFill>
                          <a:effectLst/>
                          <a:latin typeface="Calibri" panose="020F0502020204030204" pitchFamily="34" charset="0"/>
                        </a:rPr>
                        <a:t>1471963</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10331926"/>
                  </a:ext>
                </a:extLst>
              </a:tr>
              <a:tr h="182880">
                <a:tc>
                  <a:txBody>
                    <a:bodyPr/>
                    <a:lstStyle/>
                    <a:p>
                      <a:pPr algn="l" fontAlgn="b"/>
                      <a:r>
                        <a:rPr lang="en-US" sz="1100" b="1" i="0" u="none" strike="noStrike">
                          <a:solidFill>
                            <a:srgbClr val="000000"/>
                          </a:solidFill>
                          <a:effectLst/>
                          <a:latin typeface="Calibri" panose="020F0502020204030204" pitchFamily="34" charset="0"/>
                        </a:rPr>
                        <a:t>Total Amount</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1" i="0" u="none" strike="noStrike">
                          <a:solidFill>
                            <a:srgbClr val="000000"/>
                          </a:solidFill>
                          <a:effectLst/>
                          <a:latin typeface="Calibri" panose="020F0502020204030204" pitchFamily="34" charset="0"/>
                        </a:rPr>
                        <a:t>10000000</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1" i="0" u="none" strike="noStrike">
                          <a:solidFill>
                            <a:srgbClr val="000000"/>
                          </a:solidFill>
                          <a:effectLst/>
                          <a:latin typeface="Calibri" panose="020F0502020204030204" pitchFamily="34" charset="0"/>
                        </a:rPr>
                        <a:t>6819626.168</a:t>
                      </a:r>
                    </a:p>
                  </a:txBody>
                  <a:tcPr marL="7620" marR="7620" marT="7620" marB="0" anchor="b">
                    <a:lnL>
                      <a:noFill/>
                    </a:lnL>
                    <a:lnR>
                      <a:noFill/>
                    </a:lnR>
                    <a:lnT>
                      <a:noFill/>
                    </a:lnT>
                    <a:lnB>
                      <a:noFill/>
                    </a:lnB>
                    <a:solidFill>
                      <a:schemeClr val="accent1">
                        <a:lumMod val="40000"/>
                        <a:lumOff val="60000"/>
                      </a:schemeClr>
                    </a:solidFill>
                  </a:tcPr>
                </a:tc>
                <a:tc>
                  <a:txBody>
                    <a:bodyPr/>
                    <a:lstStyle/>
                    <a:p>
                      <a:pPr algn="r" fontAlgn="b"/>
                      <a:r>
                        <a:rPr lang="en-US" sz="1100" b="1" i="0" u="none" strike="noStrike">
                          <a:solidFill>
                            <a:srgbClr val="000000"/>
                          </a:solidFill>
                          <a:effectLst/>
                          <a:latin typeface="Calibri" panose="020F0502020204030204" pitchFamily="34" charset="0"/>
                        </a:rPr>
                        <a:t>16819626</a:t>
                      </a:r>
                    </a:p>
                  </a:txBody>
                  <a:tcPr marL="7620" marR="7620" marT="7620" marB="0" anchor="b">
                    <a:lnL>
                      <a:noFill/>
                    </a:lnL>
                    <a:lnR>
                      <a:noFill/>
                    </a:lnR>
                    <a:lnT>
                      <a:noFill/>
                    </a:lnT>
                    <a:lnB>
                      <a:noFill/>
                    </a:lnB>
                    <a:solidFill>
                      <a:schemeClr val="accent1">
                        <a:lumMod val="40000"/>
                        <a:lumOff val="60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26406802"/>
                  </a:ext>
                </a:extLst>
              </a:tr>
            </a:tbl>
          </a:graphicData>
        </a:graphic>
      </p:graphicFrame>
      <p:graphicFrame>
        <p:nvGraphicFramePr>
          <p:cNvPr id="8" name="Table 7">
            <a:extLst>
              <a:ext uri="{FF2B5EF4-FFF2-40B4-BE49-F238E27FC236}">
                <a16:creationId xmlns:a16="http://schemas.microsoft.com/office/drawing/2014/main" id="{70884363-4A6F-4FAA-A0FA-6C4845867AE1}"/>
              </a:ext>
            </a:extLst>
          </p:cNvPr>
          <p:cNvGraphicFramePr>
            <a:graphicFrameLocks noGrp="1"/>
          </p:cNvGraphicFramePr>
          <p:nvPr>
            <p:extLst>
              <p:ext uri="{D42A27DB-BD31-4B8C-83A1-F6EECF244321}">
                <p14:modId xmlns:p14="http://schemas.microsoft.com/office/powerpoint/2010/main" val="956903695"/>
              </p:ext>
            </p:extLst>
          </p:nvPr>
        </p:nvGraphicFramePr>
        <p:xfrm>
          <a:off x="4432300" y="2935146"/>
          <a:ext cx="4867801" cy="2925704"/>
        </p:xfrm>
        <a:graphic>
          <a:graphicData uri="http://schemas.openxmlformats.org/drawingml/2006/table">
            <a:tbl>
              <a:tblPr/>
              <a:tblGrid>
                <a:gridCol w="2536740">
                  <a:extLst>
                    <a:ext uri="{9D8B030D-6E8A-4147-A177-3AD203B41FA5}">
                      <a16:colId xmlns:a16="http://schemas.microsoft.com/office/drawing/2014/main" val="1080370532"/>
                    </a:ext>
                  </a:extLst>
                </a:gridCol>
                <a:gridCol w="702512">
                  <a:extLst>
                    <a:ext uri="{9D8B030D-6E8A-4147-A177-3AD203B41FA5}">
                      <a16:colId xmlns:a16="http://schemas.microsoft.com/office/drawing/2014/main" val="2090545096"/>
                    </a:ext>
                  </a:extLst>
                </a:gridCol>
                <a:gridCol w="340612">
                  <a:extLst>
                    <a:ext uri="{9D8B030D-6E8A-4147-A177-3AD203B41FA5}">
                      <a16:colId xmlns:a16="http://schemas.microsoft.com/office/drawing/2014/main" val="1607385127"/>
                    </a:ext>
                  </a:extLst>
                </a:gridCol>
                <a:gridCol w="436409">
                  <a:extLst>
                    <a:ext uri="{9D8B030D-6E8A-4147-A177-3AD203B41FA5}">
                      <a16:colId xmlns:a16="http://schemas.microsoft.com/office/drawing/2014/main" val="899926737"/>
                    </a:ext>
                  </a:extLst>
                </a:gridCol>
                <a:gridCol w="425764">
                  <a:extLst>
                    <a:ext uri="{9D8B030D-6E8A-4147-A177-3AD203B41FA5}">
                      <a16:colId xmlns:a16="http://schemas.microsoft.com/office/drawing/2014/main" val="2848779548"/>
                    </a:ext>
                  </a:extLst>
                </a:gridCol>
                <a:gridCol w="425764">
                  <a:extLst>
                    <a:ext uri="{9D8B030D-6E8A-4147-A177-3AD203B41FA5}">
                      <a16:colId xmlns:a16="http://schemas.microsoft.com/office/drawing/2014/main" val="2293730863"/>
                    </a:ext>
                  </a:extLst>
                </a:gridCol>
              </a:tblGrid>
              <a:tr h="754371">
                <a:tc gridSpan="4">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The Driving force for maximum return are based on consumption and maximum revenue generated. So Our messages across the channels will be prioritize based on the Age </a:t>
                      </a:r>
                    </a:p>
                  </a:txBody>
                  <a:tcPr marL="6510" marR="6510" marT="6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6510" marR="6510" marT="651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510" marR="6510" marT="6510" marB="0" anchor="b">
                    <a:lnL>
                      <a:noFill/>
                    </a:lnL>
                    <a:lnR>
                      <a:noFill/>
                    </a:lnR>
                    <a:lnT>
                      <a:noFill/>
                    </a:lnT>
                    <a:lnB>
                      <a:noFill/>
                    </a:lnB>
                  </a:tcPr>
                </a:tc>
                <a:extLst>
                  <a:ext uri="{0D108BD9-81ED-4DB2-BD59-A6C34878D82A}">
                    <a16:rowId xmlns:a16="http://schemas.microsoft.com/office/drawing/2014/main" val="2297875480"/>
                  </a:ext>
                </a:extLst>
              </a:tr>
              <a:tr h="493622">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Factor choices on the following preferences across the channels.</a:t>
                      </a:r>
                    </a:p>
                  </a:txBody>
                  <a:tcPr marL="6510" marR="6510" marT="651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Segoe UI Light" panose="020B0502040204020203" pitchFamily="34" charset="0"/>
                        <a:cs typeface="Segoe UI Light" panose="020B0502040204020203" pitchFamily="34" charset="0"/>
                      </a:endParaRPr>
                    </a:p>
                  </a:txBody>
                  <a:tcPr marL="6510" marR="6510" marT="651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6510" marR="6510" marT="651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6510" marR="6510" marT="651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510" marR="6510" marT="651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510" marR="6510" marT="6510" marB="0" anchor="b">
                    <a:lnL>
                      <a:noFill/>
                    </a:lnL>
                    <a:lnR>
                      <a:noFill/>
                    </a:lnR>
                    <a:lnT>
                      <a:noFill/>
                    </a:lnT>
                    <a:lnB>
                      <a:noFill/>
                    </a:lnB>
                  </a:tcPr>
                </a:tc>
                <a:extLst>
                  <a:ext uri="{0D108BD9-81ED-4DB2-BD59-A6C34878D82A}">
                    <a16:rowId xmlns:a16="http://schemas.microsoft.com/office/drawing/2014/main" val="103465904"/>
                  </a:ext>
                </a:extLst>
              </a:tr>
              <a:tr h="567206">
                <a:tc gridSpan="6">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Using Age as base for tailoring our messages across channels will help us cover all segments, specially who are contributing to revenue generation and consumption</a:t>
                      </a:r>
                      <a:r>
                        <a:rPr lang="en-US" sz="900" b="0" i="0" u="none" strike="noStrike" dirty="0">
                          <a:solidFill>
                            <a:srgbClr val="000000"/>
                          </a:solidFill>
                          <a:effectLst/>
                          <a:latin typeface="Segoe UI Light" panose="020B0502040204020203" pitchFamily="34" charset="0"/>
                          <a:cs typeface="Segoe UI Light" panose="020B0502040204020203" pitchFamily="34" charset="0"/>
                        </a:rPr>
                        <a:t>.</a:t>
                      </a:r>
                    </a:p>
                  </a:txBody>
                  <a:tcPr marL="6510" marR="6510" marT="6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2690246"/>
                  </a:ext>
                </a:extLst>
              </a:tr>
              <a:tr h="925542">
                <a:tc gridSpan="5">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We will tailor are messages with special emphasis on Early Adopters &amp; Commercial users specially on social media, TV and communication channels on priority.</a:t>
                      </a:r>
                    </a:p>
                  </a:txBody>
                  <a:tcPr marL="6510" marR="6510" marT="6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6510" marR="6510" marT="6510" marB="0" anchor="b">
                    <a:lnL>
                      <a:noFill/>
                    </a:lnL>
                    <a:lnR>
                      <a:noFill/>
                    </a:lnR>
                    <a:lnT>
                      <a:noFill/>
                    </a:lnT>
                    <a:lnB>
                      <a:noFill/>
                    </a:lnB>
                  </a:tcPr>
                </a:tc>
                <a:extLst>
                  <a:ext uri="{0D108BD9-81ED-4DB2-BD59-A6C34878D82A}">
                    <a16:rowId xmlns:a16="http://schemas.microsoft.com/office/drawing/2014/main" val="2586918953"/>
                  </a:ext>
                </a:extLst>
              </a:tr>
            </a:tbl>
          </a:graphicData>
        </a:graphic>
      </p:graphicFrame>
    </p:spTree>
    <p:extLst>
      <p:ext uri="{BB962C8B-B14F-4D97-AF65-F5344CB8AC3E}">
        <p14:creationId xmlns:p14="http://schemas.microsoft.com/office/powerpoint/2010/main" val="228183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533400"/>
            <a:ext cx="8001000" cy="461665"/>
          </a:xfrm>
          <a:prstGeom prst="rect">
            <a:avLst/>
          </a:prstGeom>
          <a:noFill/>
        </p:spPr>
        <p:txBody>
          <a:bodyPr wrap="square" rtlCol="0">
            <a:spAutoFit/>
          </a:bodyPr>
          <a:lstStyle/>
          <a:p>
            <a:r>
              <a:rPr lang="en-US" sz="2400" dirty="0">
                <a:solidFill>
                  <a:schemeClr val="bg1"/>
                </a:solidFill>
              </a:rPr>
              <a:t>Q1. Analysis &amp; Take away</a:t>
            </a:r>
          </a:p>
        </p:txBody>
      </p:sp>
      <p:grpSp>
        <p:nvGrpSpPr>
          <p:cNvPr id="5" name="Group 4">
            <a:extLst>
              <a:ext uri="{FF2B5EF4-FFF2-40B4-BE49-F238E27FC236}">
                <a16:creationId xmlns:a16="http://schemas.microsoft.com/office/drawing/2014/main" id="{31481752-BD59-4488-B3A4-FD378954E57D}"/>
              </a:ext>
            </a:extLst>
          </p:cNvPr>
          <p:cNvGrpSpPr/>
          <p:nvPr/>
        </p:nvGrpSpPr>
        <p:grpSpPr>
          <a:xfrm>
            <a:off x="330796" y="565355"/>
            <a:ext cx="8482408" cy="518144"/>
            <a:chOff x="457200" y="891960"/>
            <a:chExt cx="8060633" cy="518144"/>
          </a:xfrm>
        </p:grpSpPr>
        <p:grpSp>
          <p:nvGrpSpPr>
            <p:cNvPr id="6" name="Group 5">
              <a:extLst>
                <a:ext uri="{FF2B5EF4-FFF2-40B4-BE49-F238E27FC236}">
                  <a16:creationId xmlns:a16="http://schemas.microsoft.com/office/drawing/2014/main" id="{378E5837-C6AB-4FFE-9489-0935874B9B6D}"/>
                </a:ext>
              </a:extLst>
            </p:cNvPr>
            <p:cNvGrpSpPr/>
            <p:nvPr/>
          </p:nvGrpSpPr>
          <p:grpSpPr>
            <a:xfrm>
              <a:off x="457200" y="891960"/>
              <a:ext cx="8060633" cy="518144"/>
              <a:chOff x="1" y="0"/>
              <a:chExt cx="12191998" cy="700178"/>
            </a:xfrm>
          </p:grpSpPr>
          <p:sp>
            <p:nvSpPr>
              <p:cNvPr id="9" name="Freeform: Shape 24">
                <a:extLst>
                  <a:ext uri="{FF2B5EF4-FFF2-40B4-BE49-F238E27FC236}">
                    <a16:creationId xmlns:a16="http://schemas.microsoft.com/office/drawing/2014/main" id="{F4EA2117-3032-4CD1-A0B4-834871B54B1B}"/>
                  </a:ext>
                </a:extLst>
              </p:cNvPr>
              <p:cNvSpPr/>
              <p:nvPr/>
            </p:nvSpPr>
            <p:spPr bwMode="auto">
              <a:xfrm>
                <a:off x="1" y="0"/>
                <a:ext cx="1103149" cy="700178"/>
              </a:xfrm>
              <a:custGeom>
                <a:avLst/>
                <a:gdLst>
                  <a:gd name="connsiteX0" fmla="*/ 0 w 1103149"/>
                  <a:gd name="connsiteY0" fmla="*/ 0 h 700178"/>
                  <a:gd name="connsiteX1" fmla="*/ 698901 w 1103149"/>
                  <a:gd name="connsiteY1" fmla="*/ 0 h 700178"/>
                  <a:gd name="connsiteX2" fmla="*/ 1103149 w 1103149"/>
                  <a:gd name="connsiteY2" fmla="*/ 700178 h 700178"/>
                  <a:gd name="connsiteX3" fmla="*/ 0 w 1103149"/>
                  <a:gd name="connsiteY3" fmla="*/ 700178 h 700178"/>
                </a:gdLst>
                <a:ahLst/>
                <a:cxnLst>
                  <a:cxn ang="0">
                    <a:pos x="connsiteX0" y="connsiteY0"/>
                  </a:cxn>
                  <a:cxn ang="0">
                    <a:pos x="connsiteX1" y="connsiteY1"/>
                  </a:cxn>
                  <a:cxn ang="0">
                    <a:pos x="connsiteX2" y="connsiteY2"/>
                  </a:cxn>
                  <a:cxn ang="0">
                    <a:pos x="connsiteX3" y="connsiteY3"/>
                  </a:cxn>
                </a:cxnLst>
                <a:rect l="l" t="t" r="r" b="b"/>
                <a:pathLst>
                  <a:path w="1103149" h="700178">
                    <a:moveTo>
                      <a:pt x="0" y="0"/>
                    </a:moveTo>
                    <a:lnTo>
                      <a:pt x="698901" y="0"/>
                    </a:lnTo>
                    <a:lnTo>
                      <a:pt x="1103149" y="700178"/>
                    </a:lnTo>
                    <a:lnTo>
                      <a:pt x="0" y="700178"/>
                    </a:lnTo>
                    <a:close/>
                  </a:path>
                </a:pathLst>
              </a:custGeom>
              <a:solidFill>
                <a:schemeClr val="bg2"/>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Shape 27">
                <a:extLst>
                  <a:ext uri="{FF2B5EF4-FFF2-40B4-BE49-F238E27FC236}">
                    <a16:creationId xmlns:a16="http://schemas.microsoft.com/office/drawing/2014/main" id="{8B765C1E-4A0F-46D2-8CE1-7827F478ADE5}"/>
                  </a:ext>
                </a:extLst>
              </p:cNvPr>
              <p:cNvSpPr/>
              <p:nvPr/>
            </p:nvSpPr>
            <p:spPr bwMode="auto">
              <a:xfrm flipH="1" flipV="1">
                <a:off x="819744" y="0"/>
                <a:ext cx="11372255" cy="700178"/>
              </a:xfrm>
              <a:custGeom>
                <a:avLst/>
                <a:gdLst>
                  <a:gd name="connsiteX0" fmla="*/ 11372255 w 11372255"/>
                  <a:gd name="connsiteY0" fmla="*/ 700178 h 700178"/>
                  <a:gd name="connsiteX1" fmla="*/ 10792759 w 11372255"/>
                  <a:gd name="connsiteY1" fmla="*/ 700178 h 700178"/>
                  <a:gd name="connsiteX2" fmla="*/ 10269106 w 11372255"/>
                  <a:gd name="connsiteY2" fmla="*/ 700178 h 700178"/>
                  <a:gd name="connsiteX3" fmla="*/ 0 w 11372255"/>
                  <a:gd name="connsiteY3" fmla="*/ 700178 h 700178"/>
                  <a:gd name="connsiteX4" fmla="*/ 0 w 11372255"/>
                  <a:gd name="connsiteY4" fmla="*/ 0 h 700178"/>
                  <a:gd name="connsiteX5" fmla="*/ 10269106 w 11372255"/>
                  <a:gd name="connsiteY5" fmla="*/ 0 h 700178"/>
                  <a:gd name="connsiteX6" fmla="*/ 10792759 w 11372255"/>
                  <a:gd name="connsiteY6" fmla="*/ 0 h 700178"/>
                  <a:gd name="connsiteX7" fmla="*/ 10968007 w 11372255"/>
                  <a:gd name="connsiteY7" fmla="*/ 0 h 70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2255" h="700178">
                    <a:moveTo>
                      <a:pt x="11372255" y="700178"/>
                    </a:moveTo>
                    <a:lnTo>
                      <a:pt x="10792759" y="700178"/>
                    </a:lnTo>
                    <a:lnTo>
                      <a:pt x="10269106" y="700178"/>
                    </a:lnTo>
                    <a:lnTo>
                      <a:pt x="0" y="700178"/>
                    </a:lnTo>
                    <a:lnTo>
                      <a:pt x="0" y="0"/>
                    </a:lnTo>
                    <a:lnTo>
                      <a:pt x="10269106" y="0"/>
                    </a:lnTo>
                    <a:lnTo>
                      <a:pt x="10792759" y="0"/>
                    </a:lnTo>
                    <a:lnTo>
                      <a:pt x="10968007" y="0"/>
                    </a:lnTo>
                    <a:close/>
                  </a:path>
                </a:pathLst>
              </a:custGeom>
              <a:solidFill>
                <a:schemeClr val="bg1">
                  <a:lumMod val="95000"/>
                </a:schemeClr>
              </a:solidFill>
              <a:ln w="19050" cap="flat" cmpd="sng" algn="ctr">
                <a:solidFill>
                  <a:schemeClr val="bg2"/>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Rectangle 6">
              <a:extLst>
                <a:ext uri="{FF2B5EF4-FFF2-40B4-BE49-F238E27FC236}">
                  <a16:creationId xmlns:a16="http://schemas.microsoft.com/office/drawing/2014/main" id="{92459AE6-8394-45FB-B329-12B37E2156EF}"/>
                </a:ext>
              </a:extLst>
            </p:cNvPr>
            <p:cNvSpPr/>
            <p:nvPr/>
          </p:nvSpPr>
          <p:spPr>
            <a:xfrm>
              <a:off x="1229018" y="953515"/>
              <a:ext cx="3954782" cy="400110"/>
            </a:xfrm>
            <a:prstGeom prst="rect">
              <a:avLst/>
            </a:prstGeom>
          </p:spPr>
          <p:txBody>
            <a:bodyPr wrap="none">
              <a:spAutoFit/>
            </a:bodyPr>
            <a:lstStyle/>
            <a:p>
              <a:r>
                <a:rPr lang="en-US" sz="2000" b="1" dirty="0">
                  <a:latin typeface="Segoe UI Black" panose="020B0A02040204020203" pitchFamily="34" charset="0"/>
                  <a:ea typeface="Segoe UI Black" panose="020B0A02040204020203" pitchFamily="34" charset="0"/>
                </a:rPr>
                <a:t>Section 1: Analysis &amp; Take away</a:t>
              </a:r>
            </a:p>
          </p:txBody>
        </p:sp>
      </p:grpSp>
      <p:pic>
        <p:nvPicPr>
          <p:cNvPr id="11" name="Picture 10">
            <a:extLst>
              <a:ext uri="{FF2B5EF4-FFF2-40B4-BE49-F238E27FC236}">
                <a16:creationId xmlns:a16="http://schemas.microsoft.com/office/drawing/2014/main" id="{1469D1F9-160A-4E1C-B01C-251158AEA07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6858000" y="4419600"/>
            <a:ext cx="2129979" cy="2129979"/>
          </a:xfrm>
          <a:prstGeom prst="rect">
            <a:avLst/>
          </a:prstGeom>
        </p:spPr>
      </p:pic>
      <p:sp>
        <p:nvSpPr>
          <p:cNvPr id="2" name="TextBox 1">
            <a:extLst>
              <a:ext uri="{FF2B5EF4-FFF2-40B4-BE49-F238E27FC236}">
                <a16:creationId xmlns:a16="http://schemas.microsoft.com/office/drawing/2014/main" id="{FB10C020-B9E2-4A3C-AC31-54952865143D}"/>
              </a:ext>
            </a:extLst>
          </p:cNvPr>
          <p:cNvSpPr txBox="1"/>
          <p:nvPr/>
        </p:nvSpPr>
        <p:spPr>
          <a:xfrm>
            <a:off x="330796" y="1219200"/>
            <a:ext cx="8733383"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We get insights on the starting revenues, generated soon after the model is launched and plan on the dividends for the work force in advance.</a:t>
            </a:r>
          </a:p>
          <a:p>
            <a:endParaRPr lang="en-IN" sz="6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Seeing the market and analysing the competitors we learn about the most sought after price range, i.e. 26 Lacs to 30 Lacs</a:t>
            </a:r>
          </a:p>
          <a:p>
            <a:endParaRPr lang="en-IN" sz="6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data from the second part gives outlooks on the long term estimated revenue which may be collected by comparing our growth rate with other competitors. Revenue for Electra at the end of 2030 is 1.2 billion INR</a:t>
            </a:r>
          </a:p>
          <a:p>
            <a:pPr marL="285750" indent="-285750">
              <a:buFont typeface="Arial" panose="020B0604020202020204" pitchFamily="34" charset="0"/>
              <a:buChar char="•"/>
            </a:pPr>
            <a:endParaRPr lang="en-IN" sz="6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B7154FA7-EB95-4E8D-8F8C-992EE4B08390}"/>
              </a:ext>
            </a:extLst>
          </p:cNvPr>
          <p:cNvGraphicFramePr>
            <a:graphicFrameLocks noGrp="1"/>
          </p:cNvGraphicFramePr>
          <p:nvPr>
            <p:extLst>
              <p:ext uri="{D42A27DB-BD31-4B8C-83A1-F6EECF244321}">
                <p14:modId xmlns:p14="http://schemas.microsoft.com/office/powerpoint/2010/main" val="1317685433"/>
              </p:ext>
            </p:extLst>
          </p:nvPr>
        </p:nvGraphicFramePr>
        <p:xfrm>
          <a:off x="571870" y="3911372"/>
          <a:ext cx="3518480" cy="1371600"/>
        </p:xfrm>
        <a:graphic>
          <a:graphicData uri="http://schemas.openxmlformats.org/drawingml/2006/table">
            <a:tbl>
              <a:tblPr/>
              <a:tblGrid>
                <a:gridCol w="1591397">
                  <a:extLst>
                    <a:ext uri="{9D8B030D-6E8A-4147-A177-3AD203B41FA5}">
                      <a16:colId xmlns:a16="http://schemas.microsoft.com/office/drawing/2014/main" val="1326252282"/>
                    </a:ext>
                  </a:extLst>
                </a:gridCol>
                <a:gridCol w="1927083">
                  <a:extLst>
                    <a:ext uri="{9D8B030D-6E8A-4147-A177-3AD203B41FA5}">
                      <a16:colId xmlns:a16="http://schemas.microsoft.com/office/drawing/2014/main" val="4240417673"/>
                    </a:ext>
                  </a:extLst>
                </a:gridCol>
              </a:tblGrid>
              <a:tr h="342900">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Maximum Users </a:t>
                      </a:r>
                    </a:p>
                  </a:txBody>
                  <a:tcPr marL="7620" marR="7620" marT="7620" marB="0" anchor="b">
                    <a:lnL>
                      <a:noFill/>
                    </a:lnL>
                    <a:lnR>
                      <a:noFill/>
                    </a:lnR>
                    <a:lnT>
                      <a:noFill/>
                    </a:lnT>
                    <a:lnB>
                      <a:noFill/>
                    </a:lnB>
                    <a:solidFill>
                      <a:schemeClr val="accent1">
                        <a:lumMod val="60000"/>
                        <a:lumOff val="40000"/>
                      </a:schemeClr>
                    </a:solidFill>
                  </a:tcPr>
                </a:tc>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C-Suites</a:t>
                      </a:r>
                    </a:p>
                  </a:txBody>
                  <a:tcPr marL="7620" marR="7620" marT="7620" marB="0" anchor="b">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1378572435"/>
                  </a:ext>
                </a:extLst>
              </a:tr>
              <a:tr h="342900">
                <a:tc>
                  <a:txBody>
                    <a:bodyPr/>
                    <a:lstStyle/>
                    <a:p>
                      <a:pPr algn="l" fontAlgn="b"/>
                      <a:r>
                        <a:rPr lang="en-US" sz="1400" b="0" i="0" u="none" strike="noStrike">
                          <a:solidFill>
                            <a:srgbClr val="000000"/>
                          </a:solidFill>
                          <a:effectLst/>
                          <a:latin typeface="Segoe UI Light" panose="020B0502040204020203" pitchFamily="34" charset="0"/>
                          <a:cs typeface="Segoe UI Light" panose="020B0502040204020203" pitchFamily="34" charset="0"/>
                        </a:rPr>
                        <a:t>Max Consumption</a:t>
                      </a:r>
                    </a:p>
                  </a:txBody>
                  <a:tcPr marL="7620" marR="7620" marT="7620" marB="0" anchor="b">
                    <a:lnL>
                      <a:noFill/>
                    </a:lnL>
                    <a:lnR>
                      <a:noFill/>
                    </a:lnR>
                    <a:lnT>
                      <a:noFill/>
                    </a:lnT>
                    <a:lnB>
                      <a:noFill/>
                    </a:lnB>
                    <a:solidFill>
                      <a:schemeClr val="accent1">
                        <a:lumMod val="60000"/>
                        <a:lumOff val="40000"/>
                      </a:schemeClr>
                    </a:solidFill>
                  </a:tcPr>
                </a:tc>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Early Adopters</a:t>
                      </a:r>
                    </a:p>
                  </a:txBody>
                  <a:tcPr marL="7620" marR="7620" marT="7620" marB="0" anchor="b">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4139520681"/>
                  </a:ext>
                </a:extLst>
              </a:tr>
              <a:tr h="342900">
                <a:tc>
                  <a:txBody>
                    <a:bodyPr/>
                    <a:lstStyle/>
                    <a:p>
                      <a:pPr algn="l" fontAlgn="b"/>
                      <a:r>
                        <a:rPr lang="en-US" sz="1400" b="0" i="0" u="none" strike="noStrike">
                          <a:solidFill>
                            <a:srgbClr val="000000"/>
                          </a:solidFill>
                          <a:effectLst/>
                          <a:latin typeface="Segoe UI Light" panose="020B0502040204020203" pitchFamily="34" charset="0"/>
                          <a:cs typeface="Segoe UI Light" panose="020B0502040204020203" pitchFamily="34" charset="0"/>
                        </a:rPr>
                        <a:t>Max Revenue</a:t>
                      </a:r>
                    </a:p>
                  </a:txBody>
                  <a:tcPr marL="7620" marR="7620" marT="7620" marB="0" anchor="b">
                    <a:lnL>
                      <a:noFill/>
                    </a:lnL>
                    <a:lnR>
                      <a:noFill/>
                    </a:lnR>
                    <a:lnT>
                      <a:noFill/>
                    </a:lnT>
                    <a:lnB>
                      <a:noFill/>
                    </a:lnB>
                    <a:solidFill>
                      <a:schemeClr val="accent1">
                        <a:lumMod val="60000"/>
                        <a:lumOff val="40000"/>
                      </a:schemeClr>
                    </a:solidFill>
                  </a:tcPr>
                </a:tc>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Commercial Use</a:t>
                      </a:r>
                    </a:p>
                  </a:txBody>
                  <a:tcPr marL="7620" marR="7620" marT="7620" marB="0" anchor="b">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4189677729"/>
                  </a:ext>
                </a:extLst>
              </a:tr>
              <a:tr h="342900">
                <a:tc>
                  <a:txBody>
                    <a:bodyPr/>
                    <a:lstStyle/>
                    <a:p>
                      <a:pPr algn="l" fontAlgn="b"/>
                      <a:r>
                        <a:rPr lang="en-US" sz="1400" b="0" i="0" u="none" strike="noStrike">
                          <a:solidFill>
                            <a:srgbClr val="000000"/>
                          </a:solidFill>
                          <a:effectLst/>
                          <a:latin typeface="Segoe UI Light" panose="020B0502040204020203" pitchFamily="34" charset="0"/>
                          <a:cs typeface="Segoe UI Light" panose="020B0502040204020203" pitchFamily="34" charset="0"/>
                        </a:rPr>
                        <a:t>Max Channel Used</a:t>
                      </a:r>
                    </a:p>
                  </a:txBody>
                  <a:tcPr marL="7620" marR="7620" marT="7620" marB="0" anchor="b">
                    <a:lnL>
                      <a:noFill/>
                    </a:lnL>
                    <a:lnR>
                      <a:noFill/>
                    </a:lnR>
                    <a:lnT>
                      <a:noFill/>
                    </a:lnT>
                    <a:lnB>
                      <a:noFill/>
                    </a:lnB>
                    <a:solidFill>
                      <a:schemeClr val="accent1">
                        <a:lumMod val="60000"/>
                        <a:lumOff val="40000"/>
                      </a:schemeClr>
                    </a:solidFill>
                  </a:tcPr>
                </a:tc>
                <a:tc>
                  <a:txBody>
                    <a:bodyPr/>
                    <a:lstStyle/>
                    <a:p>
                      <a:pPr algn="l" fontAlgn="b"/>
                      <a:r>
                        <a:rPr lang="en-US" sz="1400" b="0" i="0" u="none" strike="noStrike" dirty="0">
                          <a:solidFill>
                            <a:srgbClr val="000000"/>
                          </a:solidFill>
                          <a:effectLst/>
                          <a:latin typeface="Segoe UI Light" panose="020B0502040204020203" pitchFamily="34" charset="0"/>
                          <a:cs typeface="Segoe UI Light" panose="020B0502040204020203" pitchFamily="34" charset="0"/>
                        </a:rPr>
                        <a:t>Social Media</a:t>
                      </a:r>
                    </a:p>
                  </a:txBody>
                  <a:tcPr marL="7620" marR="7620" marT="7620" marB="0" anchor="b">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2595279126"/>
                  </a:ext>
                </a:extLst>
              </a:tr>
            </a:tbl>
          </a:graphicData>
        </a:graphic>
      </p:graphicFrame>
    </p:spTree>
    <p:extLst>
      <p:ext uri="{BB962C8B-B14F-4D97-AF65-F5344CB8AC3E}">
        <p14:creationId xmlns:p14="http://schemas.microsoft.com/office/powerpoint/2010/main" val="1453101357"/>
      </p:ext>
    </p:extLst>
  </p:cSld>
  <p:clrMapOvr>
    <a:masterClrMapping/>
  </p:clrMapOvr>
</p:sld>
</file>

<file path=ppt/theme/theme1.xml><?xml version="1.0" encoding="utf-8"?>
<a:theme xmlns:a="http://schemas.openxmlformats.org/drawingml/2006/main" name="11_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6088</TotalTime>
  <Words>795</Words>
  <Application>Microsoft Office PowerPoint</Application>
  <PresentationFormat>On-screen Show (4:3)</PresentationFormat>
  <Paragraphs>159</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DINPro</vt:lpstr>
      <vt:lpstr>Segoe UI Black</vt:lpstr>
      <vt:lpstr>Segoe UI Emoji</vt:lpstr>
      <vt:lpstr>Segoe UI Light</vt:lpstr>
      <vt:lpstr>Segoe UI Semilight</vt:lpstr>
      <vt:lpstr>Wingdings</vt:lpstr>
      <vt:lpstr>11_ZS Report 1.0</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These guidelines will help you create effective e-cards  about programs of the ZS People Promise,</dc:title>
  <dc:creator>Priyanka Mishra</dc:creator>
  <cp:lastModifiedBy>Aman Mittal</cp:lastModifiedBy>
  <cp:revision>131</cp:revision>
  <dcterms:created xsi:type="dcterms:W3CDTF">2016-05-02T18:17:02Z</dcterms:created>
  <dcterms:modified xsi:type="dcterms:W3CDTF">2020-07-18T17:02:09Z</dcterms:modified>
</cp:coreProperties>
</file>