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sldIdLst>
    <p:sldId id="321" r:id="rId2"/>
    <p:sldId id="326" r:id="rId3"/>
    <p:sldId id="327" r:id="rId4"/>
    <p:sldId id="323" r:id="rId5"/>
    <p:sldId id="316" r:id="rId6"/>
  </p:sldIdLst>
  <p:sldSz cx="9144000" cy="6858000" type="screen4x3"/>
  <p:notesSz cx="7010400" cy="9296400"/>
  <p:defaultTextStyle>
    <a:defPPr>
      <a:defRPr lang="en-CA"/>
    </a:defPPr>
    <a:lvl1pPr algn="l" rtl="0" fontAlgn="base">
      <a:spcBef>
        <a:spcPct val="20000"/>
      </a:spcBef>
      <a:spcAft>
        <a:spcPct val="0"/>
      </a:spcAft>
      <a:defRPr lang="en-US"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15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Other important Strategic Parameters</a:t>
            </a:r>
          </a:p>
        </c:rich>
      </c:tx>
      <c:layout>
        <c:manualLayout>
          <c:xMode val="edge"/>
          <c:yMode val="edge"/>
          <c:x val="0.11345308398950131"/>
          <c:y val="1.45161437806896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15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0833333333333333E-3"/>
          <c:y val="0.29552125529210588"/>
          <c:w val="0.73958333333333337"/>
          <c:h val="0.49474732765794022"/>
        </c:manualLayout>
      </c:layout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Relative Importance of Other Parameters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shade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3">
                  <a:shade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>
                  <a:shade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3">
                  <a:tint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3">
                  <a:tint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3">
                  <a:tint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3">
                  <a:tint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Transportation</c:v>
                </c:pt>
                <c:pt idx="1">
                  <c:v>Regional and Central Govt Policies</c:v>
                </c:pt>
                <c:pt idx="2">
                  <c:v>Investment Climate</c:v>
                </c:pt>
                <c:pt idx="3">
                  <c:v>Literacy rate</c:v>
                </c:pt>
                <c:pt idx="4">
                  <c:v>Climate</c:v>
                </c:pt>
                <c:pt idx="5">
                  <c:v>Technology and Power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7A-40D1-ABF1-F26D65F8A9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7916666666666672"/>
          <c:y val="0.22186839915509188"/>
          <c:w val="0.41516305774278217"/>
          <c:h val="0.770873528954563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01" name="slide_footer"/>
          <p:cNvSpPr>
            <a:spLocks noChangeArrowheads="1"/>
          </p:cNvSpPr>
          <p:nvPr/>
        </p:nvSpPr>
        <p:spPr bwMode="gray">
          <a:xfrm>
            <a:off x="4800600" y="6421439"/>
            <a:ext cx="41148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3905" tIns="46953" rIns="93905" bIns="46953"/>
          <a:lstStyle/>
          <a:p>
            <a:pPr algn="r" defTabSz="938213" eaLnBrk="0" hangingPunct="0">
              <a:spcBef>
                <a:spcPct val="0"/>
              </a:spcBef>
            </a:pPr>
            <a:endParaRPr lang="en-US" sz="1000">
              <a:solidFill>
                <a:srgbClr val="5F5F5F"/>
              </a:solidFill>
            </a:endParaRPr>
          </a:p>
        </p:txBody>
      </p:sp>
      <p:sp>
        <p:nvSpPr>
          <p:cNvPr id="45102" name="slide_client&amp;project_name"/>
          <p:cNvSpPr>
            <a:spLocks noChangeArrowheads="1"/>
          </p:cNvSpPr>
          <p:nvPr/>
        </p:nvSpPr>
        <p:spPr bwMode="gray">
          <a:xfrm>
            <a:off x="1307592" y="2487168"/>
            <a:ext cx="6038851" cy="1365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>
              <a:spcBef>
                <a:spcPct val="0"/>
              </a:spcBef>
            </a:pPr>
            <a:endParaRPr lang="en-US" sz="3500">
              <a:solidFill>
                <a:schemeClr val="accent2"/>
              </a:solidFill>
            </a:endParaRPr>
          </a:p>
        </p:txBody>
      </p:sp>
      <p:sp>
        <p:nvSpPr>
          <p:cNvPr id="45103" name="slide_projectinformation"/>
          <p:cNvSpPr>
            <a:spLocks noChangeArrowheads="1"/>
          </p:cNvSpPr>
          <p:nvPr/>
        </p:nvSpPr>
        <p:spPr bwMode="gray">
          <a:xfrm>
            <a:off x="1307592" y="4114647"/>
            <a:ext cx="6038851" cy="793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eaLnBrk="0" hangingPunct="0">
              <a:buSzPct val="110000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5104" name="slide_date"/>
          <p:cNvSpPr>
            <a:spLocks noChangeArrowheads="1"/>
          </p:cNvSpPr>
          <p:nvPr/>
        </p:nvSpPr>
        <p:spPr bwMode="gray">
          <a:xfrm>
            <a:off x="1307592" y="4965193"/>
            <a:ext cx="6038851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688A92"/>
              </a:buClr>
              <a:buSzPct val="110000"/>
              <a:buFont typeface="Wingdings" pitchFamily="2" charset="2"/>
              <a:buNone/>
            </a:pP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16" name="Picture 15" descr="ribb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9400"/>
            <a:ext cx="9144000" cy="228600"/>
          </a:xfrm>
          <a:prstGeom prst="rect">
            <a:avLst/>
          </a:prstGeom>
        </p:spPr>
      </p:pic>
      <p:sp>
        <p:nvSpPr>
          <p:cNvPr id="14" name="titlemaster_clientlogo"/>
          <p:cNvSpPr txBox="1">
            <a:spLocks noChangeArrowheads="1"/>
          </p:cNvSpPr>
          <p:nvPr/>
        </p:nvSpPr>
        <p:spPr bwMode="auto">
          <a:xfrm>
            <a:off x="7302500" y="611189"/>
            <a:ext cx="1517651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endParaRPr lang="en-US" sz="1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4" y="0"/>
            <a:ext cx="3200407" cy="5943612"/>
          </a:xfrm>
          <a:prstGeom prst="rect">
            <a:avLst/>
          </a:prstGeom>
        </p:spPr>
      </p:pic>
      <p:sp>
        <p:nvSpPr>
          <p:cNvPr id="45110" name="titlemaster_clientname"/>
          <p:cNvSpPr>
            <a:spLocks noGrp="1" noChangeArrowheads="1"/>
          </p:cNvSpPr>
          <p:nvPr>
            <p:ph type="ctrTitle"/>
          </p:nvPr>
        </p:nvSpPr>
        <p:spPr bwMode="gray">
          <a:xfrm>
            <a:off x="1307592" y="3390754"/>
            <a:ext cx="6038851" cy="461665"/>
          </a:xfrm>
          <a:ln>
            <a:noFill/>
          </a:ln>
        </p:spPr>
        <p:txBody>
          <a:bodyPr anchor="b"/>
          <a:lstStyle>
            <a:lvl1pPr>
              <a:defRPr sz="30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45111" name="titlemaster_projectinformation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307592" y="4114800"/>
            <a:ext cx="6038851" cy="793750"/>
          </a:xfrm>
          <a:ln algn="ctr">
            <a:noFill/>
          </a:ln>
        </p:spPr>
        <p:txBody>
          <a:bodyPr lIns="0" tIns="0" rIns="0" bIns="0"/>
          <a:lstStyle>
            <a:lvl1pPr marL="0" indent="0">
              <a:buClr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10" grpId="0"/>
      <p:bldP spid="451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1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98074" y="379414"/>
            <a:ext cx="307777" cy="5854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6" y="379414"/>
            <a:ext cx="6056313" cy="58547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y ZS Lif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1" y="533400"/>
            <a:ext cx="8229599" cy="430887"/>
          </a:xfrm>
        </p:spPr>
        <p:txBody>
          <a:bodyPr anchor="t" anchorCtr="0"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2209800"/>
            <a:ext cx="8229600" cy="35052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CA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1"/>
          </p:nvPr>
        </p:nvSpPr>
        <p:spPr>
          <a:xfrm>
            <a:off x="457200" y="1066800"/>
            <a:ext cx="8229600" cy="1066800"/>
          </a:xfrm>
        </p:spPr>
        <p:txBody>
          <a:bodyPr anchor="t" anchorCtr="0"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229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6384"/>
            <a:ext cx="8229909" cy="4297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F868E"/>
              </a:buClr>
              <a:defRPr sz="2000">
                <a:solidFill>
                  <a:schemeClr val="tx1"/>
                </a:solidFill>
              </a:defRPr>
            </a:lvl1pPr>
            <a:lvl2pPr>
              <a:buClr>
                <a:srgbClr val="4F868E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rgbClr val="4F868E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rgbClr val="4F868E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rgbClr val="4F868E"/>
              </a:buCl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2311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6" y="1344169"/>
            <a:ext cx="405923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5" y="1344169"/>
            <a:ext cx="40608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365760"/>
            <a:ext cx="8229600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69" y="134416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9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34416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19548"/>
            <a:ext cx="3008313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59562"/>
            <a:ext cx="54864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ibbon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9400"/>
            <a:ext cx="9144000" cy="228600"/>
          </a:xfrm>
          <a:prstGeom prst="rect">
            <a:avLst/>
          </a:prstGeom>
        </p:spPr>
      </p:pic>
      <p:sp>
        <p:nvSpPr>
          <p:cNvPr id="43040" name="slidemaster_title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786384"/>
            <a:ext cx="8229909" cy="4297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CA" dirty="0"/>
              <a:t>Heading Text </a:t>
            </a:r>
          </a:p>
        </p:txBody>
      </p:sp>
      <p:sp>
        <p:nvSpPr>
          <p:cNvPr id="43044" name="Rectangle 36"/>
          <p:cNvSpPr>
            <a:spLocks noChangeArrowheads="1"/>
          </p:cNvSpPr>
          <p:nvPr/>
        </p:nvSpPr>
        <p:spPr bwMode="gray">
          <a:xfrm>
            <a:off x="430214" y="1274763"/>
            <a:ext cx="8275637" cy="4946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6493" tIns="43247" rIns="86493" bIns="43247"/>
          <a:lstStyle/>
          <a:p>
            <a:pPr marL="222250" indent="-222250" algn="l" eaLnBrk="0" hangingPunct="0">
              <a:buClr>
                <a:srgbClr val="688A92"/>
              </a:buClr>
              <a:buSzPct val="110000"/>
              <a:buFont typeface="Wingdings" pitchFamily="2" charset="2"/>
              <a:buChar char="§"/>
            </a:pPr>
            <a:endParaRPr lang="en-US" sz="2200"/>
          </a:p>
        </p:txBody>
      </p:sp>
      <p:sp>
        <p:nvSpPr>
          <p:cNvPr id="43045" name="slidemaster_content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536192"/>
            <a:ext cx="8225153" cy="4636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Level one bullet text is Arial 20</a:t>
            </a:r>
          </a:p>
          <a:p>
            <a:pPr lvl="1"/>
            <a:r>
              <a:rPr lang="en-CA" dirty="0"/>
              <a:t>Level two bullet text is Arial 18</a:t>
            </a:r>
          </a:p>
          <a:p>
            <a:pPr lvl="2"/>
            <a:r>
              <a:rPr lang="en-CA" dirty="0"/>
              <a:t>Level three bullet text is Arial 18</a:t>
            </a:r>
          </a:p>
          <a:p>
            <a:pPr lvl="3"/>
            <a:r>
              <a:rPr lang="en-CA" dirty="0"/>
              <a:t>Level four bullet is Arial 18</a:t>
            </a:r>
          </a:p>
          <a:p>
            <a:pPr lvl="4"/>
            <a:r>
              <a:rPr lang="en-CA" dirty="0"/>
              <a:t>Level five bullet is Arial 18</a:t>
            </a:r>
          </a:p>
        </p:txBody>
      </p:sp>
      <p:sp>
        <p:nvSpPr>
          <p:cNvPr id="8" name="slidemaster_pagenumber"/>
          <p:cNvSpPr txBox="1">
            <a:spLocks noChangeArrowheads="1"/>
          </p:cNvSpPr>
          <p:nvPr/>
        </p:nvSpPr>
        <p:spPr bwMode="auto">
          <a:xfrm>
            <a:off x="4114800" y="6675120"/>
            <a:ext cx="914400" cy="1384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CA" sz="900" dirty="0">
                <a:solidFill>
                  <a:schemeClr val="bg1"/>
                </a:solidFill>
              </a:rPr>
              <a:t>− </a:t>
            </a:r>
            <a:fld id="{B1D876E0-1F81-4D7B-A35F-3042955D22B2}" type="slidenum">
              <a:rPr lang="en-CA" sz="900">
                <a:solidFill>
                  <a:schemeClr val="bg1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CA" sz="900" dirty="0">
                <a:solidFill>
                  <a:schemeClr val="bg1"/>
                </a:solidFill>
              </a:rPr>
              <a:t> −</a:t>
            </a:r>
          </a:p>
        </p:txBody>
      </p:sp>
      <p:sp>
        <p:nvSpPr>
          <p:cNvPr id="9" name="slidemaster_copyright"/>
          <p:cNvSpPr>
            <a:spLocks noChangeArrowheads="1"/>
          </p:cNvSpPr>
          <p:nvPr/>
        </p:nvSpPr>
        <p:spPr bwMode="auto">
          <a:xfrm>
            <a:off x="228601" y="6657976"/>
            <a:ext cx="2174875" cy="12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r>
              <a:rPr lang="en-US" sz="600">
                <a:solidFill>
                  <a:schemeClr val="bg1"/>
                </a:solidFill>
              </a:rPr>
              <a:t>© 2019 ZS Associates     |     CONFIDENTIAL</a:t>
            </a:r>
            <a:endParaRPr lang="en-US" sz="6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" name="slidemaster_filename"/>
          <p:cNvSpPr>
            <a:spLocks noChangeArrowheads="1"/>
          </p:cNvSpPr>
          <p:nvPr/>
        </p:nvSpPr>
        <p:spPr bwMode="black">
          <a:xfrm>
            <a:off x="6738938" y="6714077"/>
            <a:ext cx="2176463" cy="7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>
            <a:spAutoFit/>
          </a:bodyPr>
          <a:lstStyle/>
          <a:p>
            <a:pPr algn="r" defTabSz="938213">
              <a:lnSpc>
                <a:spcPct val="80000"/>
              </a:lnSpc>
              <a:spcBef>
                <a:spcPct val="0"/>
              </a:spcBef>
            </a:pPr>
            <a:r>
              <a:rPr lang="en-US" sz="600">
                <a:solidFill>
                  <a:schemeClr val="bg1"/>
                </a:solidFill>
              </a:rPr>
              <a:t>Section2 - Solution Presentation Template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30085A-17A8-9647-95C7-B0027D077589}"/>
              </a:ext>
            </a:extLst>
          </p:cNvPr>
          <p:cNvSpPr/>
          <p:nvPr userDrawn="1"/>
        </p:nvSpPr>
        <p:spPr bwMode="auto">
          <a:xfrm>
            <a:off x="0" y="6657976"/>
            <a:ext cx="2403476" cy="15564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endParaRPr lang="en-US" dirty="0" err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aseline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9pPr>
    </p:titleStyle>
    <p:bodyStyle>
      <a:lvl1pPr marL="222250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–"/>
        <a:defRPr sz="1800">
          <a:solidFill>
            <a:schemeClr val="tx1"/>
          </a:solidFill>
          <a:latin typeface="+mn-lt"/>
        </a:defRPr>
      </a:lvl2pPr>
      <a:lvl3pPr marL="1084263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800">
          <a:solidFill>
            <a:schemeClr val="tx1"/>
          </a:solidFill>
          <a:latin typeface="+mn-lt"/>
        </a:defRPr>
      </a:lvl3pPr>
      <a:lvl4pPr marL="1514475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800">
          <a:solidFill>
            <a:schemeClr val="tx1"/>
          </a:solidFill>
          <a:latin typeface="+mn-lt"/>
        </a:defRPr>
      </a:lvl4pPr>
      <a:lvl5pPr marL="1889125" indent="-165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800">
          <a:solidFill>
            <a:schemeClr val="tx1"/>
          </a:solidFill>
          <a:latin typeface="+mn-lt"/>
        </a:defRPr>
      </a:lvl5pPr>
      <a:lvl6pPr marL="23463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800">
          <a:solidFill>
            <a:schemeClr val="tx1"/>
          </a:solidFill>
          <a:latin typeface="+mn-lt"/>
        </a:defRPr>
      </a:lvl6pPr>
      <a:lvl7pPr marL="28035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800">
          <a:solidFill>
            <a:schemeClr val="tx1"/>
          </a:solidFill>
          <a:latin typeface="+mn-lt"/>
        </a:defRPr>
      </a:lvl7pPr>
      <a:lvl8pPr marL="32607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800">
          <a:solidFill>
            <a:schemeClr val="tx1"/>
          </a:solidFill>
          <a:latin typeface="+mn-lt"/>
        </a:defRPr>
      </a:lvl8pPr>
      <a:lvl9pPr marL="37179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3E1681-0AE9-462C-8ACE-F49368A55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071066" cy="54153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B77598-6021-4024-962F-F547CEF6A167}"/>
              </a:ext>
            </a:extLst>
          </p:cNvPr>
          <p:cNvSpPr txBox="1"/>
          <p:nvPr/>
        </p:nvSpPr>
        <p:spPr>
          <a:xfrm>
            <a:off x="0" y="5433133"/>
            <a:ext cx="2672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Profit Management Dashboard</a:t>
            </a:r>
          </a:p>
        </p:txBody>
      </p:sp>
    </p:spTree>
    <p:extLst>
      <p:ext uri="{BB962C8B-B14F-4D97-AF65-F5344CB8AC3E}">
        <p14:creationId xmlns:p14="http://schemas.microsoft.com/office/powerpoint/2010/main" val="68441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15D70A-35A1-4143-9E43-80F63B671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465814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41E925B-24A3-4370-8AAF-3CB4E1E275E6}"/>
              </a:ext>
            </a:extLst>
          </p:cNvPr>
          <p:cNvSpPr/>
          <p:nvPr/>
        </p:nvSpPr>
        <p:spPr bwMode="auto">
          <a:xfrm>
            <a:off x="106532" y="4616387"/>
            <a:ext cx="4136994" cy="189982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1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DINPro" panose="020B0504020101020102"/>
              </a:rPr>
              <a:t>Notes: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DINPro" panose="020B0504020101020102"/>
              </a:rPr>
              <a:t>Mumbai produces the highest market contribution (overall) followed by Bangalore.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DINPro" panose="020B0504020101020102"/>
              </a:rPr>
              <a:t>Mumbai has the highest population but follows </a:t>
            </a:r>
            <a:r>
              <a:rPr lang="en-US" sz="1100" i="1" dirty="0">
                <a:solidFill>
                  <a:srgbClr val="53565A"/>
                </a:solidFill>
                <a:latin typeface="DINPro" panose="020B0504020101020102"/>
              </a:rPr>
              <a:t>2</a:t>
            </a:r>
            <a:r>
              <a:rPr lang="en-US" sz="1100" i="1" baseline="30000" dirty="0">
                <a:solidFill>
                  <a:srgbClr val="53565A"/>
                </a:solidFill>
                <a:latin typeface="DINPro" panose="020B0504020101020102"/>
              </a:rPr>
              <a:t>nd</a:t>
            </a:r>
            <a:r>
              <a:rPr lang="en-US" sz="1100" i="1" dirty="0">
                <a:solidFill>
                  <a:srgbClr val="53565A"/>
                </a:solidFill>
                <a:latin typeface="DINPro" panose="020B0504020101020102"/>
              </a:rPr>
              <a:t> in Per capita Income.</a:t>
            </a:r>
            <a:endParaRPr kumimoji="0" lang="en-US" sz="1100" b="0" i="1" u="none" strike="noStrike" kern="1200" cap="none" spc="0" normalizeH="0" baseline="0" noProof="0" dirty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DINPro" panose="020B0504020101020102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100" i="1" dirty="0">
                <a:solidFill>
                  <a:srgbClr val="53565A"/>
                </a:solidFill>
                <a:latin typeface="DINPro" panose="020B0504020101020102"/>
              </a:rPr>
              <a:t>Best market is available in cities of Mumbai and Bangalore followed by Hyderabad. </a:t>
            </a:r>
            <a:endParaRPr kumimoji="0" lang="en-US" sz="1100" b="0" i="1" u="none" strike="noStrike" kern="1200" cap="none" spc="0" normalizeH="0" baseline="0" noProof="0" dirty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DINPro" panose="020B0504020101020102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DINPro" panose="020B0504020101020102"/>
              </a:rPr>
              <a:t>The </a:t>
            </a:r>
            <a:r>
              <a:rPr lang="en-US" sz="1100" i="1" dirty="0">
                <a:solidFill>
                  <a:srgbClr val="53565A"/>
                </a:solidFill>
                <a:latin typeface="DINPro" panose="020B0504020101020102"/>
              </a:rPr>
              <a:t>5 cities showing potential – Mumbai, Bangalore, Hyderabad, Surat and Delhi.</a:t>
            </a:r>
            <a:endParaRPr kumimoji="0" lang="en-US" sz="1100" b="0" i="1" u="none" strike="noStrike" kern="1200" cap="none" spc="0" normalizeH="0" baseline="0" noProof="0" dirty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DINPro" panose="020B050402010102010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1FB29-F538-4390-AD82-A101205DC652}"/>
              </a:ext>
            </a:extLst>
          </p:cNvPr>
          <p:cNvSpPr txBox="1"/>
          <p:nvPr/>
        </p:nvSpPr>
        <p:spPr>
          <a:xfrm>
            <a:off x="5415379" y="6143348"/>
            <a:ext cx="362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sz="1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Calculated using Market Share of 16.5% (optimum)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09032C-3064-419D-9FE0-7A0C6E57A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602140"/>
              </p:ext>
            </p:extLst>
          </p:nvPr>
        </p:nvGraphicFramePr>
        <p:xfrm>
          <a:off x="4414668" y="4647651"/>
          <a:ext cx="4622800" cy="1313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6684144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40115125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404447884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4145082681"/>
                    </a:ext>
                  </a:extLst>
                </a:gridCol>
              </a:tblGrid>
              <a:tr h="2113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City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Population(Mill)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Per Capita Income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Market Contribution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472635512"/>
                  </a:ext>
                </a:extLst>
              </a:tr>
              <a:tr h="220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Mumbai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26189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31573853"/>
                  </a:ext>
                </a:extLst>
              </a:tr>
              <a:tr h="220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Bangalore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21483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4607829"/>
                  </a:ext>
                </a:extLst>
              </a:tr>
              <a:tr h="220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Hyderabad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16606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02445438"/>
                  </a:ext>
                </a:extLst>
              </a:tr>
              <a:tr h="220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Surat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19400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14405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34965080"/>
                  </a:ext>
                </a:extLst>
              </a:tr>
              <a:tr h="220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Delhi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7400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13431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82381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543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39CFEE7-06F7-4B0C-B5B5-D6CBFD187B77}"/>
              </a:ext>
            </a:extLst>
          </p:cNvPr>
          <p:cNvGraphicFramePr>
            <a:graphicFrameLocks noGrp="1"/>
          </p:cNvGraphicFramePr>
          <p:nvPr/>
        </p:nvGraphicFramePr>
        <p:xfrm>
          <a:off x="17754" y="612559"/>
          <a:ext cx="9126249" cy="59480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1570">
                  <a:extLst>
                    <a:ext uri="{9D8B030D-6E8A-4147-A177-3AD203B41FA5}">
                      <a16:colId xmlns:a16="http://schemas.microsoft.com/office/drawing/2014/main" val="2699620578"/>
                    </a:ext>
                  </a:extLst>
                </a:gridCol>
                <a:gridCol w="1743646">
                  <a:extLst>
                    <a:ext uri="{9D8B030D-6E8A-4147-A177-3AD203B41FA5}">
                      <a16:colId xmlns:a16="http://schemas.microsoft.com/office/drawing/2014/main" val="3890954577"/>
                    </a:ext>
                  </a:extLst>
                </a:gridCol>
                <a:gridCol w="669561">
                  <a:extLst>
                    <a:ext uri="{9D8B030D-6E8A-4147-A177-3AD203B41FA5}">
                      <a16:colId xmlns:a16="http://schemas.microsoft.com/office/drawing/2014/main" val="2258343249"/>
                    </a:ext>
                  </a:extLst>
                </a:gridCol>
                <a:gridCol w="1639027">
                  <a:extLst>
                    <a:ext uri="{9D8B030D-6E8A-4147-A177-3AD203B41FA5}">
                      <a16:colId xmlns:a16="http://schemas.microsoft.com/office/drawing/2014/main" val="545806550"/>
                    </a:ext>
                  </a:extLst>
                </a:gridCol>
                <a:gridCol w="1272863">
                  <a:extLst>
                    <a:ext uri="{9D8B030D-6E8A-4147-A177-3AD203B41FA5}">
                      <a16:colId xmlns:a16="http://schemas.microsoft.com/office/drawing/2014/main" val="4247170518"/>
                    </a:ext>
                  </a:extLst>
                </a:gridCol>
                <a:gridCol w="1726210">
                  <a:extLst>
                    <a:ext uri="{9D8B030D-6E8A-4147-A177-3AD203B41FA5}">
                      <a16:colId xmlns:a16="http://schemas.microsoft.com/office/drawing/2014/main" val="685294266"/>
                    </a:ext>
                  </a:extLst>
                </a:gridCol>
                <a:gridCol w="1133372">
                  <a:extLst>
                    <a:ext uri="{9D8B030D-6E8A-4147-A177-3AD203B41FA5}">
                      <a16:colId xmlns:a16="http://schemas.microsoft.com/office/drawing/2014/main" val="4209976261"/>
                    </a:ext>
                  </a:extLst>
                </a:gridCol>
              </a:tblGrid>
              <a:tr h="151061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Approx price for Electra is INR 15 Lacs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Costs are in INR</a:t>
                      </a: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extLst>
                  <a:ext uri="{0D108BD9-81ED-4DB2-BD59-A6C34878D82A}">
                    <a16:rowId xmlns:a16="http://schemas.microsoft.com/office/drawing/2014/main" val="1685548671"/>
                  </a:ext>
                </a:extLst>
              </a:tr>
              <a:tr h="151061"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extLst>
                  <a:ext uri="{0D108BD9-81ED-4DB2-BD59-A6C34878D82A}">
                    <a16:rowId xmlns:a16="http://schemas.microsoft.com/office/drawing/2014/main" val="2102727597"/>
                  </a:ext>
                </a:extLst>
              </a:tr>
              <a:tr h="151061"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extLst>
                  <a:ext uri="{0D108BD9-81ED-4DB2-BD59-A6C34878D82A}">
                    <a16:rowId xmlns:a16="http://schemas.microsoft.com/office/drawing/2014/main" val="4106931275"/>
                  </a:ext>
                </a:extLst>
              </a:tr>
              <a:tr h="15106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 dirty="0">
                          <a:effectLst/>
                        </a:rPr>
                        <a:t>Exhibit A: Payment Curve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extLst>
                  <a:ext uri="{0D108BD9-81ED-4DB2-BD59-A6C34878D82A}">
                    <a16:rowId xmlns:a16="http://schemas.microsoft.com/office/drawing/2014/main" val="603190306"/>
                  </a:ext>
                </a:extLst>
              </a:tr>
              <a:tr h="151061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 dirty="0">
                          <a:effectLst/>
                        </a:rPr>
                        <a:t>        Rank 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 dirty="0">
                          <a:effectLst/>
                        </a:rPr>
                        <a:t>               %Commission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extLst>
                  <a:ext uri="{0D108BD9-81ED-4DB2-BD59-A6C34878D82A}">
                    <a16:rowId xmlns:a16="http://schemas.microsoft.com/office/drawing/2014/main" val="7303625"/>
                  </a:ext>
                </a:extLst>
              </a:tr>
              <a:tr h="151061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 dirty="0">
                          <a:effectLst/>
                        </a:rPr>
                        <a:t>2%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extLst>
                  <a:ext uri="{0D108BD9-81ED-4DB2-BD59-A6C34878D82A}">
                    <a16:rowId xmlns:a16="http://schemas.microsoft.com/office/drawing/2014/main" val="1667301776"/>
                  </a:ext>
                </a:extLst>
              </a:tr>
              <a:tr h="151061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1.50%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extLst>
                  <a:ext uri="{0D108BD9-81ED-4DB2-BD59-A6C34878D82A}">
                    <a16:rowId xmlns:a16="http://schemas.microsoft.com/office/drawing/2014/main" val="1617822584"/>
                  </a:ext>
                </a:extLst>
              </a:tr>
              <a:tr h="151061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1%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extLst>
                  <a:ext uri="{0D108BD9-81ED-4DB2-BD59-A6C34878D82A}">
                    <a16:rowId xmlns:a16="http://schemas.microsoft.com/office/drawing/2014/main" val="761439467"/>
                  </a:ext>
                </a:extLst>
              </a:tr>
              <a:tr h="151061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0.50%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extLst>
                  <a:ext uri="{0D108BD9-81ED-4DB2-BD59-A6C34878D82A}">
                    <a16:rowId xmlns:a16="http://schemas.microsoft.com/office/drawing/2014/main" val="1560723343"/>
                  </a:ext>
                </a:extLst>
              </a:tr>
              <a:tr h="151061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5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0.25%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extLst>
                  <a:ext uri="{0D108BD9-81ED-4DB2-BD59-A6C34878D82A}">
                    <a16:rowId xmlns:a16="http://schemas.microsoft.com/office/drawing/2014/main" val="4209833587"/>
                  </a:ext>
                </a:extLst>
              </a:tr>
              <a:tr h="151061"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extLst>
                  <a:ext uri="{0D108BD9-81ED-4DB2-BD59-A6C34878D82A}">
                    <a16:rowId xmlns:a16="http://schemas.microsoft.com/office/drawing/2014/main" val="188899956"/>
                  </a:ext>
                </a:extLst>
              </a:tr>
              <a:tr h="151061"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extLst>
                  <a:ext uri="{0D108BD9-81ED-4DB2-BD59-A6C34878D82A}">
                    <a16:rowId xmlns:a16="http://schemas.microsoft.com/office/drawing/2014/main" val="1274447221"/>
                  </a:ext>
                </a:extLst>
              </a:tr>
              <a:tr h="157356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Exhibit B: Q1'2021 Car Sales Estimation by Representative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extLst>
                  <a:ext uri="{0D108BD9-81ED-4DB2-BD59-A6C34878D82A}">
                    <a16:rowId xmlns:a16="http://schemas.microsoft.com/office/drawing/2014/main" val="1349495902"/>
                  </a:ext>
                </a:extLst>
              </a:tr>
              <a:tr h="157356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Car price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15,00,000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Quarterly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Annually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extLst>
                  <a:ext uri="{0D108BD9-81ED-4DB2-BD59-A6C34878D82A}">
                    <a16:rowId xmlns:a16="http://schemas.microsoft.com/office/drawing/2014/main" val="4091129641"/>
                  </a:ext>
                </a:extLst>
              </a:tr>
              <a:tr h="3021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City ABC</a:t>
                      </a:r>
                      <a:endParaRPr lang="en-IN" sz="7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Estimated Car Sales (Units)</a:t>
                      </a:r>
                      <a:endParaRPr lang="en-IN" sz="7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Rank</a:t>
                      </a:r>
                      <a:endParaRPr lang="en-IN" sz="7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Car sale amount</a:t>
                      </a:r>
                      <a:endParaRPr lang="en-IN" sz="7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Incentive in %</a:t>
                      </a:r>
                      <a:endParaRPr lang="en-IN" sz="7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Incentive amount</a:t>
                      </a:r>
                      <a:endParaRPr lang="en-IN" sz="7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extLst>
                  <a:ext uri="{0D108BD9-81ED-4DB2-BD59-A6C34878D82A}">
                    <a16:rowId xmlns:a16="http://schemas.microsoft.com/office/drawing/2014/main" val="330407379"/>
                  </a:ext>
                </a:extLst>
              </a:tr>
              <a:tr h="151061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 dirty="0">
                          <a:effectLst/>
                        </a:rPr>
                        <a:t>  Rep A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8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12000000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0.50%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                          60,000 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extLst>
                  <a:ext uri="{0D108BD9-81ED-4DB2-BD59-A6C34878D82A}">
                    <a16:rowId xmlns:a16="http://schemas.microsoft.com/office/drawing/2014/main" val="764088597"/>
                  </a:ext>
                </a:extLst>
              </a:tr>
              <a:tr h="151061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 dirty="0">
                          <a:effectLst/>
                        </a:rPr>
                        <a:t>  Rep B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11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16500000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1.50%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                       2,47,500 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extLst>
                  <a:ext uri="{0D108BD9-81ED-4DB2-BD59-A6C34878D82A}">
                    <a16:rowId xmlns:a16="http://schemas.microsoft.com/office/drawing/2014/main" val="3222208527"/>
                  </a:ext>
                </a:extLst>
              </a:tr>
              <a:tr h="151061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 dirty="0">
                          <a:effectLst/>
                        </a:rPr>
                        <a:t>  Rep C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9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13500000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1.00%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 dirty="0">
                          <a:effectLst/>
                        </a:rPr>
                        <a:t>                       1,35,000 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extLst>
                  <a:ext uri="{0D108BD9-81ED-4DB2-BD59-A6C34878D82A}">
                    <a16:rowId xmlns:a16="http://schemas.microsoft.com/office/drawing/2014/main" val="4021213568"/>
                  </a:ext>
                </a:extLst>
              </a:tr>
              <a:tr h="151061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 dirty="0">
                          <a:effectLst/>
                        </a:rPr>
                        <a:t>  Rep D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 dirty="0">
                          <a:effectLst/>
                        </a:rPr>
                        <a:t>12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18000000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2.00%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                       3,60,000 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extLst>
                  <a:ext uri="{0D108BD9-81ED-4DB2-BD59-A6C34878D82A}">
                    <a16:rowId xmlns:a16="http://schemas.microsoft.com/office/drawing/2014/main" val="3673489780"/>
                  </a:ext>
                </a:extLst>
              </a:tr>
              <a:tr h="157356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 dirty="0">
                          <a:effectLst/>
                        </a:rPr>
                        <a:t>  Rep E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7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5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10500000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0.25%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                          26,250 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extLst>
                  <a:ext uri="{0D108BD9-81ED-4DB2-BD59-A6C34878D82A}">
                    <a16:rowId xmlns:a16="http://schemas.microsoft.com/office/drawing/2014/main" val="3739679770"/>
                  </a:ext>
                </a:extLst>
              </a:tr>
              <a:tr h="157356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Ans. 4.2 (a)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 dirty="0">
                          <a:effectLst/>
                        </a:rPr>
                        <a:t>                 </a:t>
                      </a:r>
                      <a:r>
                        <a:rPr lang="en-IN" sz="900" b="1" u="none" strike="noStrike" dirty="0">
                          <a:effectLst/>
                        </a:rPr>
                        <a:t>INR</a:t>
                      </a:r>
                      <a:r>
                        <a:rPr lang="en-IN" sz="700" u="none" strike="noStrike" dirty="0">
                          <a:effectLst/>
                        </a:rPr>
                        <a:t>. </a:t>
                      </a:r>
                      <a:r>
                        <a:rPr lang="en-IN" sz="900" b="1" u="none" strike="noStrike" dirty="0">
                          <a:effectLst/>
                        </a:rPr>
                        <a:t>8,28,750</a:t>
                      </a:r>
                      <a:r>
                        <a:rPr lang="en-IN" sz="700" u="none" strike="noStrike" dirty="0">
                          <a:effectLst/>
                        </a:rPr>
                        <a:t> </a:t>
                      </a:r>
                      <a:endParaRPr lang="en-IN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extLst>
                  <a:ext uri="{0D108BD9-81ED-4DB2-BD59-A6C34878D82A}">
                    <a16:rowId xmlns:a16="http://schemas.microsoft.com/office/drawing/2014/main" val="828970776"/>
                  </a:ext>
                </a:extLst>
              </a:tr>
              <a:tr h="151061"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extLst>
                  <a:ext uri="{0D108BD9-81ED-4DB2-BD59-A6C34878D82A}">
                    <a16:rowId xmlns:a16="http://schemas.microsoft.com/office/drawing/2014/main" val="2484550030"/>
                  </a:ext>
                </a:extLst>
              </a:tr>
              <a:tr h="3021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City XYZ</a:t>
                      </a:r>
                      <a:endParaRPr lang="en-IN" sz="7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Estimated Car Sales (Units)</a:t>
                      </a:r>
                      <a:endParaRPr lang="en-IN" sz="7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Rank</a:t>
                      </a:r>
                      <a:endParaRPr lang="en-IN" sz="7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Car sale amount</a:t>
                      </a:r>
                      <a:endParaRPr lang="en-IN" sz="7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Incentive in %</a:t>
                      </a:r>
                      <a:endParaRPr lang="en-IN" sz="7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 Incentive amount </a:t>
                      </a:r>
                      <a:endParaRPr lang="en-IN" sz="7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 dirty="0">
                          <a:effectLst/>
                        </a:rPr>
                        <a:t> 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extLst>
                  <a:ext uri="{0D108BD9-81ED-4DB2-BD59-A6C34878D82A}">
                    <a16:rowId xmlns:a16="http://schemas.microsoft.com/office/drawing/2014/main" val="2527497594"/>
                  </a:ext>
                </a:extLst>
              </a:tr>
              <a:tr h="151061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 dirty="0">
                          <a:effectLst/>
                        </a:rPr>
                        <a:t>  Rep F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4500000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0.50%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                          22,500 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extLst>
                  <a:ext uri="{0D108BD9-81ED-4DB2-BD59-A6C34878D82A}">
                    <a16:rowId xmlns:a16="http://schemas.microsoft.com/office/drawing/2014/main" val="3348756383"/>
                  </a:ext>
                </a:extLst>
              </a:tr>
              <a:tr h="151061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 dirty="0">
                          <a:effectLst/>
                        </a:rPr>
                        <a:t>  Rep B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5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3000000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0.25%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                            7,500 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extLst>
                  <a:ext uri="{0D108BD9-81ED-4DB2-BD59-A6C34878D82A}">
                    <a16:rowId xmlns:a16="http://schemas.microsoft.com/office/drawing/2014/main" val="1806441256"/>
                  </a:ext>
                </a:extLst>
              </a:tr>
              <a:tr h="151061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 dirty="0">
                          <a:effectLst/>
                        </a:rPr>
                        <a:t>  Rep G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6000000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1.00%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                          60,000 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extLst>
                  <a:ext uri="{0D108BD9-81ED-4DB2-BD59-A6C34878D82A}">
                    <a16:rowId xmlns:a16="http://schemas.microsoft.com/office/drawing/2014/main" val="362691784"/>
                  </a:ext>
                </a:extLst>
              </a:tr>
              <a:tr h="151061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 dirty="0">
                          <a:effectLst/>
                        </a:rPr>
                        <a:t>  Rep H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5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7500000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1.50%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                       1,12,500 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extLst>
                  <a:ext uri="{0D108BD9-81ED-4DB2-BD59-A6C34878D82A}">
                    <a16:rowId xmlns:a16="http://schemas.microsoft.com/office/drawing/2014/main" val="3963165679"/>
                  </a:ext>
                </a:extLst>
              </a:tr>
              <a:tr h="157356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 dirty="0">
                          <a:effectLst/>
                        </a:rPr>
                        <a:t>  Rep I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7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10500000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2.00%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                       2,10,000 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extLst>
                  <a:ext uri="{0D108BD9-81ED-4DB2-BD59-A6C34878D82A}">
                    <a16:rowId xmlns:a16="http://schemas.microsoft.com/office/drawing/2014/main" val="1139939977"/>
                  </a:ext>
                </a:extLst>
              </a:tr>
              <a:tr h="157356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Ans. 4.2 (a)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 dirty="0">
                          <a:effectLst/>
                        </a:rPr>
                        <a:t>                </a:t>
                      </a:r>
                      <a:r>
                        <a:rPr lang="en-IN" sz="900" b="1" u="none" strike="noStrike" dirty="0">
                          <a:effectLst/>
                        </a:rPr>
                        <a:t>INR</a:t>
                      </a:r>
                      <a:r>
                        <a:rPr lang="en-IN" sz="700" u="none" strike="noStrike" dirty="0">
                          <a:effectLst/>
                        </a:rPr>
                        <a:t>. </a:t>
                      </a:r>
                      <a:r>
                        <a:rPr lang="en-IN" sz="900" b="1" u="none" strike="noStrike" dirty="0">
                          <a:effectLst/>
                        </a:rPr>
                        <a:t>4,12,500</a:t>
                      </a:r>
                      <a:r>
                        <a:rPr lang="en-IN" sz="700" u="none" strike="noStrike" dirty="0">
                          <a:effectLst/>
                        </a:rPr>
                        <a:t> </a:t>
                      </a:r>
                      <a:endParaRPr lang="en-IN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extLst>
                  <a:ext uri="{0D108BD9-81ED-4DB2-BD59-A6C34878D82A}">
                    <a16:rowId xmlns:a16="http://schemas.microsoft.com/office/drawing/2014/main" val="2101627030"/>
                  </a:ext>
                </a:extLst>
              </a:tr>
              <a:tr h="151061"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extLst>
                  <a:ext uri="{0D108BD9-81ED-4DB2-BD59-A6C34878D82A}">
                    <a16:rowId xmlns:a16="http://schemas.microsoft.com/office/drawing/2014/main" val="1321143076"/>
                  </a:ext>
                </a:extLst>
              </a:tr>
              <a:tr h="15106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Average incentive per store 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                       6,20,625 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 dirty="0">
                          <a:effectLst/>
                        </a:rPr>
                        <a:t>        24,82,500 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extLst>
                  <a:ext uri="{0D108BD9-81ED-4DB2-BD59-A6C34878D82A}">
                    <a16:rowId xmlns:a16="http://schemas.microsoft.com/office/drawing/2014/main" val="3883050125"/>
                  </a:ext>
                </a:extLst>
              </a:tr>
              <a:tr h="151061"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extLst>
                  <a:ext uri="{0D108BD9-81ED-4DB2-BD59-A6C34878D82A}">
                    <a16:rowId xmlns:a16="http://schemas.microsoft.com/office/drawing/2014/main" val="2774670202"/>
                  </a:ext>
                </a:extLst>
              </a:tr>
              <a:tr h="151061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Total incentive for 5 stores for the quarter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                    31,03,125 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 dirty="0">
                          <a:effectLst/>
                        </a:rPr>
                        <a:t>      1,24,12,500 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extLst>
                  <a:ext uri="{0D108BD9-81ED-4DB2-BD59-A6C34878D82A}">
                    <a16:rowId xmlns:a16="http://schemas.microsoft.com/office/drawing/2014/main" val="190332964"/>
                  </a:ext>
                </a:extLst>
              </a:tr>
              <a:tr h="157356"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extLst>
                  <a:ext uri="{0D108BD9-81ED-4DB2-BD59-A6C34878D82A}">
                    <a16:rowId xmlns:a16="http://schemas.microsoft.com/office/drawing/2014/main" val="51216073"/>
                  </a:ext>
                </a:extLst>
              </a:tr>
              <a:tr h="157356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Ans. 4.2 (b) Total incentive budget for all store for 2021 (All four quarters)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N" sz="700" b="0" u="none" strike="noStrike" dirty="0">
                          <a:effectLst/>
                        </a:rPr>
                        <a:t>        </a:t>
                      </a:r>
                      <a:r>
                        <a:rPr lang="en-IN" sz="900" b="1" u="none" strike="noStrike" dirty="0">
                          <a:effectLst/>
                        </a:rPr>
                        <a:t>INR</a:t>
                      </a:r>
                      <a:r>
                        <a:rPr lang="en-IN" sz="700" b="0" u="none" strike="noStrike" dirty="0">
                          <a:effectLst/>
                        </a:rPr>
                        <a:t>. </a:t>
                      </a:r>
                      <a:r>
                        <a:rPr lang="en-IN" sz="1000" b="1" u="none" strike="noStrike" dirty="0">
                          <a:effectLst/>
                        </a:rPr>
                        <a:t>1,24,12,500.00 </a:t>
                      </a:r>
                      <a:r>
                        <a:rPr lang="en-IN" sz="700" b="0" u="none" strike="noStrike" dirty="0">
                          <a:effectLst/>
                        </a:rPr>
                        <a:t> 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                     -   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extLst>
                  <a:ext uri="{0D108BD9-81ED-4DB2-BD59-A6C34878D82A}">
                    <a16:rowId xmlns:a16="http://schemas.microsoft.com/office/drawing/2014/main" val="3222060420"/>
                  </a:ext>
                </a:extLst>
              </a:tr>
              <a:tr h="151061"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extLst>
                  <a:ext uri="{0D108BD9-81ED-4DB2-BD59-A6C34878D82A}">
                    <a16:rowId xmlns:a16="http://schemas.microsoft.com/office/drawing/2014/main" val="434440129"/>
                  </a:ext>
                </a:extLst>
              </a:tr>
              <a:tr h="157356"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 dirty="0">
                          <a:effectLst/>
                        </a:rPr>
                        <a:t> 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 dirty="0">
                          <a:effectLst/>
                        </a:rPr>
                        <a:t> 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5" marR="4905" marT="4905" marB="0" anchor="b"/>
                </a:tc>
                <a:extLst>
                  <a:ext uri="{0D108BD9-81ED-4DB2-BD59-A6C34878D82A}">
                    <a16:rowId xmlns:a16="http://schemas.microsoft.com/office/drawing/2014/main" val="1915577754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23947A-2937-4F72-BC56-30C917694111}"/>
              </a:ext>
            </a:extLst>
          </p:cNvPr>
          <p:cNvCxnSpPr>
            <a:cxnSpLocks/>
          </p:cNvCxnSpPr>
          <p:nvPr/>
        </p:nvCxnSpPr>
        <p:spPr>
          <a:xfrm>
            <a:off x="0" y="1225118"/>
            <a:ext cx="267217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67364D-60CE-47D9-ADBF-309BDE39DECC}"/>
              </a:ext>
            </a:extLst>
          </p:cNvPr>
          <p:cNvCxnSpPr/>
          <p:nvPr/>
        </p:nvCxnSpPr>
        <p:spPr>
          <a:xfrm flipV="1">
            <a:off x="2681057" y="1220680"/>
            <a:ext cx="0" cy="89664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582796-9AD4-4AA1-B163-078AE18DE16F}"/>
              </a:ext>
            </a:extLst>
          </p:cNvPr>
          <p:cNvCxnSpPr>
            <a:cxnSpLocks/>
          </p:cNvCxnSpPr>
          <p:nvPr/>
        </p:nvCxnSpPr>
        <p:spPr>
          <a:xfrm flipV="1">
            <a:off x="0" y="2121763"/>
            <a:ext cx="2672179" cy="887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1D89A4-8E1A-443F-8D8B-484D25EB5EC1}"/>
              </a:ext>
            </a:extLst>
          </p:cNvPr>
          <p:cNvCxnSpPr/>
          <p:nvPr/>
        </p:nvCxnSpPr>
        <p:spPr>
          <a:xfrm flipV="1">
            <a:off x="0" y="1220681"/>
            <a:ext cx="0" cy="8966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7157AC7-756A-49B6-B57F-9BE567C06854}"/>
              </a:ext>
            </a:extLst>
          </p:cNvPr>
          <p:cNvCxnSpPr/>
          <p:nvPr/>
        </p:nvCxnSpPr>
        <p:spPr>
          <a:xfrm>
            <a:off x="949910" y="1202923"/>
            <a:ext cx="0" cy="90552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FA691EE-50FF-48E4-BB63-E25B01E7F9D1}"/>
              </a:ext>
            </a:extLst>
          </p:cNvPr>
          <p:cNvCxnSpPr>
            <a:cxnSpLocks/>
          </p:cNvCxnSpPr>
          <p:nvPr/>
        </p:nvCxnSpPr>
        <p:spPr>
          <a:xfrm flipH="1">
            <a:off x="17755" y="1358283"/>
            <a:ext cx="266330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2FFEF5-841A-408D-9DAF-C3FB136221F6}"/>
              </a:ext>
            </a:extLst>
          </p:cNvPr>
          <p:cNvCxnSpPr>
            <a:cxnSpLocks/>
          </p:cNvCxnSpPr>
          <p:nvPr/>
        </p:nvCxnSpPr>
        <p:spPr>
          <a:xfrm flipH="1">
            <a:off x="-17754" y="2743200"/>
            <a:ext cx="503363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F5D8CD3-EE12-4BDA-B859-29F2CBE3FC9D}"/>
              </a:ext>
            </a:extLst>
          </p:cNvPr>
          <p:cNvCxnSpPr>
            <a:cxnSpLocks/>
          </p:cNvCxnSpPr>
          <p:nvPr/>
        </p:nvCxnSpPr>
        <p:spPr>
          <a:xfrm flipV="1">
            <a:off x="5007006" y="2743200"/>
            <a:ext cx="0" cy="103868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46ABB85-6326-4DE9-BB54-AC382E8CAC0C}"/>
              </a:ext>
            </a:extLst>
          </p:cNvPr>
          <p:cNvCxnSpPr>
            <a:cxnSpLocks/>
          </p:cNvCxnSpPr>
          <p:nvPr/>
        </p:nvCxnSpPr>
        <p:spPr>
          <a:xfrm flipV="1">
            <a:off x="0" y="3781887"/>
            <a:ext cx="5007006" cy="17756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8FF018-27DA-4EAE-80F6-060B85A6C34F}"/>
              </a:ext>
            </a:extLst>
          </p:cNvPr>
          <p:cNvCxnSpPr>
            <a:cxnSpLocks/>
          </p:cNvCxnSpPr>
          <p:nvPr/>
        </p:nvCxnSpPr>
        <p:spPr>
          <a:xfrm flipV="1">
            <a:off x="0" y="2752080"/>
            <a:ext cx="1" cy="106975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4F829DE-1DD1-419F-A3A9-1AAD5E0E6D03}"/>
              </a:ext>
            </a:extLst>
          </p:cNvPr>
          <p:cNvCxnSpPr>
            <a:cxnSpLocks/>
          </p:cNvCxnSpPr>
          <p:nvPr/>
        </p:nvCxnSpPr>
        <p:spPr>
          <a:xfrm flipH="1">
            <a:off x="0" y="3036163"/>
            <a:ext cx="501588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4B36430-D202-476F-93B5-5A70D1BAA12E}"/>
              </a:ext>
            </a:extLst>
          </p:cNvPr>
          <p:cNvCxnSpPr>
            <a:cxnSpLocks/>
          </p:cNvCxnSpPr>
          <p:nvPr/>
        </p:nvCxnSpPr>
        <p:spPr>
          <a:xfrm flipV="1">
            <a:off x="941033" y="2743200"/>
            <a:ext cx="0" cy="10475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12A262E-CBDC-467E-8ED0-A3DF3F86EC3D}"/>
              </a:ext>
            </a:extLst>
          </p:cNvPr>
          <p:cNvCxnSpPr>
            <a:cxnSpLocks/>
          </p:cNvCxnSpPr>
          <p:nvPr/>
        </p:nvCxnSpPr>
        <p:spPr>
          <a:xfrm>
            <a:off x="2727664" y="2747639"/>
            <a:ext cx="0" cy="10475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76C3659-1DDE-441D-A337-B73DEB9713B2}"/>
              </a:ext>
            </a:extLst>
          </p:cNvPr>
          <p:cNvCxnSpPr>
            <a:cxnSpLocks/>
          </p:cNvCxnSpPr>
          <p:nvPr/>
        </p:nvCxnSpPr>
        <p:spPr>
          <a:xfrm flipV="1">
            <a:off x="3382392" y="2752078"/>
            <a:ext cx="0" cy="10475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1807404-D747-4DE8-AB13-2A863844BB9C}"/>
              </a:ext>
            </a:extLst>
          </p:cNvPr>
          <p:cNvCxnSpPr>
            <a:cxnSpLocks/>
          </p:cNvCxnSpPr>
          <p:nvPr/>
        </p:nvCxnSpPr>
        <p:spPr>
          <a:xfrm flipV="1">
            <a:off x="0" y="4110361"/>
            <a:ext cx="5015883" cy="1775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902754E-DDFB-43C3-A790-89204D70A715}"/>
              </a:ext>
            </a:extLst>
          </p:cNvPr>
          <p:cNvCxnSpPr>
            <a:cxnSpLocks/>
          </p:cNvCxnSpPr>
          <p:nvPr/>
        </p:nvCxnSpPr>
        <p:spPr>
          <a:xfrm>
            <a:off x="5015883" y="4119239"/>
            <a:ext cx="17754" cy="10653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04FBF7A-D651-48D4-85C3-7988AAD647A2}"/>
              </a:ext>
            </a:extLst>
          </p:cNvPr>
          <p:cNvCxnSpPr>
            <a:cxnSpLocks/>
          </p:cNvCxnSpPr>
          <p:nvPr/>
        </p:nvCxnSpPr>
        <p:spPr>
          <a:xfrm>
            <a:off x="-17754" y="5184559"/>
            <a:ext cx="506914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45FA779-C5EA-41B0-ABD9-5D7740E565F8}"/>
              </a:ext>
            </a:extLst>
          </p:cNvPr>
          <p:cNvCxnSpPr>
            <a:cxnSpLocks/>
          </p:cNvCxnSpPr>
          <p:nvPr/>
        </p:nvCxnSpPr>
        <p:spPr>
          <a:xfrm flipH="1" flipV="1">
            <a:off x="-17754" y="4128117"/>
            <a:ext cx="17755" cy="107419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05EC397-811B-4D83-86F7-85036A3B9B08}"/>
              </a:ext>
            </a:extLst>
          </p:cNvPr>
          <p:cNvCxnSpPr>
            <a:cxnSpLocks/>
          </p:cNvCxnSpPr>
          <p:nvPr/>
        </p:nvCxnSpPr>
        <p:spPr>
          <a:xfrm flipV="1">
            <a:off x="958788" y="4119242"/>
            <a:ext cx="0" cy="105644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3EEEA4E-BF79-42B6-9FE6-0BE02CB23D83}"/>
              </a:ext>
            </a:extLst>
          </p:cNvPr>
          <p:cNvCxnSpPr>
            <a:cxnSpLocks/>
          </p:cNvCxnSpPr>
          <p:nvPr/>
        </p:nvCxnSpPr>
        <p:spPr>
          <a:xfrm>
            <a:off x="2727664" y="4119239"/>
            <a:ext cx="4994" cy="10653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E31922F-9975-458A-AC0B-918C5C00655F}"/>
              </a:ext>
            </a:extLst>
          </p:cNvPr>
          <p:cNvCxnSpPr>
            <a:cxnSpLocks/>
          </p:cNvCxnSpPr>
          <p:nvPr/>
        </p:nvCxnSpPr>
        <p:spPr>
          <a:xfrm>
            <a:off x="3382392" y="4110361"/>
            <a:ext cx="0" cy="106532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1679241-4831-40C9-AC8A-D3FEA93471C6}"/>
              </a:ext>
            </a:extLst>
          </p:cNvPr>
          <p:cNvCxnSpPr>
            <a:cxnSpLocks/>
          </p:cNvCxnSpPr>
          <p:nvPr/>
        </p:nvCxnSpPr>
        <p:spPr>
          <a:xfrm flipH="1">
            <a:off x="-35510" y="4414421"/>
            <a:ext cx="504251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316D09F-0E59-4782-8AE5-6565A4491204}"/>
              </a:ext>
            </a:extLst>
          </p:cNvPr>
          <p:cNvCxnSpPr>
            <a:cxnSpLocks/>
          </p:cNvCxnSpPr>
          <p:nvPr/>
        </p:nvCxnSpPr>
        <p:spPr>
          <a:xfrm>
            <a:off x="6276513" y="2583402"/>
            <a:ext cx="0" cy="366203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8C9A26B-3B41-407E-8156-4947B35DD07F}"/>
              </a:ext>
            </a:extLst>
          </p:cNvPr>
          <p:cNvCxnSpPr>
            <a:cxnSpLocks/>
          </p:cNvCxnSpPr>
          <p:nvPr/>
        </p:nvCxnSpPr>
        <p:spPr>
          <a:xfrm flipV="1">
            <a:off x="9144000" y="2592280"/>
            <a:ext cx="0" cy="365316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2C15D0D-116B-4385-AD83-7806003A7E4A}"/>
              </a:ext>
            </a:extLst>
          </p:cNvPr>
          <p:cNvCxnSpPr>
            <a:cxnSpLocks/>
          </p:cNvCxnSpPr>
          <p:nvPr/>
        </p:nvCxnSpPr>
        <p:spPr>
          <a:xfrm>
            <a:off x="6276513" y="2583402"/>
            <a:ext cx="286748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E093ADC-5BCC-4C61-B2DD-E1A6948C6582}"/>
              </a:ext>
            </a:extLst>
          </p:cNvPr>
          <p:cNvCxnSpPr>
            <a:cxnSpLocks/>
          </p:cNvCxnSpPr>
          <p:nvPr/>
        </p:nvCxnSpPr>
        <p:spPr>
          <a:xfrm>
            <a:off x="6276513" y="6241001"/>
            <a:ext cx="288524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9191ABF-7A47-40BC-9CD8-D515BBFC29CA}"/>
              </a:ext>
            </a:extLst>
          </p:cNvPr>
          <p:cNvCxnSpPr>
            <a:cxnSpLocks/>
          </p:cNvCxnSpPr>
          <p:nvPr/>
        </p:nvCxnSpPr>
        <p:spPr>
          <a:xfrm>
            <a:off x="6276513" y="2752078"/>
            <a:ext cx="288524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CA93758-6AA7-4520-ABB1-F7168B6AFCDC}"/>
              </a:ext>
            </a:extLst>
          </p:cNvPr>
          <p:cNvCxnSpPr>
            <a:cxnSpLocks/>
          </p:cNvCxnSpPr>
          <p:nvPr/>
        </p:nvCxnSpPr>
        <p:spPr>
          <a:xfrm>
            <a:off x="7998781" y="2583402"/>
            <a:ext cx="17756" cy="366203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4673C91-27BE-4F6B-805B-B5105A230CB1}"/>
              </a:ext>
            </a:extLst>
          </p:cNvPr>
          <p:cNvCxnSpPr>
            <a:cxnSpLocks/>
          </p:cNvCxnSpPr>
          <p:nvPr/>
        </p:nvCxnSpPr>
        <p:spPr>
          <a:xfrm>
            <a:off x="6276513" y="3799643"/>
            <a:ext cx="17311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551BE2C-EA48-4D60-867F-8E5D922EED65}"/>
              </a:ext>
            </a:extLst>
          </p:cNvPr>
          <p:cNvCxnSpPr>
            <a:cxnSpLocks/>
          </p:cNvCxnSpPr>
          <p:nvPr/>
        </p:nvCxnSpPr>
        <p:spPr>
          <a:xfrm flipH="1">
            <a:off x="6285390" y="3968318"/>
            <a:ext cx="173114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726A43AC-9142-41E6-99B6-BEA50CB3B449}"/>
              </a:ext>
            </a:extLst>
          </p:cNvPr>
          <p:cNvCxnSpPr>
            <a:cxnSpLocks/>
          </p:cNvCxnSpPr>
          <p:nvPr/>
        </p:nvCxnSpPr>
        <p:spPr>
          <a:xfrm flipH="1">
            <a:off x="6267636" y="5166805"/>
            <a:ext cx="174890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1851639-5D67-4D5C-8E11-5C26AB27D09D}"/>
              </a:ext>
            </a:extLst>
          </p:cNvPr>
          <p:cNvCxnSpPr>
            <a:cxnSpLocks/>
          </p:cNvCxnSpPr>
          <p:nvPr/>
        </p:nvCxnSpPr>
        <p:spPr>
          <a:xfrm>
            <a:off x="6276513" y="5335480"/>
            <a:ext cx="17311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94C1E1A-745A-406D-9DC4-99E00D1D1139}"/>
              </a:ext>
            </a:extLst>
          </p:cNvPr>
          <p:cNvCxnSpPr>
            <a:cxnSpLocks/>
          </p:cNvCxnSpPr>
          <p:nvPr/>
        </p:nvCxnSpPr>
        <p:spPr>
          <a:xfrm flipV="1">
            <a:off x="6276513" y="6103398"/>
            <a:ext cx="1757777" cy="443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EBA4791-021E-4DD0-8B21-82CB3EEA1579}"/>
              </a:ext>
            </a:extLst>
          </p:cNvPr>
          <p:cNvGrpSpPr/>
          <p:nvPr/>
        </p:nvGrpSpPr>
        <p:grpSpPr>
          <a:xfrm>
            <a:off x="197631" y="78879"/>
            <a:ext cx="8455776" cy="691259"/>
            <a:chOff x="457200" y="891960"/>
            <a:chExt cx="8035325" cy="691259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6E03A43D-FF2C-47D5-AEBE-C29BBE7BD0B9}"/>
                </a:ext>
              </a:extLst>
            </p:cNvPr>
            <p:cNvGrpSpPr/>
            <p:nvPr/>
          </p:nvGrpSpPr>
          <p:grpSpPr>
            <a:xfrm>
              <a:off x="457200" y="891960"/>
              <a:ext cx="8035325" cy="527022"/>
              <a:chOff x="1" y="0"/>
              <a:chExt cx="12153718" cy="712175"/>
            </a:xfrm>
          </p:grpSpPr>
          <p:sp>
            <p:nvSpPr>
              <p:cNvPr id="151" name="Freeform: Shape 24">
                <a:extLst>
                  <a:ext uri="{FF2B5EF4-FFF2-40B4-BE49-F238E27FC236}">
                    <a16:creationId xmlns:a16="http://schemas.microsoft.com/office/drawing/2014/main" id="{A8F6808B-145C-4729-8CA9-F4C1D55CC50B}"/>
                  </a:ext>
                </a:extLst>
              </p:cNvPr>
              <p:cNvSpPr/>
              <p:nvPr/>
            </p:nvSpPr>
            <p:spPr bwMode="auto">
              <a:xfrm>
                <a:off x="1" y="0"/>
                <a:ext cx="1103149" cy="700178"/>
              </a:xfrm>
              <a:custGeom>
                <a:avLst/>
                <a:gdLst>
                  <a:gd name="connsiteX0" fmla="*/ 0 w 1103149"/>
                  <a:gd name="connsiteY0" fmla="*/ 0 h 700178"/>
                  <a:gd name="connsiteX1" fmla="*/ 698901 w 1103149"/>
                  <a:gd name="connsiteY1" fmla="*/ 0 h 700178"/>
                  <a:gd name="connsiteX2" fmla="*/ 1103149 w 1103149"/>
                  <a:gd name="connsiteY2" fmla="*/ 700178 h 700178"/>
                  <a:gd name="connsiteX3" fmla="*/ 0 w 1103149"/>
                  <a:gd name="connsiteY3" fmla="*/ 700178 h 70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3149" h="700178">
                    <a:moveTo>
                      <a:pt x="0" y="0"/>
                    </a:moveTo>
                    <a:lnTo>
                      <a:pt x="698901" y="0"/>
                    </a:lnTo>
                    <a:lnTo>
                      <a:pt x="1103149" y="700178"/>
                    </a:lnTo>
                    <a:lnTo>
                      <a:pt x="0" y="700178"/>
                    </a:lnTo>
                    <a:close/>
                  </a:path>
                </a:pathLst>
              </a:custGeom>
              <a:solidFill>
                <a:schemeClr val="bg2"/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Freeform: Shape 27">
                <a:extLst>
                  <a:ext uri="{FF2B5EF4-FFF2-40B4-BE49-F238E27FC236}">
                    <a16:creationId xmlns:a16="http://schemas.microsoft.com/office/drawing/2014/main" id="{9D5E5536-1E6C-44A8-A999-6C5DFBF439D1}"/>
                  </a:ext>
                </a:extLst>
              </p:cNvPr>
              <p:cNvSpPr/>
              <p:nvPr/>
            </p:nvSpPr>
            <p:spPr bwMode="auto">
              <a:xfrm flipH="1" flipV="1">
                <a:off x="781463" y="11997"/>
                <a:ext cx="11372256" cy="700178"/>
              </a:xfrm>
              <a:custGeom>
                <a:avLst/>
                <a:gdLst>
                  <a:gd name="connsiteX0" fmla="*/ 11372255 w 11372255"/>
                  <a:gd name="connsiteY0" fmla="*/ 700178 h 700178"/>
                  <a:gd name="connsiteX1" fmla="*/ 10792759 w 11372255"/>
                  <a:gd name="connsiteY1" fmla="*/ 700178 h 700178"/>
                  <a:gd name="connsiteX2" fmla="*/ 10269106 w 11372255"/>
                  <a:gd name="connsiteY2" fmla="*/ 700178 h 700178"/>
                  <a:gd name="connsiteX3" fmla="*/ 0 w 11372255"/>
                  <a:gd name="connsiteY3" fmla="*/ 700178 h 700178"/>
                  <a:gd name="connsiteX4" fmla="*/ 0 w 11372255"/>
                  <a:gd name="connsiteY4" fmla="*/ 0 h 700178"/>
                  <a:gd name="connsiteX5" fmla="*/ 10269106 w 11372255"/>
                  <a:gd name="connsiteY5" fmla="*/ 0 h 700178"/>
                  <a:gd name="connsiteX6" fmla="*/ 10792759 w 11372255"/>
                  <a:gd name="connsiteY6" fmla="*/ 0 h 700178"/>
                  <a:gd name="connsiteX7" fmla="*/ 10968007 w 11372255"/>
                  <a:gd name="connsiteY7" fmla="*/ 0 h 70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372255" h="700178">
                    <a:moveTo>
                      <a:pt x="11372255" y="700178"/>
                    </a:moveTo>
                    <a:lnTo>
                      <a:pt x="10792759" y="700178"/>
                    </a:lnTo>
                    <a:lnTo>
                      <a:pt x="10269106" y="700178"/>
                    </a:lnTo>
                    <a:lnTo>
                      <a:pt x="0" y="700178"/>
                    </a:lnTo>
                    <a:lnTo>
                      <a:pt x="0" y="0"/>
                    </a:lnTo>
                    <a:lnTo>
                      <a:pt x="10269106" y="0"/>
                    </a:lnTo>
                    <a:lnTo>
                      <a:pt x="10792759" y="0"/>
                    </a:lnTo>
                    <a:lnTo>
                      <a:pt x="1096800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04EBCC1-C41F-4AE0-9AC9-F2DC5621019E}"/>
                </a:ext>
              </a:extLst>
            </p:cNvPr>
            <p:cNvSpPr/>
            <p:nvPr/>
          </p:nvSpPr>
          <p:spPr>
            <a:xfrm>
              <a:off x="1280018" y="924577"/>
              <a:ext cx="4082739" cy="6586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Identifying the Incentive Budget</a:t>
              </a:r>
            </a:p>
            <a:p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188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8D477-3AA5-4DCC-8F93-3E2FAF9618C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0955" y="1873793"/>
            <a:ext cx="5131293" cy="195604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Transportation – Road/Rail/Air connectivity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Regional and Central Govt. Policies – Banking Facilities/loans and bonds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Investment Climate – Economical, Financial and socio-political conditions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Literacy Rate – Availability of skilled staff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Geographical Factors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Climate Conditions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Tech and Power – To use techs and turn resources to assets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CAB1AFD-E844-4ABA-A116-1BD6499A94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2909790"/>
              </p:ext>
            </p:extLst>
          </p:nvPr>
        </p:nvGraphicFramePr>
        <p:xfrm>
          <a:off x="0" y="124017"/>
          <a:ext cx="6096000" cy="1749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D0D2C84-BD18-4FCC-9197-2E95536F7326}"/>
              </a:ext>
            </a:extLst>
          </p:cNvPr>
          <p:cNvSpPr/>
          <p:nvPr/>
        </p:nvSpPr>
        <p:spPr bwMode="auto">
          <a:xfrm>
            <a:off x="130955" y="4145871"/>
            <a:ext cx="5885895" cy="246355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i="1" dirty="0">
                <a:solidFill>
                  <a:srgbClr val="53565A"/>
                </a:solidFill>
                <a:latin typeface="DINPro" panose="020B0504020101020102"/>
              </a:rPr>
              <a:t>Drawbacks of current compensation plan:</a:t>
            </a:r>
            <a:endParaRPr kumimoji="0" lang="en-US" sz="1100" b="1" i="1" u="none" strike="noStrike" kern="1200" cap="none" spc="0" normalizeH="0" baseline="0" noProof="0" dirty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DINPro" panose="020B0504020101020102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100" i="1" dirty="0">
                <a:solidFill>
                  <a:srgbClr val="53565A"/>
                </a:solidFill>
                <a:latin typeface="DINPro" panose="020B0504020101020102"/>
              </a:rPr>
              <a:t>Built-in Limitations – Incentives lose effectiveness overtime and does not ensure improvement in quality.</a:t>
            </a:r>
            <a:endParaRPr kumimoji="0" lang="en-US" sz="1100" b="0" i="1" u="none" strike="noStrike" kern="1200" cap="none" spc="0" normalizeH="0" baseline="0" noProof="0" dirty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DINPro" panose="020B0504020101020102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100" i="1" dirty="0">
                <a:solidFill>
                  <a:srgbClr val="53565A"/>
                </a:solidFill>
                <a:latin typeface="DINPro" panose="020B0504020101020102"/>
              </a:rPr>
              <a:t>Resentment – Incentives which seem unfair can undermine teamwork and also undermine the company goals.</a:t>
            </a:r>
            <a:endParaRPr kumimoji="0" lang="en-US" sz="1100" b="0" i="1" u="none" strike="noStrike" kern="1200" cap="none" spc="0" normalizeH="0" baseline="0" noProof="0" dirty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DINPro" panose="020B0504020101020102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DINPro" panose="020B0504020101020102"/>
              </a:rPr>
              <a:t>Manipulation – Metric which effects incentives the most will get the most attention which may or may not be in the best interest of the company.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100" i="1" dirty="0">
                <a:solidFill>
                  <a:srgbClr val="53565A"/>
                </a:solidFill>
                <a:latin typeface="DINPro" panose="020B0504020101020102"/>
              </a:rPr>
              <a:t>Management – Discontinuation of incentives might pose difficulties for the managerial bodies.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DINPro" panose="020B0504020101020102"/>
              </a:rPr>
              <a:t>Health Issues – To increase their earnings through incentive schemes, work hours increase leading to health issues.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CE30A71-031D-46B2-A0A4-F00C928E2986}"/>
              </a:ext>
            </a:extLst>
          </p:cNvPr>
          <p:cNvSpPr/>
          <p:nvPr/>
        </p:nvSpPr>
        <p:spPr bwMode="auto">
          <a:xfrm>
            <a:off x="6269845" y="195309"/>
            <a:ext cx="2743200" cy="641411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i="1" dirty="0">
                <a:solidFill>
                  <a:srgbClr val="53565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Ways to avoid drawbacks of the current compensation plan:</a:t>
            </a:r>
            <a:endParaRPr kumimoji="0" lang="en-US" sz="1800" i="1" u="none" strike="noStrike" kern="1200" cap="none" spc="0" normalizeH="0" baseline="0" noProof="0" dirty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Motivation – Lead to work forward in a collective fashion towards a common goal.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600" i="1" dirty="0">
                <a:solidFill>
                  <a:srgbClr val="53565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Team-Building – Relying on other’s skills and contributions, a spirit of teamwork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600" i="1" dirty="0">
                <a:solidFill>
                  <a:srgbClr val="53565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Positive Peer Pressure (3P’s) – Ambitious workers might encourage greater level of participation from others. 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Increased Earning – Synergic team work can result in higher quality and productivity</a:t>
            </a:r>
            <a:r>
              <a:rPr kumimoji="0" lang="en-US" sz="1600" b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009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500" y="531167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Q2. Analysis &amp; Take away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1E4146D-5B2F-4315-81F0-EC55D24DE6C0}"/>
              </a:ext>
            </a:extLst>
          </p:cNvPr>
          <p:cNvGrpSpPr/>
          <p:nvPr/>
        </p:nvGrpSpPr>
        <p:grpSpPr>
          <a:xfrm>
            <a:off x="330796" y="565355"/>
            <a:ext cx="8482408" cy="518144"/>
            <a:chOff x="457200" y="891960"/>
            <a:chExt cx="8060633" cy="51814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5A28659-FAAE-48FA-9E9E-0FC231C002AB}"/>
                </a:ext>
              </a:extLst>
            </p:cNvPr>
            <p:cNvGrpSpPr/>
            <p:nvPr/>
          </p:nvGrpSpPr>
          <p:grpSpPr>
            <a:xfrm>
              <a:off x="457200" y="891960"/>
              <a:ext cx="8060633" cy="518144"/>
              <a:chOff x="1" y="0"/>
              <a:chExt cx="12191998" cy="700178"/>
            </a:xfrm>
          </p:grpSpPr>
          <p:sp>
            <p:nvSpPr>
              <p:cNvPr id="9" name="Freeform: Shape 24">
                <a:extLst>
                  <a:ext uri="{FF2B5EF4-FFF2-40B4-BE49-F238E27FC236}">
                    <a16:creationId xmlns:a16="http://schemas.microsoft.com/office/drawing/2014/main" id="{DACE3265-CF5D-4460-B584-E60834DEF707}"/>
                  </a:ext>
                </a:extLst>
              </p:cNvPr>
              <p:cNvSpPr/>
              <p:nvPr/>
            </p:nvSpPr>
            <p:spPr bwMode="auto">
              <a:xfrm>
                <a:off x="1" y="0"/>
                <a:ext cx="1103149" cy="700178"/>
              </a:xfrm>
              <a:custGeom>
                <a:avLst/>
                <a:gdLst>
                  <a:gd name="connsiteX0" fmla="*/ 0 w 1103149"/>
                  <a:gd name="connsiteY0" fmla="*/ 0 h 700178"/>
                  <a:gd name="connsiteX1" fmla="*/ 698901 w 1103149"/>
                  <a:gd name="connsiteY1" fmla="*/ 0 h 700178"/>
                  <a:gd name="connsiteX2" fmla="*/ 1103149 w 1103149"/>
                  <a:gd name="connsiteY2" fmla="*/ 700178 h 700178"/>
                  <a:gd name="connsiteX3" fmla="*/ 0 w 1103149"/>
                  <a:gd name="connsiteY3" fmla="*/ 700178 h 70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3149" h="700178">
                    <a:moveTo>
                      <a:pt x="0" y="0"/>
                    </a:moveTo>
                    <a:lnTo>
                      <a:pt x="698901" y="0"/>
                    </a:lnTo>
                    <a:lnTo>
                      <a:pt x="1103149" y="700178"/>
                    </a:lnTo>
                    <a:lnTo>
                      <a:pt x="0" y="700178"/>
                    </a:lnTo>
                    <a:close/>
                  </a:path>
                </a:pathLst>
              </a:custGeom>
              <a:solidFill>
                <a:schemeClr val="bg2"/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Freeform: Shape 27">
                <a:extLst>
                  <a:ext uri="{FF2B5EF4-FFF2-40B4-BE49-F238E27FC236}">
                    <a16:creationId xmlns:a16="http://schemas.microsoft.com/office/drawing/2014/main" id="{1639038A-61EC-4ED6-BD24-9375F0C87D8A}"/>
                  </a:ext>
                </a:extLst>
              </p:cNvPr>
              <p:cNvSpPr/>
              <p:nvPr/>
            </p:nvSpPr>
            <p:spPr bwMode="auto">
              <a:xfrm flipH="1" flipV="1">
                <a:off x="819744" y="0"/>
                <a:ext cx="11372255" cy="700178"/>
              </a:xfrm>
              <a:custGeom>
                <a:avLst/>
                <a:gdLst>
                  <a:gd name="connsiteX0" fmla="*/ 11372255 w 11372255"/>
                  <a:gd name="connsiteY0" fmla="*/ 700178 h 700178"/>
                  <a:gd name="connsiteX1" fmla="*/ 10792759 w 11372255"/>
                  <a:gd name="connsiteY1" fmla="*/ 700178 h 700178"/>
                  <a:gd name="connsiteX2" fmla="*/ 10269106 w 11372255"/>
                  <a:gd name="connsiteY2" fmla="*/ 700178 h 700178"/>
                  <a:gd name="connsiteX3" fmla="*/ 0 w 11372255"/>
                  <a:gd name="connsiteY3" fmla="*/ 700178 h 700178"/>
                  <a:gd name="connsiteX4" fmla="*/ 0 w 11372255"/>
                  <a:gd name="connsiteY4" fmla="*/ 0 h 700178"/>
                  <a:gd name="connsiteX5" fmla="*/ 10269106 w 11372255"/>
                  <a:gd name="connsiteY5" fmla="*/ 0 h 700178"/>
                  <a:gd name="connsiteX6" fmla="*/ 10792759 w 11372255"/>
                  <a:gd name="connsiteY6" fmla="*/ 0 h 700178"/>
                  <a:gd name="connsiteX7" fmla="*/ 10968007 w 11372255"/>
                  <a:gd name="connsiteY7" fmla="*/ 0 h 70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372255" h="700178">
                    <a:moveTo>
                      <a:pt x="11372255" y="700178"/>
                    </a:moveTo>
                    <a:lnTo>
                      <a:pt x="10792759" y="700178"/>
                    </a:lnTo>
                    <a:lnTo>
                      <a:pt x="10269106" y="700178"/>
                    </a:lnTo>
                    <a:lnTo>
                      <a:pt x="0" y="700178"/>
                    </a:lnTo>
                    <a:lnTo>
                      <a:pt x="0" y="0"/>
                    </a:lnTo>
                    <a:lnTo>
                      <a:pt x="10269106" y="0"/>
                    </a:lnTo>
                    <a:lnTo>
                      <a:pt x="10792759" y="0"/>
                    </a:lnTo>
                    <a:lnTo>
                      <a:pt x="1096800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016D13-2467-4A1E-AF94-F58920A5DF96}"/>
                </a:ext>
              </a:extLst>
            </p:cNvPr>
            <p:cNvSpPr/>
            <p:nvPr/>
          </p:nvSpPr>
          <p:spPr>
            <a:xfrm>
              <a:off x="1280018" y="979828"/>
              <a:ext cx="36074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Section 2: Analysis &amp; Take away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A05DAD2-8870-4CB2-AB1D-4F29C332098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179" y="4466206"/>
            <a:ext cx="2129979" cy="21299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51DBC4-2317-43E3-94CF-0D10D05014CB}"/>
              </a:ext>
            </a:extLst>
          </p:cNvPr>
          <p:cNvSpPr txBox="1"/>
          <p:nvPr/>
        </p:nvSpPr>
        <p:spPr>
          <a:xfrm>
            <a:off x="330796" y="1278384"/>
            <a:ext cx="84824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Weighted scoring shows a prioritization framework designed to help you decide how to prioritize features and other initiatives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With this framework, initiatives are scored according to set of common criteria on a cost vs. benefit basis and then ranked by their final scores to derive an objective, quantitative business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 can use this to determine the key cities on our roadmap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Deciding which feature/product to work on first, expenditure of the shares of development resources and identifying the target consumers.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Besides relying on limited parameters, it is crucial to add other pertinent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There should be a group based incentive program rather than  personal incentive program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8085278"/>
      </p:ext>
    </p:extLst>
  </p:cSld>
  <p:clrMapOvr>
    <a:masterClrMapping/>
  </p:clrMapOvr>
</p:sld>
</file>

<file path=ppt/theme/theme1.xml><?xml version="1.0" encoding="utf-8"?>
<a:theme xmlns:a="http://schemas.openxmlformats.org/drawingml/2006/main" name="ZS Conference 1.0">
  <a:themeElements>
    <a:clrScheme name="ZSReport">
      <a:dk1>
        <a:srgbClr val="53565A"/>
      </a:dk1>
      <a:lt1>
        <a:srgbClr val="FFFFFF"/>
      </a:lt1>
      <a:dk2>
        <a:srgbClr val="4F868E"/>
      </a:dk2>
      <a:lt2>
        <a:srgbClr val="ED8B00"/>
      </a:lt2>
      <a:accent1>
        <a:srgbClr val="C4D6A4"/>
      </a:accent1>
      <a:accent2>
        <a:srgbClr val="86C8BC"/>
      </a:accent2>
      <a:accent3>
        <a:srgbClr val="00629B"/>
      </a:accent3>
      <a:accent4>
        <a:srgbClr val="A7A2C3"/>
      </a:accent4>
      <a:accent5>
        <a:srgbClr val="C1C6C8"/>
      </a:accent5>
      <a:accent6>
        <a:srgbClr val="6E2B62"/>
      </a:accent6>
      <a:hlink>
        <a:srgbClr val="53565A"/>
      </a:hlink>
      <a:folHlink>
        <a:srgbClr val="ED8B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spcBef>
            <a:spcPts val="0"/>
          </a:spcBef>
          <a:spcAft>
            <a:spcPts val="600"/>
          </a:spcAft>
          <a:defRPr dirty="0" err="1" smtClean="0"/>
        </a:defPPr>
      </a:lst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506772"/>
        </a:dk2>
        <a:lt2>
          <a:srgbClr val="A41128"/>
        </a:lt2>
        <a:accent1>
          <a:srgbClr val="00845E"/>
        </a:accent1>
        <a:accent2>
          <a:srgbClr val="FF7D00"/>
        </a:accent2>
        <a:accent3>
          <a:srgbClr val="FFFFFF"/>
        </a:accent3>
        <a:accent4>
          <a:srgbClr val="000000"/>
        </a:accent4>
        <a:accent5>
          <a:srgbClr val="AAC2B6"/>
        </a:accent5>
        <a:accent6>
          <a:srgbClr val="E77100"/>
        </a:accent6>
        <a:hlink>
          <a:srgbClr val="076AB5"/>
        </a:hlink>
        <a:folHlink>
          <a:srgbClr val="9D9E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ZS Conference 1.0.potx" id="{9B4B3518-E7B9-4FBB-9BCF-8E297022C558}" vid="{22488F6E-A584-41A3-97BC-D400C52CC9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ZS Conference 1.0</Template>
  <TotalTime>1768</TotalTime>
  <Words>738</Words>
  <Application>Microsoft Office PowerPoint</Application>
  <PresentationFormat>On-screen Show (4:3)</PresentationFormat>
  <Paragraphs>190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DINPro</vt:lpstr>
      <vt:lpstr>Segoe UI Black</vt:lpstr>
      <vt:lpstr>Segoe UI Light</vt:lpstr>
      <vt:lpstr>Segoe UI Semilight</vt:lpstr>
      <vt:lpstr>Wingdings</vt:lpstr>
      <vt:lpstr>ZS Conference 1.0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ZS Associates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#2</dc:title>
  <dc:creator>Priyanka Mishra</dc:creator>
  <cp:lastModifiedBy>Aman Mittal</cp:lastModifiedBy>
  <cp:revision>29</cp:revision>
  <dcterms:created xsi:type="dcterms:W3CDTF">2019-03-20T10:38:58Z</dcterms:created>
  <dcterms:modified xsi:type="dcterms:W3CDTF">2020-07-18T17:02:25Z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seFileName">
    <vt:bool>true</vt:bool>
  </property>
  <property fmtid="{D5CDD505-2E9C-101B-9397-08002B2CF9AE}" pid="3" name="UsePageNumber">
    <vt:bool>true</vt:bool>
  </property>
</Properties>
</file>