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notesMasterIdLst>
    <p:notesMasterId r:id="rId38"/>
  </p:notesMasterIdLst>
  <p:sldIdLst>
    <p:sldId id="256" r:id="rId26"/>
    <p:sldId id="257" r:id="rId27"/>
    <p:sldId id="258" r:id="rId28"/>
    <p:sldId id="259" r:id="rId29"/>
    <p:sldId id="260" r:id="rId30"/>
    <p:sldId id="266" r:id="rId31"/>
    <p:sldId id="261" r:id="rId32"/>
    <p:sldId id="262" r:id="rId33"/>
    <p:sldId id="263" r:id="rId34"/>
    <p:sldId id="267" r:id="rId35"/>
    <p:sldId id="264" r:id="rId36"/>
    <p:sldId id="265"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B243D-67E2-4F8E-8288-2F073194DCBF}"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75064-B005-4154-BCB6-D9D859EA1244}" type="slidenum">
              <a:rPr lang="en-IN" smtClean="0"/>
              <a:t>‹#›</a:t>
            </a:fld>
            <a:endParaRPr lang="en-IN"/>
          </a:p>
        </p:txBody>
      </p:sp>
    </p:spTree>
    <p:extLst>
      <p:ext uri="{BB962C8B-B14F-4D97-AF65-F5344CB8AC3E}">
        <p14:creationId xmlns:p14="http://schemas.microsoft.com/office/powerpoint/2010/main" val="881552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175064-B005-4154-BCB6-D9D859EA1244}" type="slidenum">
              <a:rPr lang="en-IN" smtClean="0"/>
              <a:t>6</a:t>
            </a:fld>
            <a:endParaRPr lang="en-IN"/>
          </a:p>
        </p:txBody>
      </p:sp>
    </p:spTree>
    <p:extLst>
      <p:ext uri="{BB962C8B-B14F-4D97-AF65-F5344CB8AC3E}">
        <p14:creationId xmlns:p14="http://schemas.microsoft.com/office/powerpoint/2010/main" val="19999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Digital Marketing for Political Parties</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695500"/>
            <a:ext cx="6227340" cy="475920"/>
          </a:xfrm>
          <a:prstGeom prst="rect">
            <a:avLst/>
          </a:prstGeom>
          <a:noFill/>
          <a:ln w="0">
            <a:noFill/>
          </a:ln>
        </p:spPr>
        <p:txBody>
          <a:bodyPr lIns="91440" tIns="91440" rIns="91440" bIns="91440" anchor="t">
            <a:normAutofit fontScale="93198"/>
          </a:bodyPr>
          <a:lstStyle/>
          <a:p>
            <a:pPr indent="0">
              <a:lnSpc>
                <a:spcPct val="100000"/>
              </a:lnSpc>
              <a:buNone/>
              <a:tabLst>
                <a:tab pos="0" algn="l"/>
              </a:tabLst>
            </a:pPr>
            <a:r>
              <a:rPr lang="en" sz="1600" b="0" strike="noStrike" spc="-1" dirty="0">
                <a:solidFill>
                  <a:schemeClr val="dk1"/>
                </a:solidFill>
                <a:latin typeface="Actor"/>
                <a:ea typeface="Actor"/>
              </a:rPr>
              <a:t>Formulating effective strategies to engage voters and win elections.</a:t>
            </a:r>
            <a:endParaRPr lang="en-US" sz="1600" b="0" strike="noStrike" spc="-1" dirty="0">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EFF96-D391-CA87-FDC7-21FAE01C835A}"/>
              </a:ext>
            </a:extLst>
          </p:cNvPr>
          <p:cNvSpPr txBox="1"/>
          <p:nvPr/>
        </p:nvSpPr>
        <p:spPr>
          <a:xfrm>
            <a:off x="438665" y="279674"/>
            <a:ext cx="8266670" cy="1077218"/>
          </a:xfrm>
          <a:prstGeom prst="rect">
            <a:avLst/>
          </a:prstGeom>
          <a:noFill/>
        </p:spPr>
        <p:txBody>
          <a:bodyPr wrap="square" rtlCol="0">
            <a:spAutoFit/>
          </a:bodyPr>
          <a:lstStyle/>
          <a:p>
            <a:pPr algn="ctr"/>
            <a:r>
              <a:rPr lang="en-IN" sz="3200" dirty="0">
                <a:latin typeface="Montserrat" panose="00000500000000000000" pitchFamily="2" charset="0"/>
              </a:rPr>
              <a:t>Influencer &amp; Community</a:t>
            </a:r>
          </a:p>
          <a:p>
            <a:pPr algn="ctr"/>
            <a:r>
              <a:rPr lang="en-IN" sz="3200" dirty="0">
                <a:latin typeface="Montserrat" panose="00000500000000000000" pitchFamily="2" charset="0"/>
              </a:rPr>
              <a:t> Engagement</a:t>
            </a:r>
          </a:p>
        </p:txBody>
      </p:sp>
      <p:sp>
        <p:nvSpPr>
          <p:cNvPr id="9" name="Rectangle 3">
            <a:extLst>
              <a:ext uri="{FF2B5EF4-FFF2-40B4-BE49-F238E27FC236}">
                <a16:creationId xmlns:a16="http://schemas.microsoft.com/office/drawing/2014/main" id="{7BF7B34A-7AF9-9F80-8FA7-407631BE7A72}"/>
              </a:ext>
            </a:extLst>
          </p:cNvPr>
          <p:cNvSpPr>
            <a:spLocks noChangeArrowheads="1"/>
          </p:cNvSpPr>
          <p:nvPr/>
        </p:nvSpPr>
        <p:spPr bwMode="auto">
          <a:xfrm>
            <a:off x="114300" y="1821180"/>
            <a:ext cx="9146574" cy="235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Collaboration with Influencers</a:t>
            </a:r>
            <a:r>
              <a:rPr kumimoji="0" lang="en-US" altLang="en-US" sz="1800" b="0" i="0" u="none" strike="noStrike" cap="none" normalizeH="0" baseline="0" dirty="0">
                <a:ln>
                  <a:noFill/>
                </a:ln>
                <a:solidFill>
                  <a:schemeClr val="tx1"/>
                </a:solidFill>
                <a:effectLst/>
                <a:latin typeface="Arial" panose="020B0604020202020204" pitchFamily="34" charset="0"/>
              </a:rPr>
              <a:t> – Partnering with digital creators who align with party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Community Groups &amp; Forums</a:t>
            </a:r>
            <a:r>
              <a:rPr kumimoji="0" lang="en-US" altLang="en-US" sz="1800" b="0" i="0" u="none" strike="noStrike" cap="none" normalizeH="0" baseline="0" dirty="0">
                <a:ln>
                  <a:noFill/>
                </a:ln>
                <a:solidFill>
                  <a:schemeClr val="tx1"/>
                </a:solidFill>
                <a:effectLst/>
                <a:latin typeface="Arial" panose="020B0604020202020204" pitchFamily="34" charset="0"/>
              </a:rPr>
              <a:t> – Engaging with discussions on platforms like WhatsApp, Telegram, and Reddit.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User-Generated Content (UGC)</a:t>
            </a:r>
            <a:r>
              <a:rPr kumimoji="0" lang="en-US" altLang="en-US" sz="1800" b="0" i="0" u="none" strike="noStrike" cap="none" normalizeH="0" baseline="0" dirty="0">
                <a:ln>
                  <a:noFill/>
                </a:ln>
                <a:solidFill>
                  <a:schemeClr val="tx1"/>
                </a:solidFill>
                <a:effectLst/>
                <a:latin typeface="Arial" panose="020B0604020202020204" pitchFamily="34" charset="0"/>
              </a:rPr>
              <a:t> – Encouraging supporters to create and share campaign-related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Hosting Online Polls &amp; Debates</a:t>
            </a:r>
            <a:r>
              <a:rPr kumimoji="0" lang="en-US" altLang="en-US" sz="1800" b="0" i="0" u="none" strike="noStrike" cap="none" normalizeH="0" baseline="0" dirty="0">
                <a:ln>
                  <a:noFill/>
                </a:ln>
                <a:solidFill>
                  <a:schemeClr val="tx1"/>
                </a:solidFill>
                <a:effectLst/>
                <a:latin typeface="Arial" panose="020B0604020202020204" pitchFamily="34" charset="0"/>
              </a:rPr>
              <a:t> – Boosting engagement through interactive features like Twitter/X polls and Instagram Q&amp;As.</a:t>
            </a:r>
          </a:p>
        </p:txBody>
      </p:sp>
    </p:spTree>
    <p:extLst>
      <p:ext uri="{BB962C8B-B14F-4D97-AF65-F5344CB8AC3E}">
        <p14:creationId xmlns:p14="http://schemas.microsoft.com/office/powerpoint/2010/main" val="166685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2345160" y="7619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b="1" strike="noStrike" spc="-1" dirty="0">
                <a:solidFill>
                  <a:schemeClr val="dk1"/>
                </a:solidFill>
                <a:latin typeface="Montserrat"/>
                <a:ea typeface="Montserrat"/>
              </a:rPr>
              <a:t>Conclusions</a:t>
            </a:r>
            <a:endParaRPr lang="fr-FR" b="0" strike="noStrike" spc="-1" dirty="0">
              <a:solidFill>
                <a:schemeClr val="dk1"/>
              </a:solidFill>
              <a:latin typeface="Arial"/>
            </a:endParaRPr>
          </a:p>
        </p:txBody>
      </p:sp>
      <p:sp>
        <p:nvSpPr>
          <p:cNvPr id="756" name="PlaceHolder 2"/>
          <p:cNvSpPr>
            <a:spLocks noGrp="1"/>
          </p:cNvSpPr>
          <p:nvPr>
            <p:ph type="subTitle"/>
          </p:nvPr>
        </p:nvSpPr>
        <p:spPr>
          <a:xfrm>
            <a:off x="1043940" y="2205541"/>
            <a:ext cx="61188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Implementing effective digital marketing strategies is crucial for political parties in modern elections. By focusing on building a strong digital presence and leveraging social media, parties can connect with voters, share their messages widely, and ultimately enhance their chances of electoral success.</a:t>
            </a:r>
            <a:endParaRPr lang="en-US" sz="1600" b="0" strike="noStrike" spc="-1" dirty="0">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5B554-6861-5700-C3CA-14A64ACE19C8}"/>
              </a:ext>
            </a:extLst>
          </p:cNvPr>
          <p:cNvSpPr txBox="1"/>
          <p:nvPr/>
        </p:nvSpPr>
        <p:spPr>
          <a:xfrm>
            <a:off x="1516380" y="1920240"/>
            <a:ext cx="5806440" cy="1107996"/>
          </a:xfrm>
          <a:prstGeom prst="rect">
            <a:avLst/>
          </a:prstGeom>
          <a:noFill/>
        </p:spPr>
        <p:txBody>
          <a:bodyPr wrap="square" rtlCol="0">
            <a:spAutoFit/>
          </a:bodyPr>
          <a:lstStyle/>
          <a:p>
            <a:pPr algn="ctr"/>
            <a:r>
              <a:rPr lang="en-IN" sz="6600" b="1" dirty="0"/>
              <a:t>THANK YOU</a:t>
            </a:r>
          </a:p>
        </p:txBody>
      </p:sp>
    </p:spTree>
    <p:extLst>
      <p:ext uri="{BB962C8B-B14F-4D97-AF65-F5344CB8AC3E}">
        <p14:creationId xmlns:p14="http://schemas.microsoft.com/office/powerpoint/2010/main" val="5126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2238240" y="739140"/>
            <a:ext cx="3981240" cy="9370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1" strike="noStrike" spc="-1" dirty="0">
                <a:solidFill>
                  <a:schemeClr val="dk1"/>
                </a:solidFill>
                <a:latin typeface="Montserrat"/>
                <a:ea typeface="Montserrat"/>
              </a:rPr>
              <a:t>Introduction</a:t>
            </a:r>
            <a:endParaRPr lang="fr-FR" sz="3600" b="0" strike="noStrike" spc="-1" dirty="0">
              <a:solidFill>
                <a:schemeClr val="dk1"/>
              </a:solidFill>
              <a:latin typeface="Arial"/>
            </a:endParaRPr>
          </a:p>
        </p:txBody>
      </p:sp>
      <p:sp>
        <p:nvSpPr>
          <p:cNvPr id="739" name="PlaceHolder 2"/>
          <p:cNvSpPr>
            <a:spLocks noGrp="1"/>
          </p:cNvSpPr>
          <p:nvPr>
            <p:ph type="subTitle"/>
          </p:nvPr>
        </p:nvSpPr>
        <p:spPr>
          <a:xfrm>
            <a:off x="1224780" y="2040780"/>
            <a:ext cx="574752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Actor"/>
                <a:ea typeface="Actor"/>
              </a:rPr>
              <a:t>In the digital age, successful political campaigns leverage innovative marketing strategies to connect with voters, shape opinions, and enhance electoral outcomes. This presentation covers essential elements of a powerful digital marketing approach for political parties.</a:t>
            </a:r>
            <a:endParaRPr lang="en-US" sz="1800" b="0" strike="noStrike" spc="-1" dirty="0">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Digital Presence</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120740" y="998400"/>
            <a:ext cx="6879060" cy="60570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3200" b="1" strike="noStrike" spc="-1" dirty="0">
                <a:solidFill>
                  <a:schemeClr val="dk1"/>
                </a:solidFill>
                <a:latin typeface="Montserrat"/>
                <a:ea typeface="Montserrat"/>
              </a:rPr>
              <a:t>Official Website &amp; Mobile App</a:t>
            </a:r>
            <a:endParaRPr lang="fr-FR" sz="3200" b="0" strike="noStrike" spc="-1" dirty="0">
              <a:solidFill>
                <a:schemeClr val="dk1"/>
              </a:solidFill>
              <a:latin typeface="Arial"/>
            </a:endParaRPr>
          </a:p>
        </p:txBody>
      </p:sp>
      <p:sp>
        <p:nvSpPr>
          <p:cNvPr id="744" name="PlaceHolder 2"/>
          <p:cNvSpPr>
            <a:spLocks noGrp="1"/>
          </p:cNvSpPr>
          <p:nvPr>
            <p:ph type="subTitle"/>
          </p:nvPr>
        </p:nvSpPr>
        <p:spPr>
          <a:xfrm>
            <a:off x="891540" y="2029140"/>
            <a:ext cx="710826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An official website serves as the central hub for a political party, providing crucial information about policies, updates, and ways for supporters to get involved. A dedicated mobile app can enhance engagement by allowing users to receive real-time notifications, access party news, and easily donate to campaigns. SEO optimization is critical to ensure visibility on search engines, enabling potential voters to find the party's platform easily.</a:t>
            </a:r>
            <a:endParaRPr lang="en-US" sz="1600" b="0" strike="noStrike" spc="-1" dirty="0">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2078220" y="586680"/>
            <a:ext cx="403302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600" b="1" strike="noStrike" spc="-1" dirty="0">
                <a:solidFill>
                  <a:schemeClr val="dk1"/>
                </a:solidFill>
                <a:latin typeface="Montserrat"/>
                <a:ea typeface="Montserrat"/>
              </a:rPr>
              <a:t>SEO Optimization</a:t>
            </a:r>
            <a:endParaRPr lang="fr-FR" sz="3600" b="0" strike="noStrike" spc="-1" dirty="0">
              <a:solidFill>
                <a:schemeClr val="dk1"/>
              </a:solidFill>
              <a:latin typeface="Arial"/>
            </a:endParaRPr>
          </a:p>
        </p:txBody>
      </p:sp>
      <p:sp>
        <p:nvSpPr>
          <p:cNvPr id="746" name="PlaceHolder 2"/>
          <p:cNvSpPr>
            <a:spLocks noGrp="1"/>
          </p:cNvSpPr>
          <p:nvPr>
            <p:ph type="subTitle"/>
          </p:nvPr>
        </p:nvSpPr>
        <p:spPr>
          <a:xfrm>
            <a:off x="1035300" y="1962000"/>
            <a:ext cx="66380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SEO optimization is vital for political parties to increase their visibility online. By optimizing the website with relevant keywords related to political issues and policies, the party can improve its search engine rankings. This involves creating quality content, utilizing meta tags, and building backlinks. Higher visibility on search engines leads to increased traffic to the party's website and a greater chance of engaging with undecided voters.</a:t>
            </a:r>
            <a:endParaRPr lang="en-US" sz="1600" b="0" strike="noStrike" spc="-1" dirty="0">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E2F20-4F0A-4750-CEDE-92CF46542EBA}"/>
              </a:ext>
            </a:extLst>
          </p:cNvPr>
          <p:cNvSpPr txBox="1"/>
          <p:nvPr/>
        </p:nvSpPr>
        <p:spPr>
          <a:xfrm>
            <a:off x="716691" y="1013254"/>
            <a:ext cx="7957752" cy="2492990"/>
          </a:xfrm>
          <a:prstGeom prst="rect">
            <a:avLst/>
          </a:prstGeom>
          <a:noFill/>
        </p:spPr>
        <p:txBody>
          <a:bodyPr wrap="square" rtlCol="0">
            <a:spAutoFit/>
          </a:bodyPr>
          <a:lstStyle/>
          <a:p>
            <a:pPr>
              <a:buNone/>
            </a:pPr>
            <a:r>
              <a:rPr lang="en-US" sz="2800" b="1" dirty="0"/>
              <a:t>Chatbots &amp; AI for Voter Engagement</a:t>
            </a:r>
          </a:p>
          <a:p>
            <a:pPr>
              <a:buNone/>
            </a:pPr>
            <a:endParaRPr lang="en-US" sz="2400" b="1" dirty="0"/>
          </a:p>
          <a:p>
            <a:pPr>
              <a:buNone/>
            </a:pPr>
            <a:endParaRPr lang="en-US" sz="2400" b="1" dirty="0"/>
          </a:p>
          <a:p>
            <a:pPr>
              <a:buFont typeface="Arial" panose="020B0604020202020204" pitchFamily="34" charset="0"/>
              <a:buChar char="•"/>
            </a:pPr>
            <a:r>
              <a:rPr lang="en-US" sz="1600" b="1" dirty="0"/>
              <a:t>24/7 Interaction</a:t>
            </a:r>
            <a:r>
              <a:rPr lang="en-US" sz="1600" dirty="0"/>
              <a:t> – AI-powered chatbots can answer voter queries anytime.</a:t>
            </a:r>
          </a:p>
          <a:p>
            <a:pPr>
              <a:buFont typeface="Arial" panose="020B0604020202020204" pitchFamily="34" charset="0"/>
              <a:buChar char="•"/>
            </a:pPr>
            <a:r>
              <a:rPr lang="en-US" sz="1600" b="1" dirty="0"/>
              <a:t>Personalized Responses</a:t>
            </a:r>
            <a:r>
              <a:rPr lang="en-US" sz="1600" dirty="0"/>
              <a:t> – Chatbots can provide customized information about party policies.</a:t>
            </a:r>
          </a:p>
          <a:p>
            <a:pPr>
              <a:buFont typeface="Arial" panose="020B0604020202020204" pitchFamily="34" charset="0"/>
              <a:buChar char="•"/>
            </a:pPr>
            <a:r>
              <a:rPr lang="en-US" sz="1600" b="1" dirty="0"/>
              <a:t>Automated FAQs</a:t>
            </a:r>
            <a:r>
              <a:rPr lang="en-US" sz="1600" dirty="0"/>
              <a:t> – Common voter concerns can be addressed instantly.</a:t>
            </a:r>
          </a:p>
          <a:p>
            <a:pPr>
              <a:buFont typeface="Arial" panose="020B0604020202020204" pitchFamily="34" charset="0"/>
              <a:buChar char="•"/>
            </a:pPr>
            <a:r>
              <a:rPr lang="en-US" sz="1600" b="1" dirty="0"/>
              <a:t>Data Collection</a:t>
            </a:r>
            <a:r>
              <a:rPr lang="en-US" sz="1600" dirty="0"/>
              <a:t> – Helps gather insights on voter preferences.</a:t>
            </a:r>
          </a:p>
        </p:txBody>
      </p:sp>
    </p:spTree>
    <p:extLst>
      <p:ext uri="{BB962C8B-B14F-4D97-AF65-F5344CB8AC3E}">
        <p14:creationId xmlns:p14="http://schemas.microsoft.com/office/powerpoint/2010/main" val="72425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Social Media</a:t>
            </a:r>
            <a:endParaRPr lang="fr-FR" sz="4800" b="0" strike="noStrike" spc="-1">
              <a:solidFill>
                <a:schemeClr val="dk1"/>
              </a:solidFill>
              <a:latin typeface="Arial"/>
            </a:endParaRPr>
          </a:p>
        </p:txBody>
      </p:sp>
      <p:sp>
        <p:nvSpPr>
          <p:cNvPr id="749"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434660" y="537480"/>
            <a:ext cx="6274680" cy="106680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3600" b="1" strike="noStrike" spc="-1" dirty="0">
                <a:solidFill>
                  <a:schemeClr val="dk1"/>
                </a:solidFill>
                <a:latin typeface="Montserrat"/>
                <a:ea typeface="Montserrat"/>
              </a:rPr>
              <a:t>Platform-Based Strategy</a:t>
            </a:r>
            <a:endParaRPr lang="fr-FR" sz="3600" b="0" strike="noStrike" spc="-1" dirty="0">
              <a:solidFill>
                <a:schemeClr val="dk1"/>
              </a:solidFill>
              <a:latin typeface="Arial"/>
            </a:endParaRPr>
          </a:p>
        </p:txBody>
      </p:sp>
      <p:sp>
        <p:nvSpPr>
          <p:cNvPr id="751" name="PlaceHolder 2"/>
          <p:cNvSpPr>
            <a:spLocks noGrp="1"/>
          </p:cNvSpPr>
          <p:nvPr>
            <p:ph type="subTitle"/>
          </p:nvPr>
        </p:nvSpPr>
        <p:spPr>
          <a:xfrm>
            <a:off x="1303020" y="1929900"/>
            <a:ext cx="662178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A successful social media strategy involves tailoring content for each platform to maximize engagement. On Instagram and YouTube, the focus is on creating visually appealing reels and inspiring video clips. Twitter (X) is used for quick, real-time updates and to engage in trending topics. Facebook and WhatsApp serve as crucial tools for grassroots campaigns, allowing for effective communication and interaction with supporters through direct messages and group discussions.</a:t>
            </a:r>
            <a:endParaRPr lang="en-US" sz="1600" b="0" strike="noStrike" spc="-1" dirty="0">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521960" y="822960"/>
            <a:ext cx="5130300" cy="6855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dirty="0">
                <a:solidFill>
                  <a:schemeClr val="dk1"/>
                </a:solidFill>
                <a:latin typeface="Montserrat"/>
                <a:ea typeface="Montserrat"/>
              </a:rPr>
              <a:t>Hashtag Campaigns</a:t>
            </a:r>
            <a:endParaRPr lang="fr-FR" sz="3200" b="0" strike="noStrike" spc="-1" dirty="0">
              <a:solidFill>
                <a:schemeClr val="dk1"/>
              </a:solidFill>
              <a:latin typeface="Arial"/>
            </a:endParaRPr>
          </a:p>
        </p:txBody>
      </p:sp>
      <p:sp>
        <p:nvSpPr>
          <p:cNvPr id="753" name="PlaceHolder 2"/>
          <p:cNvSpPr>
            <a:spLocks noGrp="1"/>
          </p:cNvSpPr>
          <p:nvPr>
            <p:ph type="subTitle"/>
          </p:nvPr>
        </p:nvSpPr>
        <p:spPr>
          <a:xfrm>
            <a:off x="1051560" y="1878180"/>
            <a:ext cx="65684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Hashtag campaigns are effective tools for spreading political messages and rallying support. By creating memorable and relatable hashtags, such as #VoteForChange, parties can encourage sharing and participation among their audience. Viral trends can significantly amplify the reach of campaign messages, allowing for broader visibility and engagement, especially among younger demographics who actively participate in social media.</a:t>
            </a:r>
            <a:endParaRPr lang="en-US" sz="14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537</Words>
  <Application>Microsoft Office PowerPoint</Application>
  <PresentationFormat>On-screen Show (16:9)</PresentationFormat>
  <Paragraphs>33</Paragraphs>
  <Slides>12</Slides>
  <Notes>1</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12</vt:i4>
      </vt:variant>
    </vt:vector>
  </HeadingPairs>
  <TitlesOfParts>
    <vt:vector size="44" baseType="lpstr">
      <vt:lpstr>Actor</vt:lpstr>
      <vt:lpstr>Arial</vt:lpstr>
      <vt:lpstr>Calibri</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Digital Marketing for Political Parties</vt:lpstr>
      <vt:lpstr>Introduction</vt:lpstr>
      <vt:lpstr>Digital Presence</vt:lpstr>
      <vt:lpstr>Official Website &amp; Mobile App</vt:lpstr>
      <vt:lpstr>SEO Optimization</vt:lpstr>
      <vt:lpstr>PowerPoint Presentation</vt:lpstr>
      <vt:lpstr>Social Media</vt:lpstr>
      <vt:lpstr>Platform-Based Strategy</vt:lpstr>
      <vt:lpstr>Hashtag Campaigns</vt:lpstr>
      <vt:lpstr>PowerPoint Presentation</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Aman Masih</cp:lastModifiedBy>
  <cp:revision>7</cp:revision>
  <dcterms:modified xsi:type="dcterms:W3CDTF">2025-04-03T05:08:37Z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2025-03-28T04:33:40Z</dcterms:created>
  <dc:creator>Unknown Creator</dc:creator>
  <dc:description/>
  <dc:language>en-US</dc:language>
  <cp:lastModifiedBy>Unknown Creator</cp:lastModifiedBy>
  <dcterms:modified xsi:type="dcterms:W3CDTF">2025-03-28T04:33:40Z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10</vt:r8>
  </property>
</Properties>
</file>