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62" r:id="rId11"/>
    <p:sldId id="263" r:id="rId12"/>
    <p:sldId id="264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165"/>
  </p:normalViewPr>
  <p:slideViewPr>
    <p:cSldViewPr snapToGrid="0">
      <p:cViewPr varScale="1">
        <p:scale>
          <a:sx n="124" d="100"/>
          <a:sy n="124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F8584-70BD-45AB-9875-205F35A4A0C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A48135-BF97-44DC-AC49-D2BC454A477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goal of this project is to analyze chess games using big data technologies, including RDDs and PySpark, to get deeper insight into player strategy, game dynamics, and performance trends. </a:t>
          </a:r>
        </a:p>
      </dgm:t>
    </dgm:pt>
    <dgm:pt modelId="{7127BE63-2B0E-4134-9347-242DCF114C35}" type="parTrans" cxnId="{8469BB69-FFC7-466E-8888-94FC39A592B4}">
      <dgm:prSet/>
      <dgm:spPr/>
      <dgm:t>
        <a:bodyPr/>
        <a:lstStyle/>
        <a:p>
          <a:endParaRPr lang="en-US"/>
        </a:p>
      </dgm:t>
    </dgm:pt>
    <dgm:pt modelId="{3579DC9A-EB93-4D79-A3E1-5EA3C248C953}" type="sibTrans" cxnId="{8469BB69-FFC7-466E-8888-94FC39A592B4}">
      <dgm:prSet/>
      <dgm:spPr/>
      <dgm:t>
        <a:bodyPr/>
        <a:lstStyle/>
        <a:p>
          <a:endParaRPr lang="en-US"/>
        </a:p>
      </dgm:t>
    </dgm:pt>
    <dgm:pt modelId="{7A41C87E-98E1-46D8-ADD9-6CC1CAD7831A}">
      <dgm:prSet/>
      <dgm:spPr/>
      <dgm:t>
        <a:bodyPr/>
        <a:lstStyle/>
        <a:p>
          <a:r>
            <a:rPr lang="en-US" b="1" i="0" u="none" dirty="0">
              <a:solidFill>
                <a:schemeClr val="bg1"/>
              </a:solidFill>
            </a:rPr>
            <a:t>Scope of the Project</a:t>
          </a:r>
          <a:endParaRPr lang="en-US" b="0" i="0" u="none" dirty="0">
            <a:solidFill>
              <a:schemeClr val="bg1"/>
            </a:solidFill>
          </a:endParaRPr>
        </a:p>
        <a:p>
          <a:r>
            <a:rPr lang="en-US" b="0" i="0" u="none" dirty="0">
              <a:solidFill>
                <a:schemeClr val="bg1"/>
              </a:solidFill>
            </a:rPr>
            <a:t>Preprocessing and loading a sizable collection of chess matches.</a:t>
          </a:r>
        </a:p>
        <a:p>
          <a:pPr>
            <a:buFont typeface="Arial" panose="020B0604020202020204" pitchFamily="34" charset="0"/>
            <a:buChar char="•"/>
          </a:pPr>
          <a:r>
            <a:rPr lang="en-US" b="0" i="0" u="none" dirty="0">
              <a:solidFill>
                <a:schemeClr val="bg1"/>
              </a:solidFill>
            </a:rPr>
            <a:t>Exploratory Data Analysis (EDA) to understand the dataset.</a:t>
          </a:r>
        </a:p>
        <a:p>
          <a:pPr>
            <a:buFont typeface="Arial" panose="020B0604020202020204" pitchFamily="34" charset="0"/>
            <a:buChar char="•"/>
          </a:pPr>
          <a:r>
            <a:rPr lang="en-US" b="0" i="0" u="none" dirty="0">
              <a:solidFill>
                <a:schemeClr val="bg1"/>
              </a:solidFill>
            </a:rPr>
            <a:t>Processing data with PySpark RDDs.</a:t>
          </a:r>
        </a:p>
        <a:p>
          <a:pPr>
            <a:buFont typeface="Arial" panose="020B0604020202020204" pitchFamily="34" charset="0"/>
            <a:buChar char="•"/>
          </a:pPr>
          <a:r>
            <a:rPr lang="en-US" b="0" i="0" u="none" dirty="0">
              <a:solidFill>
                <a:schemeClr val="bg1"/>
              </a:solidFill>
            </a:rPr>
            <a:t>Predicting game results using machine learning algorithms.</a:t>
          </a:r>
          <a:endParaRPr lang="en-US" dirty="0">
            <a:solidFill>
              <a:schemeClr val="bg1"/>
            </a:solidFill>
          </a:endParaRPr>
        </a:p>
      </dgm:t>
    </dgm:pt>
    <dgm:pt modelId="{40E39350-99DF-4DF9-A0B3-16C449EDC9BA}" type="parTrans" cxnId="{1F0FE2AD-F2B5-42B9-BACC-1A58B487EF94}">
      <dgm:prSet/>
      <dgm:spPr/>
      <dgm:t>
        <a:bodyPr/>
        <a:lstStyle/>
        <a:p>
          <a:endParaRPr lang="en-US"/>
        </a:p>
      </dgm:t>
    </dgm:pt>
    <dgm:pt modelId="{A771B361-E58D-4C26-BDB8-44C3B993E9A7}" type="sibTrans" cxnId="{1F0FE2AD-F2B5-42B9-BACC-1A58B487EF94}">
      <dgm:prSet/>
      <dgm:spPr/>
      <dgm:t>
        <a:bodyPr/>
        <a:lstStyle/>
        <a:p>
          <a:endParaRPr lang="en-US"/>
        </a:p>
      </dgm:t>
    </dgm:pt>
    <dgm:pt modelId="{0936B4AD-AC6A-A94D-8E7E-E779B7EE6A27}" type="pres">
      <dgm:prSet presAssocID="{C1BF8584-70BD-45AB-9875-205F35A4A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43DBEF-A1F7-7646-B824-9336719EC533}" type="pres">
      <dgm:prSet presAssocID="{11A48135-BF97-44DC-AC49-D2BC454A4775}" presName="hierRoot1" presStyleCnt="0"/>
      <dgm:spPr/>
    </dgm:pt>
    <dgm:pt modelId="{27D1B91D-388F-4845-ACA1-3A8D7017FC46}" type="pres">
      <dgm:prSet presAssocID="{11A48135-BF97-44DC-AC49-D2BC454A4775}" presName="composite" presStyleCnt="0"/>
      <dgm:spPr/>
    </dgm:pt>
    <dgm:pt modelId="{223A6C01-704A-6E4F-AD0A-F91EEA75999C}" type="pres">
      <dgm:prSet presAssocID="{11A48135-BF97-44DC-AC49-D2BC454A4775}" presName="background" presStyleLbl="node0" presStyleIdx="0" presStyleCnt="2"/>
      <dgm:spPr/>
    </dgm:pt>
    <dgm:pt modelId="{BB51B7E5-0418-554B-9A32-1AC18E5476ED}" type="pres">
      <dgm:prSet presAssocID="{11A48135-BF97-44DC-AC49-D2BC454A4775}" presName="text" presStyleLbl="fgAcc0" presStyleIdx="0" presStyleCnt="2">
        <dgm:presLayoutVars>
          <dgm:chPref val="3"/>
        </dgm:presLayoutVars>
      </dgm:prSet>
      <dgm:spPr/>
    </dgm:pt>
    <dgm:pt modelId="{C4F5BE8E-CD43-464A-90F2-7E620F937AF8}" type="pres">
      <dgm:prSet presAssocID="{11A48135-BF97-44DC-AC49-D2BC454A4775}" presName="hierChild2" presStyleCnt="0"/>
      <dgm:spPr/>
    </dgm:pt>
    <dgm:pt modelId="{14099397-24B7-EE49-9B29-865792BB3AE8}" type="pres">
      <dgm:prSet presAssocID="{7A41C87E-98E1-46D8-ADD9-6CC1CAD7831A}" presName="hierRoot1" presStyleCnt="0"/>
      <dgm:spPr/>
    </dgm:pt>
    <dgm:pt modelId="{6ECADA69-9E91-2D40-B5AD-C47C9D0D6ED8}" type="pres">
      <dgm:prSet presAssocID="{7A41C87E-98E1-46D8-ADD9-6CC1CAD7831A}" presName="composite" presStyleCnt="0"/>
      <dgm:spPr/>
    </dgm:pt>
    <dgm:pt modelId="{721B8E4D-7ECF-3543-B342-FAD137F9BCFE}" type="pres">
      <dgm:prSet presAssocID="{7A41C87E-98E1-46D8-ADD9-6CC1CAD7831A}" presName="background" presStyleLbl="node0" presStyleIdx="1" presStyleCnt="2"/>
      <dgm:spPr/>
    </dgm:pt>
    <dgm:pt modelId="{53670182-E4A3-AD47-A25A-9C5C03D11FC2}" type="pres">
      <dgm:prSet presAssocID="{7A41C87E-98E1-46D8-ADD9-6CC1CAD7831A}" presName="text" presStyleLbl="fgAcc0" presStyleIdx="1" presStyleCnt="2">
        <dgm:presLayoutVars>
          <dgm:chPref val="3"/>
        </dgm:presLayoutVars>
      </dgm:prSet>
      <dgm:spPr/>
    </dgm:pt>
    <dgm:pt modelId="{6C271CE1-A75E-FB47-9013-0D24CDC512DF}" type="pres">
      <dgm:prSet presAssocID="{7A41C87E-98E1-46D8-ADD9-6CC1CAD7831A}" presName="hierChild2" presStyleCnt="0"/>
      <dgm:spPr/>
    </dgm:pt>
  </dgm:ptLst>
  <dgm:cxnLst>
    <dgm:cxn modelId="{2950EB3E-B901-8C44-94C1-C138C0DA6215}" type="presOf" srcId="{7A41C87E-98E1-46D8-ADD9-6CC1CAD7831A}" destId="{53670182-E4A3-AD47-A25A-9C5C03D11FC2}" srcOrd="0" destOrd="0" presId="urn:microsoft.com/office/officeart/2005/8/layout/hierarchy1"/>
    <dgm:cxn modelId="{8469BB69-FFC7-466E-8888-94FC39A592B4}" srcId="{C1BF8584-70BD-45AB-9875-205F35A4A0C5}" destId="{11A48135-BF97-44DC-AC49-D2BC454A4775}" srcOrd="0" destOrd="0" parTransId="{7127BE63-2B0E-4134-9347-242DCF114C35}" sibTransId="{3579DC9A-EB93-4D79-A3E1-5EA3C248C953}"/>
    <dgm:cxn modelId="{358E5495-5967-C347-B4E3-8D346C382863}" type="presOf" srcId="{C1BF8584-70BD-45AB-9875-205F35A4A0C5}" destId="{0936B4AD-AC6A-A94D-8E7E-E779B7EE6A27}" srcOrd="0" destOrd="0" presId="urn:microsoft.com/office/officeart/2005/8/layout/hierarchy1"/>
    <dgm:cxn modelId="{1F0FE2AD-F2B5-42B9-BACC-1A58B487EF94}" srcId="{C1BF8584-70BD-45AB-9875-205F35A4A0C5}" destId="{7A41C87E-98E1-46D8-ADD9-6CC1CAD7831A}" srcOrd="1" destOrd="0" parTransId="{40E39350-99DF-4DF9-A0B3-16C449EDC9BA}" sibTransId="{A771B361-E58D-4C26-BDB8-44C3B993E9A7}"/>
    <dgm:cxn modelId="{0B311CDF-8C13-D94D-9BC2-E165CB36868F}" type="presOf" srcId="{11A48135-BF97-44DC-AC49-D2BC454A4775}" destId="{BB51B7E5-0418-554B-9A32-1AC18E5476ED}" srcOrd="0" destOrd="0" presId="urn:microsoft.com/office/officeart/2005/8/layout/hierarchy1"/>
    <dgm:cxn modelId="{5F1C7772-B3D5-1D4C-B506-236F870139B5}" type="presParOf" srcId="{0936B4AD-AC6A-A94D-8E7E-E779B7EE6A27}" destId="{6943DBEF-A1F7-7646-B824-9336719EC533}" srcOrd="0" destOrd="0" presId="urn:microsoft.com/office/officeart/2005/8/layout/hierarchy1"/>
    <dgm:cxn modelId="{7E2E47E8-C1C2-164F-9400-F32B73362B76}" type="presParOf" srcId="{6943DBEF-A1F7-7646-B824-9336719EC533}" destId="{27D1B91D-388F-4845-ACA1-3A8D7017FC46}" srcOrd="0" destOrd="0" presId="urn:microsoft.com/office/officeart/2005/8/layout/hierarchy1"/>
    <dgm:cxn modelId="{CE29C3DB-A4EE-4C44-8CE2-18CFE5666CD6}" type="presParOf" srcId="{27D1B91D-388F-4845-ACA1-3A8D7017FC46}" destId="{223A6C01-704A-6E4F-AD0A-F91EEA75999C}" srcOrd="0" destOrd="0" presId="urn:microsoft.com/office/officeart/2005/8/layout/hierarchy1"/>
    <dgm:cxn modelId="{929668C9-9725-6046-8256-EDFE9990F96E}" type="presParOf" srcId="{27D1B91D-388F-4845-ACA1-3A8D7017FC46}" destId="{BB51B7E5-0418-554B-9A32-1AC18E5476ED}" srcOrd="1" destOrd="0" presId="urn:microsoft.com/office/officeart/2005/8/layout/hierarchy1"/>
    <dgm:cxn modelId="{503AF06B-2385-A14C-A1F3-CC38CD191CA9}" type="presParOf" srcId="{6943DBEF-A1F7-7646-B824-9336719EC533}" destId="{C4F5BE8E-CD43-464A-90F2-7E620F937AF8}" srcOrd="1" destOrd="0" presId="urn:microsoft.com/office/officeart/2005/8/layout/hierarchy1"/>
    <dgm:cxn modelId="{1E8C712F-0126-CA44-A47E-0835F83BA84A}" type="presParOf" srcId="{0936B4AD-AC6A-A94D-8E7E-E779B7EE6A27}" destId="{14099397-24B7-EE49-9B29-865792BB3AE8}" srcOrd="1" destOrd="0" presId="urn:microsoft.com/office/officeart/2005/8/layout/hierarchy1"/>
    <dgm:cxn modelId="{AAA464CD-587B-BD4F-BD35-6F5A4B283A80}" type="presParOf" srcId="{14099397-24B7-EE49-9B29-865792BB3AE8}" destId="{6ECADA69-9E91-2D40-B5AD-C47C9D0D6ED8}" srcOrd="0" destOrd="0" presId="urn:microsoft.com/office/officeart/2005/8/layout/hierarchy1"/>
    <dgm:cxn modelId="{C75B8CBD-97EF-F348-823D-F2483DBE8977}" type="presParOf" srcId="{6ECADA69-9E91-2D40-B5AD-C47C9D0D6ED8}" destId="{721B8E4D-7ECF-3543-B342-FAD137F9BCFE}" srcOrd="0" destOrd="0" presId="urn:microsoft.com/office/officeart/2005/8/layout/hierarchy1"/>
    <dgm:cxn modelId="{25AA54A3-2580-7A47-A13D-21C2C72B60B2}" type="presParOf" srcId="{6ECADA69-9E91-2D40-B5AD-C47C9D0D6ED8}" destId="{53670182-E4A3-AD47-A25A-9C5C03D11FC2}" srcOrd="1" destOrd="0" presId="urn:microsoft.com/office/officeart/2005/8/layout/hierarchy1"/>
    <dgm:cxn modelId="{923A4ADA-C37D-6B46-A9BC-9116967347F4}" type="presParOf" srcId="{14099397-24B7-EE49-9B29-865792BB3AE8}" destId="{6C271CE1-A75E-FB47-9013-0D24CDC512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0A5E48-BF65-4F80-BACA-29380EC7AE2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535B5639-1D82-45C8-9CD4-15C676A20120}">
      <dgm:prSet/>
      <dgm:spPr/>
      <dgm:t>
        <a:bodyPr/>
        <a:lstStyle/>
        <a:p>
          <a:r>
            <a:rPr lang="en-US" dirty="0"/>
            <a:t>The dataset, saved in Google Cloud Platform, contains data from numerous chess games, providing valuable insights into player performance, game dynamics, and strategy.</a:t>
          </a:r>
        </a:p>
      </dgm:t>
    </dgm:pt>
    <dgm:pt modelId="{45536D07-6B23-4DEB-89B0-E042A36227DB}" type="parTrans" cxnId="{90DFD07E-DEFE-48AE-862C-1091595A1A80}">
      <dgm:prSet/>
      <dgm:spPr/>
      <dgm:t>
        <a:bodyPr/>
        <a:lstStyle/>
        <a:p>
          <a:endParaRPr lang="en-US"/>
        </a:p>
      </dgm:t>
    </dgm:pt>
    <dgm:pt modelId="{B449868A-0C19-4BB9-A07E-924E1A6445D6}" type="sibTrans" cxnId="{90DFD07E-DEFE-48AE-862C-1091595A1A80}">
      <dgm:prSet/>
      <dgm:spPr/>
      <dgm:t>
        <a:bodyPr/>
        <a:lstStyle/>
        <a:p>
          <a:endParaRPr lang="en-US"/>
        </a:p>
      </dgm:t>
    </dgm:pt>
    <dgm:pt modelId="{BD9C0E0D-899C-40D5-B343-25B3202FBE38}">
      <dgm:prSet/>
      <dgm:spPr/>
      <dgm:t>
        <a:bodyPr/>
        <a:lstStyle/>
        <a:p>
          <a:r>
            <a:rPr lang="en-US" dirty="0"/>
            <a:t>The dataset includes key fields such as hash, plies, FEN, hascastled, assess, and outcome. It also includes the board state, has cast, assess, and outcome, with 1.0 representing a win, 0.5 a draw, and 0.0 a loss.</a:t>
          </a:r>
        </a:p>
      </dgm:t>
    </dgm:pt>
    <dgm:pt modelId="{A195315D-48CD-4ECA-85BF-9A32FD1DC9BA}" type="parTrans" cxnId="{79DD9D07-50F1-40D4-841C-72D73210219D}">
      <dgm:prSet/>
      <dgm:spPr/>
      <dgm:t>
        <a:bodyPr/>
        <a:lstStyle/>
        <a:p>
          <a:endParaRPr lang="en-US"/>
        </a:p>
      </dgm:t>
    </dgm:pt>
    <dgm:pt modelId="{8C8B897F-0482-4830-A6D5-191EF4B6F3E6}" type="sibTrans" cxnId="{79DD9D07-50F1-40D4-841C-72D73210219D}">
      <dgm:prSet/>
      <dgm:spPr/>
      <dgm:t>
        <a:bodyPr/>
        <a:lstStyle/>
        <a:p>
          <a:endParaRPr lang="en-US"/>
        </a:p>
      </dgm:t>
    </dgm:pt>
    <dgm:pt modelId="{855B73A5-4B61-416D-B608-3A1B48A96496}" type="pres">
      <dgm:prSet presAssocID="{2A0A5E48-BF65-4F80-BACA-29380EC7AE28}" presName="root" presStyleCnt="0">
        <dgm:presLayoutVars>
          <dgm:dir/>
          <dgm:resizeHandles val="exact"/>
        </dgm:presLayoutVars>
      </dgm:prSet>
      <dgm:spPr/>
    </dgm:pt>
    <dgm:pt modelId="{9E6D4547-BAE5-4573-91D0-3359A672E6FE}" type="pres">
      <dgm:prSet presAssocID="{535B5639-1D82-45C8-9CD4-15C676A20120}" presName="compNode" presStyleCnt="0"/>
      <dgm:spPr/>
    </dgm:pt>
    <dgm:pt modelId="{B778F28F-E981-4B75-B2A4-DFB554A5DE7C}" type="pres">
      <dgm:prSet presAssocID="{535B5639-1D82-45C8-9CD4-15C676A201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7D700A7-744B-4216-9354-DFF8F1B1D54F}" type="pres">
      <dgm:prSet presAssocID="{535B5639-1D82-45C8-9CD4-15C676A20120}" presName="spaceRect" presStyleCnt="0"/>
      <dgm:spPr/>
    </dgm:pt>
    <dgm:pt modelId="{DB1853F3-A86D-4E5F-88F0-89F169BC8DB8}" type="pres">
      <dgm:prSet presAssocID="{535B5639-1D82-45C8-9CD4-15C676A20120}" presName="textRect" presStyleLbl="revTx" presStyleIdx="0" presStyleCnt="2">
        <dgm:presLayoutVars>
          <dgm:chMax val="1"/>
          <dgm:chPref val="1"/>
        </dgm:presLayoutVars>
      </dgm:prSet>
      <dgm:spPr/>
    </dgm:pt>
    <dgm:pt modelId="{5AE403A1-1C24-40A7-A054-3862F34EABF4}" type="pres">
      <dgm:prSet presAssocID="{B449868A-0C19-4BB9-A07E-924E1A6445D6}" presName="sibTrans" presStyleCnt="0"/>
      <dgm:spPr/>
    </dgm:pt>
    <dgm:pt modelId="{8F2A7B60-24FB-42B9-AA82-201FC233738E}" type="pres">
      <dgm:prSet presAssocID="{BD9C0E0D-899C-40D5-B343-25B3202FBE38}" presName="compNode" presStyleCnt="0"/>
      <dgm:spPr/>
    </dgm:pt>
    <dgm:pt modelId="{683118D8-4F29-4C34-BA77-9ABB12B66CB9}" type="pres">
      <dgm:prSet presAssocID="{BD9C0E0D-899C-40D5-B343-25B3202FBE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9F5932-F591-49D6-95F1-C33D83E8A0F2}" type="pres">
      <dgm:prSet presAssocID="{BD9C0E0D-899C-40D5-B343-25B3202FBE38}" presName="spaceRect" presStyleCnt="0"/>
      <dgm:spPr/>
    </dgm:pt>
    <dgm:pt modelId="{5B1E5786-D2AF-455F-82D9-BDFFB607F096}" type="pres">
      <dgm:prSet presAssocID="{BD9C0E0D-899C-40D5-B343-25B3202FBE3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9DD9D07-50F1-40D4-841C-72D73210219D}" srcId="{2A0A5E48-BF65-4F80-BACA-29380EC7AE28}" destId="{BD9C0E0D-899C-40D5-B343-25B3202FBE38}" srcOrd="1" destOrd="0" parTransId="{A195315D-48CD-4ECA-85BF-9A32FD1DC9BA}" sibTransId="{8C8B897F-0482-4830-A6D5-191EF4B6F3E6}"/>
    <dgm:cxn modelId="{FFA3A71A-EE8B-45B0-A038-548CC4B998AD}" type="presOf" srcId="{535B5639-1D82-45C8-9CD4-15C676A20120}" destId="{DB1853F3-A86D-4E5F-88F0-89F169BC8DB8}" srcOrd="0" destOrd="0" presId="urn:microsoft.com/office/officeart/2018/2/layout/IconLabelList"/>
    <dgm:cxn modelId="{1AE07849-B17C-42DD-AF1B-50DD6AD9F00A}" type="presOf" srcId="{BD9C0E0D-899C-40D5-B343-25B3202FBE38}" destId="{5B1E5786-D2AF-455F-82D9-BDFFB607F096}" srcOrd="0" destOrd="0" presId="urn:microsoft.com/office/officeart/2018/2/layout/IconLabelList"/>
    <dgm:cxn modelId="{17305470-AC44-4359-9F57-116B7D88D68D}" type="presOf" srcId="{2A0A5E48-BF65-4F80-BACA-29380EC7AE28}" destId="{855B73A5-4B61-416D-B608-3A1B48A96496}" srcOrd="0" destOrd="0" presId="urn:microsoft.com/office/officeart/2018/2/layout/IconLabelList"/>
    <dgm:cxn modelId="{90DFD07E-DEFE-48AE-862C-1091595A1A80}" srcId="{2A0A5E48-BF65-4F80-BACA-29380EC7AE28}" destId="{535B5639-1D82-45C8-9CD4-15C676A20120}" srcOrd="0" destOrd="0" parTransId="{45536D07-6B23-4DEB-89B0-E042A36227DB}" sibTransId="{B449868A-0C19-4BB9-A07E-924E1A6445D6}"/>
    <dgm:cxn modelId="{E16B12BB-F032-4B0D-8445-F531DBDD2B12}" type="presParOf" srcId="{855B73A5-4B61-416D-B608-3A1B48A96496}" destId="{9E6D4547-BAE5-4573-91D0-3359A672E6FE}" srcOrd="0" destOrd="0" presId="urn:microsoft.com/office/officeart/2018/2/layout/IconLabelList"/>
    <dgm:cxn modelId="{0DDA65C0-518E-458C-A55C-7E81D24822D6}" type="presParOf" srcId="{9E6D4547-BAE5-4573-91D0-3359A672E6FE}" destId="{B778F28F-E981-4B75-B2A4-DFB554A5DE7C}" srcOrd="0" destOrd="0" presId="urn:microsoft.com/office/officeart/2018/2/layout/IconLabelList"/>
    <dgm:cxn modelId="{B7A41282-0F92-4A99-B3AC-74DA37F1D94A}" type="presParOf" srcId="{9E6D4547-BAE5-4573-91D0-3359A672E6FE}" destId="{A7D700A7-744B-4216-9354-DFF8F1B1D54F}" srcOrd="1" destOrd="0" presId="urn:microsoft.com/office/officeart/2018/2/layout/IconLabelList"/>
    <dgm:cxn modelId="{944D0826-4E07-46E0-872D-419EE91B3B1A}" type="presParOf" srcId="{9E6D4547-BAE5-4573-91D0-3359A672E6FE}" destId="{DB1853F3-A86D-4E5F-88F0-89F169BC8DB8}" srcOrd="2" destOrd="0" presId="urn:microsoft.com/office/officeart/2018/2/layout/IconLabelList"/>
    <dgm:cxn modelId="{867FE890-A3BC-47AD-8A1C-D435EF229D2F}" type="presParOf" srcId="{855B73A5-4B61-416D-B608-3A1B48A96496}" destId="{5AE403A1-1C24-40A7-A054-3862F34EABF4}" srcOrd="1" destOrd="0" presId="urn:microsoft.com/office/officeart/2018/2/layout/IconLabelList"/>
    <dgm:cxn modelId="{D8001279-F088-4BCF-B7E3-FCF6EE084AC0}" type="presParOf" srcId="{855B73A5-4B61-416D-B608-3A1B48A96496}" destId="{8F2A7B60-24FB-42B9-AA82-201FC233738E}" srcOrd="2" destOrd="0" presId="urn:microsoft.com/office/officeart/2018/2/layout/IconLabelList"/>
    <dgm:cxn modelId="{B38984D2-04FD-4067-8183-08817BD9D860}" type="presParOf" srcId="{8F2A7B60-24FB-42B9-AA82-201FC233738E}" destId="{683118D8-4F29-4C34-BA77-9ABB12B66CB9}" srcOrd="0" destOrd="0" presId="urn:microsoft.com/office/officeart/2018/2/layout/IconLabelList"/>
    <dgm:cxn modelId="{BD502F8C-31ED-483E-A7E8-4439A7B539FE}" type="presParOf" srcId="{8F2A7B60-24FB-42B9-AA82-201FC233738E}" destId="{E29F5932-F591-49D6-95F1-C33D83E8A0F2}" srcOrd="1" destOrd="0" presId="urn:microsoft.com/office/officeart/2018/2/layout/IconLabelList"/>
    <dgm:cxn modelId="{1777CABF-00F3-464D-86FF-B02083ACE16E}" type="presParOf" srcId="{8F2A7B60-24FB-42B9-AA82-201FC233738E}" destId="{5B1E5786-D2AF-455F-82D9-BDFFB607F0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A6C01-704A-6E4F-AD0A-F91EEA75999C}">
      <dsp:nvSpPr>
        <dsp:cNvPr id="0" name=""/>
        <dsp:cNvSpPr/>
      </dsp:nvSpPr>
      <dsp:spPr>
        <a:xfrm>
          <a:off x="1209" y="122113"/>
          <a:ext cx="4244392" cy="269518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1B7E5-0418-554B-9A32-1AC18E5476ED}">
      <dsp:nvSpPr>
        <dsp:cNvPr id="0" name=""/>
        <dsp:cNvSpPr/>
      </dsp:nvSpPr>
      <dsp:spPr>
        <a:xfrm>
          <a:off x="472808" y="570133"/>
          <a:ext cx="4244392" cy="269518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The goal of this project is to analyze chess games using big data technologies, including RDDs and PySpark, to get deeper insight into player strategy, game dynamics, and performance trends. </a:t>
          </a:r>
        </a:p>
      </dsp:txBody>
      <dsp:txXfrm>
        <a:off x="551747" y="649072"/>
        <a:ext cx="4086514" cy="2537310"/>
      </dsp:txXfrm>
    </dsp:sp>
    <dsp:sp modelId="{721B8E4D-7ECF-3543-B342-FAD137F9BCFE}">
      <dsp:nvSpPr>
        <dsp:cNvPr id="0" name=""/>
        <dsp:cNvSpPr/>
      </dsp:nvSpPr>
      <dsp:spPr>
        <a:xfrm>
          <a:off x="5188799" y="122113"/>
          <a:ext cx="4244392" cy="269518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70182-E4A3-AD47-A25A-9C5C03D11FC2}">
      <dsp:nvSpPr>
        <dsp:cNvPr id="0" name=""/>
        <dsp:cNvSpPr/>
      </dsp:nvSpPr>
      <dsp:spPr>
        <a:xfrm>
          <a:off x="5660398" y="570133"/>
          <a:ext cx="4244392" cy="269518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u="none" kern="1200" dirty="0">
              <a:solidFill>
                <a:schemeClr val="bg1"/>
              </a:solidFill>
            </a:rPr>
            <a:t>Scope of the Project</a:t>
          </a:r>
          <a:endParaRPr lang="en-US" sz="1700" b="0" i="0" u="none" kern="1200" dirty="0">
            <a:solidFill>
              <a:schemeClr val="bg1"/>
            </a:solidFill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>
              <a:solidFill>
                <a:schemeClr val="bg1"/>
              </a:solidFill>
            </a:rPr>
            <a:t>Preprocessing and loading a sizable collection of chess matches.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u="none" kern="1200" dirty="0">
              <a:solidFill>
                <a:schemeClr val="bg1"/>
              </a:solidFill>
            </a:rPr>
            <a:t>Exploratory Data Analysis (EDA) to understand the dataset.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u="none" kern="1200" dirty="0">
              <a:solidFill>
                <a:schemeClr val="bg1"/>
              </a:solidFill>
            </a:rPr>
            <a:t>Processing data with PySpark RDDs.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u="none" kern="1200" dirty="0">
              <a:solidFill>
                <a:schemeClr val="bg1"/>
              </a:solidFill>
            </a:rPr>
            <a:t>Predicting game results using machine learning algorithms.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39337" y="649072"/>
        <a:ext cx="4086514" cy="2537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8F28F-E981-4B75-B2A4-DFB554A5DE7C}">
      <dsp:nvSpPr>
        <dsp:cNvPr id="0" name=""/>
        <dsp:cNvSpPr/>
      </dsp:nvSpPr>
      <dsp:spPr>
        <a:xfrm>
          <a:off x="1443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853F3-A86D-4E5F-88F0-89F169BC8DB8}">
      <dsp:nvSpPr>
        <dsp:cNvPr id="0" name=""/>
        <dsp:cNvSpPr/>
      </dsp:nvSpPr>
      <dsp:spPr>
        <a:xfrm>
          <a:off x="255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dataset, saved in Google Cloud Platform, contains data from numerous chess games, providing valuable insights into player performance, game dynamics, and strategy.</a:t>
          </a:r>
        </a:p>
      </dsp:txBody>
      <dsp:txXfrm>
        <a:off x="255000" y="2540919"/>
        <a:ext cx="4320000" cy="720000"/>
      </dsp:txXfrm>
    </dsp:sp>
    <dsp:sp modelId="{683118D8-4F29-4C34-BA77-9ABB12B66CB9}">
      <dsp:nvSpPr>
        <dsp:cNvPr id="0" name=""/>
        <dsp:cNvSpPr/>
      </dsp:nvSpPr>
      <dsp:spPr>
        <a:xfrm>
          <a:off x="6519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E5786-D2AF-455F-82D9-BDFFB607F096}">
      <dsp:nvSpPr>
        <dsp:cNvPr id="0" name=""/>
        <dsp:cNvSpPr/>
      </dsp:nvSpPr>
      <dsp:spPr>
        <a:xfrm>
          <a:off x="5331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dataset includes key fields such as hash, plies, FEN, hascastled, assess, and outcome. It also includes the board state, has cast, assess, and outcome, with 1.0 representing a win, 0.5 a draw, and 0.0 a loss.</a:t>
          </a:r>
        </a:p>
      </dsp:txBody>
      <dsp:txXfrm>
        <a:off x="5331000" y="254091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holding chess piece">
            <a:extLst>
              <a:ext uri="{FF2B5EF4-FFF2-40B4-BE49-F238E27FC236}">
                <a16:creationId xmlns:a16="http://schemas.microsoft.com/office/drawing/2014/main" id="{660FA59D-312E-865B-4F49-4182623333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57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01FA12-ACE2-8E09-7ABA-AD950E6B8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Chess Game Analysis Using PySpark and RDDs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B908B-0AD2-7589-7367-CEC375E23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r>
              <a:rPr lang="en-US" dirty="0"/>
              <a:t>BY AMAN JAIN </a:t>
            </a:r>
          </a:p>
          <a:p>
            <a:r>
              <a:rPr lang="en-US" dirty="0"/>
              <a:t>METCS 777</a:t>
            </a:r>
          </a:p>
          <a:p>
            <a:r>
              <a:rPr lang="en-US" dirty="0"/>
              <a:t>08/10/2024</a:t>
            </a:r>
          </a:p>
        </p:txBody>
      </p:sp>
    </p:spTree>
    <p:extLst>
      <p:ext uri="{BB962C8B-B14F-4D97-AF65-F5344CB8AC3E}">
        <p14:creationId xmlns:p14="http://schemas.microsoft.com/office/powerpoint/2010/main" val="313027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7197-E0D7-A1F2-9F1C-DFD029A4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Data Processing with RDDs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197C-BE79-C103-A400-B02F36427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Loading Data</a:t>
            </a:r>
            <a:r>
              <a:rPr lang="en-US" sz="1900"/>
              <a:t>: Dataset stored in GCS for quick access and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Transformations and Actions</a:t>
            </a:r>
            <a:r>
              <a:rPr lang="en-US" sz="19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Filling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Assigning columns to proper data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Computing summary statistics and correlations.</a:t>
            </a:r>
          </a:p>
          <a:p>
            <a:r>
              <a:rPr lang="en-US" sz="1900" b="1"/>
              <a:t>Assemble Tasks</a:t>
            </a:r>
            <a:r>
              <a:rPr lang="en-US" sz="1900"/>
              <a:t>: Combining features into a single vector column, creating labels for machine learning tasks.</a:t>
            </a:r>
          </a:p>
        </p:txBody>
      </p:sp>
      <p:pic>
        <p:nvPicPr>
          <p:cNvPr id="6" name="Picture 5" descr="A white sheet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7F75F344-1928-C231-6652-3AC11F85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453" y="645106"/>
            <a:ext cx="2479560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0035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8E54-2EA8-51D3-3353-D6EA11B9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137" y="609600"/>
            <a:ext cx="6132446" cy="190500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Machine Learning Analysis</a:t>
            </a:r>
            <a:endParaRPr lang="en-US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58DF5070-ED7B-6BB8-8B16-44989C2B1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0740" y="1621292"/>
            <a:ext cx="34168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CA1BA-B0E4-5134-A80E-904C6E5B7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8" y="2666999"/>
            <a:ext cx="6271591" cy="3395871"/>
          </a:xfrm>
        </p:spPr>
        <p:txBody>
          <a:bodyPr anchor="t">
            <a:normAutofit/>
          </a:bodyPr>
          <a:lstStyle/>
          <a:p>
            <a:r>
              <a:rPr lang="en-US" b="1" dirty="0"/>
              <a:t>Feature Engineering</a:t>
            </a:r>
            <a:r>
              <a:rPr lang="en-US" dirty="0"/>
              <a:t>: Compiling relevant features into a single vector column.</a:t>
            </a:r>
          </a:p>
          <a:p>
            <a:r>
              <a:rPr lang="en-US" b="1" dirty="0"/>
              <a:t>Model Training and Evaluation</a:t>
            </a:r>
            <a:r>
              <a:rPr lang="en-US" dirty="0"/>
              <a:t>: Logistic Regression, Decision Trees, Random Forests; Metrics: Accuracy, F1 Score, Precision, Recall.</a:t>
            </a:r>
          </a:p>
          <a:p>
            <a:r>
              <a:rPr lang="en-US" b="1" dirty="0"/>
              <a:t>Results</a:t>
            </a:r>
            <a:r>
              <a:rPr lang="en-US" dirty="0"/>
              <a:t>: Confusion Matrices, Feature Importance.</a:t>
            </a:r>
          </a:p>
        </p:txBody>
      </p:sp>
    </p:spTree>
    <p:extLst>
      <p:ext uri="{BB962C8B-B14F-4D97-AF65-F5344CB8AC3E}">
        <p14:creationId xmlns:p14="http://schemas.microsoft.com/office/powerpoint/2010/main" val="108278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2FCA-6871-F72D-1341-67433BEA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Results and Discussion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40D9-3786-069B-B527-F8BC02D1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/>
              <a:t>Key Findings</a:t>
            </a:r>
            <a:r>
              <a:rPr lang="en-US"/>
              <a:t>:</a:t>
            </a:r>
          </a:p>
          <a:p>
            <a:r>
              <a:rPr lang="en-US"/>
              <a:t>Logistic Regression: Baseline model, reliable but less sophisticated.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Decision Tree: Insight into feature importance.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Random Forest: Best performance, balanced accuracy and interpretability.</a:t>
            </a:r>
          </a:p>
          <a:p>
            <a:pPr marL="0" indent="0">
              <a:buNone/>
            </a:pPr>
            <a:r>
              <a:rPr lang="en-US" b="1"/>
              <a:t>Interpretation</a:t>
            </a:r>
            <a:r>
              <a:rPr lang="en-US"/>
              <a:t>: Random Forest provided the best balance of accuracy and interpretability.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F6A14A-87BE-4FBC-6B17-2F56B23D4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1457989"/>
            <a:ext cx="3976788" cy="362198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202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416-2B0B-0E2C-DB95-11902A94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16" y="-318229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Visualization </a:t>
            </a:r>
          </a:p>
        </p:txBody>
      </p:sp>
      <p:pic>
        <p:nvPicPr>
          <p:cNvPr id="8" name="Content Placeholder 7" descr="A group of colored bars&#10;&#10;Description automatically generated">
            <a:extLst>
              <a:ext uri="{FF2B5EF4-FFF2-40B4-BE49-F238E27FC236}">
                <a16:creationId xmlns:a16="http://schemas.microsoft.com/office/drawing/2014/main" id="{D6094D5E-886C-434B-7537-7219D30A6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516" y="838762"/>
            <a:ext cx="5277883" cy="3124200"/>
          </a:xfrm>
        </p:spPr>
      </p:pic>
      <p:pic>
        <p:nvPicPr>
          <p:cNvPr id="10" name="Picture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DED53117-F02D-9A17-6743-9E81704F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287" y="4095305"/>
            <a:ext cx="8649723" cy="2650100"/>
          </a:xfrm>
          <a:prstGeom prst="rect">
            <a:avLst/>
          </a:prstGeom>
        </p:spPr>
      </p:pic>
      <p:pic>
        <p:nvPicPr>
          <p:cNvPr id="12" name="Picture 11" descr="A graph with orange squares&#10;&#10;Description automatically generated">
            <a:extLst>
              <a:ext uri="{FF2B5EF4-FFF2-40B4-BE49-F238E27FC236}">
                <a16:creationId xmlns:a16="http://schemas.microsoft.com/office/drawing/2014/main" id="{7FAD2F32-22DF-A244-9523-663C02D08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680" y="827462"/>
            <a:ext cx="5772953" cy="3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48BC-7589-FE81-256B-76AD64C9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conclusion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B2EF1-0F08-414F-23D4-BB2F61B9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/>
              <a:t>Summary</a:t>
            </a:r>
            <a:r>
              <a:rPr lang="en-US" sz="1400"/>
              <a:t>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Data Loading and Preprocessing.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EDA.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Data Processing with RDDs.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Machine Learning Analysis.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Results and Insights.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/>
              <a:t>Future Work</a:t>
            </a:r>
            <a:r>
              <a:rPr lang="en-US" sz="1400"/>
              <a:t>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Detailed Performance Analysis.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Incorporating Additional Features and Data Sources.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Exploring Advanced Machine Learning Models.</a:t>
            </a:r>
          </a:p>
          <a:p>
            <a:pPr>
              <a:lnSpc>
                <a:spcPct val="90000"/>
              </a:lnSpc>
            </a:pPr>
            <a:endParaRPr lang="en-US" sz="1400"/>
          </a:p>
        </p:txBody>
      </p:sp>
      <p:pic>
        <p:nvPicPr>
          <p:cNvPr id="8" name="Graphic 7" descr="Research">
            <a:extLst>
              <a:ext uri="{FF2B5EF4-FFF2-40B4-BE49-F238E27FC236}">
                <a16:creationId xmlns:a16="http://schemas.microsoft.com/office/drawing/2014/main" id="{40F3942B-987E-3EF1-ABF1-093B544FB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0839" y="1280585"/>
            <a:ext cx="3976788" cy="39767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3967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erial view of a highway near the ocean">
            <a:extLst>
              <a:ext uri="{FF2B5EF4-FFF2-40B4-BE49-F238E27FC236}">
                <a16:creationId xmlns:a16="http://schemas.microsoft.com/office/drawing/2014/main" id="{663F2719-0AD7-4663-3BB2-898C284415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08AEA-B959-5BEE-F191-07A364FB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97639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B9F6-66D6-0F53-5400-3D5C693A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95DA13-1C67-1152-8CE8-6DF020FDF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560073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981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A909-F6BC-1D85-7F67-ED1A3517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-webkit-standard"/>
              </a:rPr>
              <a:t>Dataset Description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D51DC4-ACAB-E637-E304-519E5BA2D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820968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169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omputer script on a screen">
            <a:extLst>
              <a:ext uri="{FF2B5EF4-FFF2-40B4-BE49-F238E27FC236}">
                <a16:creationId xmlns:a16="http://schemas.microsoft.com/office/drawing/2014/main" id="{0254DF50-E1BA-27D6-59E9-9FFEE549E1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t="5994" b="97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9B1766-A067-81A0-11C3-FFD3261B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</a:rPr>
              <a:t>PySpark and RDDs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CCDA4-9767-F32C-2D13-7141BD556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900" b="1" i="0" u="none" strike="noStrike" dirty="0">
                <a:effectLst/>
              </a:rPr>
              <a:t>Introduction to PySpark and RDDs</a:t>
            </a:r>
            <a:r>
              <a:rPr lang="en-US" sz="1900" b="0" i="0" u="none" strike="noStrike" dirty="0">
                <a:effectLst/>
              </a:rPr>
              <a:t>: PySpark is an open-source analytics engine for Apache Spark, designed for handling large data sets. It offers high-level APIs in Java, Scala, Python, and R, and an efficient execution engine. Its fundamental abstraction is Resilient Distributed Datasets (RDDs), simplifying distributed data processing..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b="1" i="0" u="none" strike="noStrike" dirty="0">
                <a:effectLst/>
              </a:rPr>
              <a:t>Setup and Configuration</a:t>
            </a:r>
            <a:r>
              <a:rPr lang="en-US" sz="1900" b="0" i="0" u="none" strike="noStrike" dirty="0">
                <a:effectLst/>
              </a:rPr>
              <a:t>: Increased driver maxResultSize and executor memory settings, using Google Cloud Platform (GCP) for storage and processing. Google Cloud Storage (GCS) stores a massive collection of chess games, while Google Dataproc is a managed cloud service for running open-source data processing frameworks like Apache Spark, and Google Compute Engine (GCE) provides customized virtual computers for Spark applications.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50013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575E-4959-243E-604B-B1C9E33C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Exploratory Data Analysis (EDA)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C4C3-EF89-C1B8-E245-F381D5974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Purpose of EDA</a:t>
            </a:r>
            <a:r>
              <a:rPr lang="en-US" sz="1700" dirty="0"/>
              <a:t>: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Summarize key attributes.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Look for outliers, missing values, and abnormalities.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Find underlying linkages and trends.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Techniques Used</a:t>
            </a:r>
            <a:r>
              <a:rPr lang="en-US" sz="1700" dirty="0"/>
              <a:t>: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Descriptive Statistics.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Missing Value Analysis.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Correlation Analysis.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Visualization Techniques.</a:t>
            </a:r>
          </a:p>
        </p:txBody>
      </p:sp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1B48A152-C01A-6349-0049-C7E16F75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0839" y="1280585"/>
            <a:ext cx="3976788" cy="39767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3808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rawings on colourful paper">
            <a:extLst>
              <a:ext uri="{FF2B5EF4-FFF2-40B4-BE49-F238E27FC236}">
                <a16:creationId xmlns:a16="http://schemas.microsoft.com/office/drawing/2014/main" id="{4ACF7C2F-E0B8-3450-A38A-C6964917F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235D43-1DE7-315F-4301-0E72564E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8D56-D239-9879-5BC6-A7FD614BA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b="1" dirty="0"/>
              <a:t>Distribution of Evaluation Scores</a:t>
            </a:r>
            <a:r>
              <a:rPr lang="en-US" dirty="0"/>
              <a:t>: Range of ratings given to various records.</a:t>
            </a:r>
          </a:p>
          <a:p>
            <a:r>
              <a:rPr lang="en-US" b="1" dirty="0"/>
              <a:t>Relationship between Attributes and Evaluation Scores</a:t>
            </a:r>
            <a:r>
              <a:rPr lang="en-US" dirty="0"/>
              <a:t>: How assessments are impacted by different attributes.</a:t>
            </a:r>
          </a:p>
          <a:p>
            <a:r>
              <a:rPr lang="en-US" b="1" dirty="0"/>
              <a:t>Distribution of Results</a:t>
            </a:r>
            <a:r>
              <a:rPr lang="en-US" dirty="0"/>
              <a:t>: Frequency and distribution of various outcomes.</a:t>
            </a:r>
          </a:p>
        </p:txBody>
      </p:sp>
    </p:spTree>
    <p:extLst>
      <p:ext uri="{BB962C8B-B14F-4D97-AF65-F5344CB8AC3E}">
        <p14:creationId xmlns:p14="http://schemas.microsoft.com/office/powerpoint/2010/main" val="352259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AC6F-B330-6DB5-40A8-0234FDF1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58" y="-610752"/>
            <a:ext cx="9905998" cy="1905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black and white text&#10;&#10;Description automatically generated">
            <a:extLst>
              <a:ext uri="{FF2B5EF4-FFF2-40B4-BE49-F238E27FC236}">
                <a16:creationId xmlns:a16="http://schemas.microsoft.com/office/drawing/2014/main" id="{E2A2197F-C2D2-1411-8612-D9FB38CD8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40" y="1033365"/>
            <a:ext cx="9906000" cy="1724705"/>
          </a:xfrm>
        </p:spPr>
      </p:pic>
      <p:pic>
        <p:nvPicPr>
          <p:cNvPr id="7" name="Picture 6" descr="A close-up of a line&#10;&#10;Description automatically generated">
            <a:extLst>
              <a:ext uri="{FF2B5EF4-FFF2-40B4-BE49-F238E27FC236}">
                <a16:creationId xmlns:a16="http://schemas.microsoft.com/office/drawing/2014/main" id="{7B16A10C-6718-FC82-1F9D-3885A3322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0" y="3429000"/>
            <a:ext cx="4013200" cy="1320800"/>
          </a:xfrm>
          <a:prstGeom prst="rect">
            <a:avLst/>
          </a:prstGeom>
        </p:spPr>
      </p:pic>
      <p:pic>
        <p:nvPicPr>
          <p:cNvPr id="9" name="Picture 8" descr="A white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8E6EFB94-FB15-D33B-4C05-EA4772654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157" y="3275338"/>
            <a:ext cx="3733800" cy="330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F6B490-CC0D-578E-E89A-691ABC0DB601}"/>
              </a:ext>
            </a:extLst>
          </p:cNvPr>
          <p:cNvSpPr txBox="1"/>
          <p:nvPr/>
        </p:nvSpPr>
        <p:spPr>
          <a:xfrm>
            <a:off x="279400" y="60293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>
                <a:latin typeface="Arial" panose="020B0604020202020204" pitchFamily="34" charset="0"/>
              </a:rPr>
              <a:t>D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escription :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1765E-3B61-30C1-FFA2-A7E4696E1344}"/>
              </a:ext>
            </a:extLst>
          </p:cNvPr>
          <p:cNvSpPr txBox="1"/>
          <p:nvPr/>
        </p:nvSpPr>
        <p:spPr>
          <a:xfrm>
            <a:off x="279400" y="2911732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Values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571D9A-3521-8653-DC69-6521A507B93C}"/>
              </a:ext>
            </a:extLst>
          </p:cNvPr>
          <p:cNvSpPr txBox="1"/>
          <p:nvPr/>
        </p:nvSpPr>
        <p:spPr>
          <a:xfrm>
            <a:off x="5085708" y="2906006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Matrix :</a:t>
            </a:r>
          </a:p>
        </p:txBody>
      </p:sp>
    </p:spTree>
    <p:extLst>
      <p:ext uri="{BB962C8B-B14F-4D97-AF65-F5344CB8AC3E}">
        <p14:creationId xmlns:p14="http://schemas.microsoft.com/office/powerpoint/2010/main" val="99014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1916-9606-E36A-5EE0-2FF5B537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Visualization (EDA)</a:t>
            </a:r>
          </a:p>
        </p:txBody>
      </p:sp>
      <p:pic>
        <p:nvPicPr>
          <p:cNvPr id="5" name="Content Placeholder 4" descr="A graph of a distribution of data&#10;&#10;Description automatically generated with medium confidence">
            <a:extLst>
              <a:ext uri="{FF2B5EF4-FFF2-40B4-BE49-F238E27FC236}">
                <a16:creationId xmlns:a16="http://schemas.microsoft.com/office/drawing/2014/main" id="{5905FE8D-D4A3-240E-4E4B-4DA2D6772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067420"/>
            <a:ext cx="2465236" cy="1556156"/>
          </a:xfrm>
          <a:prstGeom prst="rect">
            <a:avLst/>
          </a:prstGeom>
        </p:spPr>
      </p:pic>
      <p:pic>
        <p:nvPicPr>
          <p:cNvPr id="7" name="Picture 6" descr="A graph of a distribution&#10;&#10;Description automatically generated">
            <a:extLst>
              <a:ext uri="{FF2B5EF4-FFF2-40B4-BE49-F238E27FC236}">
                <a16:creationId xmlns:a16="http://schemas.microsoft.com/office/drawing/2014/main" id="{4B4F85C2-E22A-416A-D148-CA39EBD79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259" y="2326167"/>
            <a:ext cx="2396313" cy="1534893"/>
          </a:xfrm>
          <a:prstGeom prst="rect">
            <a:avLst/>
          </a:prstGeom>
        </p:spPr>
      </p:pic>
      <p:pic>
        <p:nvPicPr>
          <p:cNvPr id="9" name="Picture 8" descr="A graph of a distribution of data&#10;&#10;Description automatically generated with medium confidence">
            <a:extLst>
              <a:ext uri="{FF2B5EF4-FFF2-40B4-BE49-F238E27FC236}">
                <a16:creationId xmlns:a16="http://schemas.microsoft.com/office/drawing/2014/main" id="{F196EE2D-C90C-5AE9-2CE0-406D737EF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137" y="2332538"/>
            <a:ext cx="2372818" cy="1534893"/>
          </a:xfrm>
          <a:prstGeom prst="rect">
            <a:avLst/>
          </a:prstGeom>
        </p:spPr>
      </p:pic>
      <p:pic>
        <p:nvPicPr>
          <p:cNvPr id="11" name="Picture 10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A2C631FD-AFAA-32A7-C6F1-5A21FC989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8343" y="2329881"/>
            <a:ext cx="2376287" cy="1522066"/>
          </a:xfrm>
          <a:prstGeom prst="rect">
            <a:avLst/>
          </a:prstGeom>
        </p:spPr>
      </p:pic>
      <p:pic>
        <p:nvPicPr>
          <p:cNvPr id="13" name="Picture 12" descr="A graph showing a number of dots&#10;&#10;Description automatically generated">
            <a:extLst>
              <a:ext uri="{FF2B5EF4-FFF2-40B4-BE49-F238E27FC236}">
                <a16:creationId xmlns:a16="http://schemas.microsoft.com/office/drawing/2014/main" id="{BB033E95-50C6-0D1C-C437-EF10176A6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328" y="2326167"/>
            <a:ext cx="2465236" cy="1541264"/>
          </a:xfrm>
          <a:prstGeom prst="rect">
            <a:avLst/>
          </a:prstGeom>
        </p:spPr>
      </p:pic>
      <p:pic>
        <p:nvPicPr>
          <p:cNvPr id="19" name="Picture 18" descr="A graph of a graph&#10;&#10;Description automatically generated">
            <a:extLst>
              <a:ext uri="{FF2B5EF4-FFF2-40B4-BE49-F238E27FC236}">
                <a16:creationId xmlns:a16="http://schemas.microsoft.com/office/drawing/2014/main" id="{B83F433B-7F95-B914-96F2-DA6421E5D0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4595" y="4078603"/>
            <a:ext cx="2372818" cy="1554665"/>
          </a:xfrm>
          <a:prstGeom prst="rect">
            <a:avLst/>
          </a:prstGeom>
        </p:spPr>
      </p:pic>
      <p:pic>
        <p:nvPicPr>
          <p:cNvPr id="21" name="Picture 20" descr="A diagram of a box plot&#10;&#10;Description automatically generated">
            <a:extLst>
              <a:ext uri="{FF2B5EF4-FFF2-40B4-BE49-F238E27FC236}">
                <a16:creationId xmlns:a16="http://schemas.microsoft.com/office/drawing/2014/main" id="{40759175-409F-8D4D-74E6-883B691DE6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4530" y="4069134"/>
            <a:ext cx="2372818" cy="1556155"/>
          </a:xfrm>
          <a:prstGeom prst="rect">
            <a:avLst/>
          </a:prstGeom>
        </p:spPr>
      </p:pic>
      <p:pic>
        <p:nvPicPr>
          <p:cNvPr id="23" name="Picture 22" descr="A diagram of a box plot&#10;&#10;Description automatically generated">
            <a:extLst>
              <a:ext uri="{FF2B5EF4-FFF2-40B4-BE49-F238E27FC236}">
                <a16:creationId xmlns:a16="http://schemas.microsoft.com/office/drawing/2014/main" id="{C65F8D2E-A363-ACAE-EA1A-D1709EF418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8833" y="4072780"/>
            <a:ext cx="2372818" cy="155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9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5F0F39-CE44-4E7E-9C48-029B73288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ED17F1E2-CD13-1B25-EA56-09FAE9C7F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4340" y="535223"/>
            <a:ext cx="5645090" cy="5760296"/>
          </a:xfrm>
          <a:prstGeom prst="rect">
            <a:avLst/>
          </a:prstGeom>
        </p:spPr>
      </p:pic>
      <p:pic>
        <p:nvPicPr>
          <p:cNvPr id="7" name="Picture 6" descr="A diagram of a violin plot&#10;&#10;Description automatically generated">
            <a:extLst>
              <a:ext uri="{FF2B5EF4-FFF2-40B4-BE49-F238E27FC236}">
                <a16:creationId xmlns:a16="http://schemas.microsoft.com/office/drawing/2014/main" id="{A6284B1C-3643-30F1-45A2-89AB5DDBF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42" y="535223"/>
            <a:ext cx="5136311" cy="2786449"/>
          </a:xfrm>
          <a:prstGeom prst="rect">
            <a:avLst/>
          </a:prstGeom>
        </p:spPr>
      </p:pic>
      <p:pic>
        <p:nvPicPr>
          <p:cNvPr id="9" name="Picture 8" descr="A diagram of a violin plot&#10;&#10;Description automatically generated">
            <a:extLst>
              <a:ext uri="{FF2B5EF4-FFF2-40B4-BE49-F238E27FC236}">
                <a16:creationId xmlns:a16="http://schemas.microsoft.com/office/drawing/2014/main" id="{FC5832F8-9185-C3C1-A38F-2D11D4EC3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41" y="3546389"/>
            <a:ext cx="5136312" cy="27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27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160</TotalTime>
  <Words>601</Words>
  <Application>Microsoft Macintosh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-webkit-standard</vt:lpstr>
      <vt:lpstr>Arial</vt:lpstr>
      <vt:lpstr>Century Gothic</vt:lpstr>
      <vt:lpstr>Mesh</vt:lpstr>
      <vt:lpstr>Chess Game Analysis Using PySpark and RDDs</vt:lpstr>
      <vt:lpstr>INTRODUCTION</vt:lpstr>
      <vt:lpstr>Dataset Description</vt:lpstr>
      <vt:lpstr>PySpark and RDDs</vt:lpstr>
      <vt:lpstr>Exploratory Data Analysis (EDA)</vt:lpstr>
      <vt:lpstr>Key Findings</vt:lpstr>
      <vt:lpstr>Results</vt:lpstr>
      <vt:lpstr>Visualization (EDA)</vt:lpstr>
      <vt:lpstr>PowerPoint Presentation</vt:lpstr>
      <vt:lpstr>Data Processing with RDDs</vt:lpstr>
      <vt:lpstr>Machine Learning Analysis</vt:lpstr>
      <vt:lpstr>Results and Discussion</vt:lpstr>
      <vt:lpstr>Visualization 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SPAM CLASSIFICATION</dc:title>
  <dc:creator>Jain, Aman</dc:creator>
  <cp:lastModifiedBy>Jain, Aman</cp:lastModifiedBy>
  <cp:revision>11</cp:revision>
  <dcterms:created xsi:type="dcterms:W3CDTF">2023-12-11T17:55:55Z</dcterms:created>
  <dcterms:modified xsi:type="dcterms:W3CDTF">2024-08-05T03:43:52Z</dcterms:modified>
</cp:coreProperties>
</file>