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9" r:id="rId3"/>
    <p:sldId id="450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51" r:id="rId13"/>
    <p:sldId id="448" r:id="rId14"/>
    <p:sldId id="460" r:id="rId15"/>
    <p:sldId id="464" r:id="rId16"/>
    <p:sldId id="465" r:id="rId17"/>
    <p:sldId id="466" r:id="rId18"/>
    <p:sldId id="461" r:id="rId19"/>
    <p:sldId id="462" r:id="rId20"/>
    <p:sldId id="467" r:id="rId21"/>
    <p:sldId id="468" r:id="rId22"/>
    <p:sldId id="469" r:id="rId23"/>
    <p:sldId id="470" r:id="rId24"/>
    <p:sldId id="473" r:id="rId25"/>
    <p:sldId id="474" r:id="rId26"/>
    <p:sldId id="471" r:id="rId2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10a </a:t>
            </a:r>
            <a:r>
              <a:rPr lang="en-US" dirty="0" smtClean="0"/>
              <a:t>– File I/O </a:t>
            </a:r>
            <a:r>
              <a:rPr lang="en-US" dirty="0" smtClean="0"/>
              <a:t>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</a:t>
            </a:r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57370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Should I open all my files (e.g., named on the command line) immediately?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have many file handles!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 just as needed?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read my input files one at a time, and then open my output files for writing, </a:t>
            </a:r>
            <a:r>
              <a:rPr lang="en-CA" dirty="0" smtClean="0">
                <a:solidFill>
                  <a:srgbClr val="0070C0"/>
                </a:solidFill>
              </a:rPr>
              <a:t>after</a:t>
            </a:r>
            <a:r>
              <a:rPr lang="en-CA" dirty="0" smtClean="0"/>
              <a:t> all the processing is done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Strategy – Open all at Once?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025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57370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Depends on your application!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for Assignment 2, you can process each file independently, and only after all inputs have been processed, sorted and collated will we even </a:t>
            </a:r>
            <a:r>
              <a:rPr lang="en-CA" dirty="0"/>
              <a:t>know which files we need </a:t>
            </a:r>
            <a:r>
              <a:rPr lang="en-CA" dirty="0" smtClean="0"/>
              <a:t>to write to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case, open only as needed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it’s not hard to envisage a situation in which multiple files must be opened simultaneously (e.g., one file is metadata, or properties), there’s no point in reading anything if the output file can’t be written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case, open all at once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Strategy – Open all at Once?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13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you have finished reading/writing your file, call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E.g.,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Causes any remaining buffered data to be written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Tells the operating system to release the lock on the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Happens implicitly on program exit, but that’s sloppy programming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And it is possible that abnormal program termination could result in data being orphaned in the stream’s output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Rid of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61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a stream is buffered (like most output, except </a:t>
            </a:r>
            <a:r>
              <a:rPr lang="en-CA" dirty="0" err="1" smtClean="0"/>
              <a:t>stderr</a:t>
            </a:r>
            <a:r>
              <a:rPr lang="en-C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Data is collected, and then dumped to the console or file </a:t>
            </a:r>
            <a:r>
              <a:rPr lang="en-CA" dirty="0" smtClean="0">
                <a:solidFill>
                  <a:srgbClr val="0070C0"/>
                </a:solidFill>
              </a:rPr>
              <a:t>whenever the system feels like it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Or the stream is closed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Explicitly via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Implicitly via normal program exit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Or when you call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can’t flush </a:t>
            </a:r>
            <a:r>
              <a:rPr lang="en-CA" dirty="0" err="1" smtClean="0"/>
              <a:t>stdin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Flushing Streams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55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After you open a stream, but </a:t>
            </a:r>
            <a:r>
              <a:rPr lang="en-CA" dirty="0" smtClean="0">
                <a:solidFill>
                  <a:srgbClr val="0070C0"/>
                </a:solidFill>
              </a:rPr>
              <a:t>before you first use it</a:t>
            </a:r>
            <a:r>
              <a:rPr lang="en-CA" dirty="0" smtClean="0"/>
              <a:t>, you can change the buffering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setvbuf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*stream, char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nBufSize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Generally, you’ll want to call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setvbuf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stream, NULL, mode, BUFSIZ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Where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CA" dirty="0" smtClean="0"/>
              <a:t>’ is one of 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_IOFBF		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full buffering</a:t>
            </a:r>
            <a:endParaRPr lang="en-CA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_IOLBF		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line buffering</a:t>
            </a:r>
            <a:endParaRPr lang="en-CA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_IONBF		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no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buffering</a:t>
            </a:r>
            <a:endParaRPr lang="en-CA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Controlling Buffering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04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Imagine you are grocery shopping for a big celebration (need lots of groceries)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imaging the buffering modes as follows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Full Buffering: you collect items in your cart/basket, and only take them to the cashier </a:t>
            </a:r>
            <a:r>
              <a:rPr lang="en-CA" dirty="0" smtClean="0">
                <a:solidFill>
                  <a:srgbClr val="0070C0"/>
                </a:solidFill>
              </a:rPr>
              <a:t>when your cart/basket is full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Line Buffering: you collect items in your cart/basket, and only take them to the cashier </a:t>
            </a:r>
            <a:r>
              <a:rPr lang="en-CA" dirty="0" smtClean="0">
                <a:solidFill>
                  <a:srgbClr val="0070C0"/>
                </a:solidFill>
              </a:rPr>
              <a:t>as you get to the end of each aisle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No Buffering: you take things to the cashier, </a:t>
            </a:r>
            <a:r>
              <a:rPr lang="en-CA" dirty="0" smtClean="0">
                <a:solidFill>
                  <a:srgbClr val="0070C0"/>
                </a:solidFill>
              </a:rPr>
              <a:t>as soon as you find them on the shelf</a:t>
            </a:r>
            <a:endParaRPr lang="en-CA" dirty="0">
              <a:solidFill>
                <a:srgbClr val="0070C0"/>
              </a:solidFill>
            </a:endParaRPr>
          </a:p>
          <a:p>
            <a:endParaRPr lang="en-CA" sz="1600" i="1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Buffering Modes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26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Clearly, the delay of waiting for the cashier means you want to do that as infrequently as possible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full buffering is best,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sometimes, if you’re shopping with a friend, it’s helpful to know that you’ve got your last load contained ALL the items from the baking goods aisle, or ALL the items from the snacks aisle, etc.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Your friends can start setting up for the party, while you’re still shopping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Maybe that is worth a slight inefficiency in waiting for </a:t>
            </a:r>
            <a:r>
              <a:rPr lang="en-CA" dirty="0" smtClean="0"/>
              <a:t>cashiers?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 maybe you know that the grocery store tends to have a lot of fire alarms, and if it goes off, you may have to abandon your </a:t>
            </a:r>
            <a:r>
              <a:rPr lang="en-CA" dirty="0" smtClean="0"/>
              <a:t>partially-filled cart</a:t>
            </a:r>
            <a:r>
              <a:rPr lang="en-CA" dirty="0"/>
              <a:t>… whereas if you’d paid for each item as you got it, you could at least go home with the items you’d already paid </a:t>
            </a:r>
            <a:r>
              <a:rPr lang="en-CA" dirty="0" smtClean="0"/>
              <a:t>for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“no buffering” is safest, even if it’s very efficient?</a:t>
            </a:r>
            <a:endParaRPr lang="en-CA" dirty="0"/>
          </a:p>
          <a:p>
            <a:endParaRPr lang="en-CA" sz="1600" i="1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Buffering Modes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best buffering mode depends on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using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CA" dirty="0" smtClean="0"/>
              <a:t> is like a directive, “Take your cart to the cashier, now, regardless of whether its half-full or where you are in the aisle”</a:t>
            </a:r>
            <a:endParaRPr lang="en-CA" dirty="0"/>
          </a:p>
          <a:p>
            <a:endParaRPr lang="en-CA" sz="1600" i="1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For our assignments, this is a level of optimization that will not have any impact!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Buffering Modes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963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Text Modes are used on files that have a line </a:t>
            </a:r>
            <a:r>
              <a:rPr lang="en-CA" dirty="0" smtClean="0"/>
              <a:t>ending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 for </a:t>
            </a:r>
            <a:r>
              <a:rPr lang="en-CA" dirty="0" err="1" smtClean="0"/>
              <a:t>unix</a:t>
            </a:r>
            <a:r>
              <a:rPr lang="en-CA" dirty="0" smtClean="0"/>
              <a:t>/</a:t>
            </a:r>
            <a:r>
              <a:rPr lang="en-CA" dirty="0"/>
              <a:t>L</a:t>
            </a:r>
            <a:r>
              <a:rPr lang="en-CA" dirty="0" smtClean="0"/>
              <a:t>inux, CR-LF for Windows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More About </a:t>
            </a:r>
            <a:r>
              <a:rPr lang="en-CA" dirty="0" err="1" smtClean="0"/>
              <a:t>fopen</a:t>
            </a:r>
            <a:r>
              <a:rPr lang="en-CA" dirty="0" smtClean="0"/>
              <a:t> Modes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73257"/>
              </p:ext>
            </p:extLst>
          </p:nvPr>
        </p:nvGraphicFramePr>
        <p:xfrm>
          <a:off x="787154" y="2278180"/>
          <a:ext cx="7673266" cy="356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34"/>
                <a:gridCol w="1927925"/>
                <a:gridCol w="4927107"/>
              </a:tblGrid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 about the file</a:t>
                      </a:r>
                      <a:endParaRPr lang="en-US" dirty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file must exist</a:t>
                      </a:r>
                      <a:endParaRPr lang="en-US" dirty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file does not exist,</a:t>
                      </a:r>
                      <a:r>
                        <a:rPr lang="en-US" baseline="0" dirty="0" smtClean="0"/>
                        <a:t> it will be created.  If it does exist, the contents will be deleted upon opening.</a:t>
                      </a:r>
                      <a:endParaRPr lang="en-US" dirty="0" smtClean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file does not exist,</a:t>
                      </a:r>
                      <a:r>
                        <a:rPr lang="en-US" baseline="0" dirty="0" smtClean="0"/>
                        <a:t> it will be created.  If it does exist, the contents will be appended to.</a:t>
                      </a:r>
                      <a:endParaRPr lang="en-US" dirty="0" smtClean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r+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file must exist</a:t>
                      </a:r>
                      <a:endParaRPr lang="en-US" dirty="0"/>
                    </a:p>
                  </a:txBody>
                  <a:tcPr/>
                </a:tc>
              </a:tr>
              <a:tr h="595405">
                <a:tc>
                  <a:txBody>
                    <a:bodyPr/>
                    <a:lstStyle/>
                    <a:p>
                      <a:r>
                        <a:rPr lang="en-US" dirty="0" smtClean="0"/>
                        <a:t>w+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file does not exist,</a:t>
                      </a:r>
                      <a:r>
                        <a:rPr lang="en-US" baseline="0" dirty="0" smtClean="0"/>
                        <a:t> it will be created.  If it does exist, the contents will be deleted upon opening.</a:t>
                      </a:r>
                      <a:endParaRPr lang="en-US" dirty="0" smtClean="0"/>
                    </a:p>
                  </a:txBody>
                  <a:tcPr/>
                </a:tc>
              </a:tr>
              <a:tr h="616094"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and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file does not exist,</a:t>
                      </a:r>
                      <a:r>
                        <a:rPr lang="en-US" baseline="0" dirty="0" smtClean="0"/>
                        <a:t> it will be created.  If it does exist, the contents will be appended to.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04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Binary modes </a:t>
            </a:r>
            <a:r>
              <a:rPr lang="en-CA" dirty="0"/>
              <a:t>are used on </a:t>
            </a:r>
            <a:r>
              <a:rPr lang="en-CA" dirty="0" smtClean="0"/>
              <a:t>data that can have any value (e.g., image, music)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can’t tell whether there’s a line ending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More About </a:t>
            </a:r>
            <a:r>
              <a:rPr lang="en-CA" dirty="0" err="1" smtClean="0"/>
              <a:t>fopen</a:t>
            </a:r>
            <a:r>
              <a:rPr lang="en-CA" dirty="0" smtClean="0"/>
              <a:t> Modes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27715"/>
              </p:ext>
            </p:extLst>
          </p:nvPr>
        </p:nvGraphicFramePr>
        <p:xfrm>
          <a:off x="1168893" y="2446789"/>
          <a:ext cx="5311805" cy="249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18"/>
                <a:gridCol w="3701987"/>
              </a:tblGrid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Binary Mode</a:t>
                      </a:r>
                      <a:endParaRPr lang="en-US" dirty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endParaRPr lang="en-US" dirty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wb</a:t>
                      </a:r>
                      <a:endParaRPr lang="en-US" dirty="0" smtClean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41420">
                <a:tc>
                  <a:txBody>
                    <a:bodyPr/>
                    <a:lstStyle/>
                    <a:p>
                      <a:r>
                        <a:rPr lang="en-US" dirty="0" smtClean="0"/>
                        <a:t>r+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dirty="0" smtClean="0"/>
                        <a:t>+ (or, </a:t>
                      </a:r>
                      <a:r>
                        <a:rPr lang="en-US" dirty="0" err="1" smtClean="0"/>
                        <a:t>r+b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15619">
                <a:tc>
                  <a:txBody>
                    <a:bodyPr/>
                    <a:lstStyle/>
                    <a:p>
                      <a:r>
                        <a:rPr lang="en-US" dirty="0" smtClean="0"/>
                        <a:t>w+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wb</a:t>
                      </a:r>
                      <a:r>
                        <a:rPr lang="en-US" dirty="0" smtClean="0"/>
                        <a:t>+ (or, </a:t>
                      </a:r>
                      <a:r>
                        <a:rPr lang="en-US" dirty="0" err="1" smtClean="0"/>
                        <a:t>w+b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5972"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 (or, </a:t>
                      </a:r>
                      <a:r>
                        <a:rPr lang="en-US" dirty="0" err="1" smtClean="0"/>
                        <a:t>a+b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Done via the ‘</a:t>
            </a:r>
            <a:r>
              <a:rPr lang="en-CA" dirty="0" err="1" smtClean="0"/>
              <a:t>fopen</a:t>
            </a:r>
            <a:r>
              <a:rPr lang="en-CA" dirty="0" smtClean="0"/>
              <a:t>()’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strFilename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“r” );</a:t>
            </a:r>
            <a:b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strFilename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it takes a filename as an argument, then one or more flags to say how the filename should be treated,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‘r’ open for reading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‘w’ open for writing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‘b’ binary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‘a’ for 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7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Yes!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stream has “pointer” that accesses into a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As you read (or write) the pointer gets incremented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*p++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Happens automatically when you call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dirty="0" smtClean="0"/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CA" dirty="0" smtClean="0"/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CA" dirty="0" smtClean="0"/>
              <a:t>, </a:t>
            </a:r>
            <a:r>
              <a:rPr lang="en-CA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</a:t>
            </a:r>
            <a:r>
              <a:rPr lang="en-CA" dirty="0"/>
              <a:t>, you can’t read from a stream that you’ve written to, unless you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CA" dirty="0"/>
              <a:t> first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I.e., you can’t start using the items you’re shopping for, until you’ve taken them through the cashier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Wait… You can Read </a:t>
            </a:r>
            <a:r>
              <a:rPr lang="en-CA" i="1" dirty="0" smtClean="0"/>
              <a:t>AND</a:t>
            </a:r>
            <a:r>
              <a:rPr lang="en-CA" dirty="0" smtClean="0"/>
              <a:t> Write?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192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25127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have functions to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get the position: </a:t>
            </a:r>
            <a:r>
              <a:rPr lang="en-CA" sz="1400" dirty="0" smtClean="0"/>
              <a:t>‘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*stream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400" dirty="0" smtClean="0"/>
              <a:t>’</a:t>
            </a:r>
            <a:br>
              <a:rPr lang="en-CA" sz="1400" dirty="0" smtClean="0"/>
            </a:br>
            <a:endParaRPr lang="en-CA" sz="14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set the position: </a:t>
            </a:r>
            <a:r>
              <a:rPr lang="en-CA" sz="1400" dirty="0" smtClean="0"/>
              <a:t>‘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FILE* stream,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whence )</a:t>
            </a:r>
            <a:r>
              <a:rPr lang="en-CA" sz="1400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Whence: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CA" dirty="0" smtClean="0"/>
              <a:t> (beginning of file),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CA" dirty="0" smtClean="0"/>
              <a:t> (current position),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CA" dirty="0" smtClean="0"/>
              <a:t> (end of file)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Restart at the beginning: ‘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rewind( FILE *stream )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Same as ‘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stream, 0, SEEK_SET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Read/Write Location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3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0" y="1346200"/>
            <a:ext cx="8662479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now have the tools to create file-based “databases”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if you have a number of fixed-length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name[48];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courseIDs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[12][8];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Student;						</a:t>
            </a: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this is a 148-byte structure</a:t>
            </a:r>
            <a:b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Using Read/Write Mode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53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3984" y="1346200"/>
            <a:ext cx="8780015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readStudentAtIndex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 *file,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iStudent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 {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Student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calloc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( 1,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Student ) 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fseek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iStudent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Student ), SEEK_SET 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fscanf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“%48s%08x%96s”,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-&gt;name, &amp;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courseIDs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return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writeStudentAtIndex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 *file,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iStudent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fseek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iStudent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Student ), SEEK_SET );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fprintf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file, “%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48s%08x%96s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-&gt;name,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studentID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courseIDs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getCurrentStudent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 *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 ) 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ftell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 ) /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Student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Using Read/Write Mode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89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3984" y="1346200"/>
            <a:ext cx="8780015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What happens if my file contains both Students and </a:t>
            </a:r>
            <a:r>
              <a:rPr lang="en-CA" dirty="0" smtClean="0">
                <a:sym typeface="Wingdings" panose="05000000000000000000" pitchFamily="2" charset="2"/>
              </a:rPr>
              <a:t>Professors?</a:t>
            </a: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You have to include a type </a:t>
            </a:r>
            <a:r>
              <a:rPr lang="en-CA" sz="1600" dirty="0" smtClean="0"/>
              <a:t>identifier </a:t>
            </a:r>
            <a:r>
              <a:rPr lang="en-CA" sz="1600" dirty="0"/>
              <a:t>at the beginning of </a:t>
            </a:r>
            <a:r>
              <a:rPr lang="en-CA" sz="1600" dirty="0" smtClean="0"/>
              <a:t>each record in the file to </a:t>
            </a:r>
            <a:r>
              <a:rPr lang="en-CA" sz="1600" dirty="0"/>
              <a:t>say what it is (and therefore how </a:t>
            </a:r>
            <a:r>
              <a:rPr lang="en-CA" sz="1600" dirty="0" smtClean="0"/>
              <a:t>big the following data 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490626" cy="638719"/>
          </a:xfrm>
        </p:spPr>
        <p:txBody>
          <a:bodyPr/>
          <a:lstStyle/>
          <a:p>
            <a:r>
              <a:rPr lang="en-CA" dirty="0" smtClean="0"/>
              <a:t>Reading/Writing Variable-Length Records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23410"/>
              </p:ext>
            </p:extLst>
          </p:nvPr>
        </p:nvGraphicFramePr>
        <p:xfrm>
          <a:off x="1337570" y="240905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208 (+2)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 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 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 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 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 (+2)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5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3984" y="1346200"/>
            <a:ext cx="8780015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Can’t just pass in an index to the n</a:t>
            </a:r>
            <a:r>
              <a:rPr lang="en-CA" baseline="30000" dirty="0" smtClean="0"/>
              <a:t>th</a:t>
            </a:r>
            <a:r>
              <a:rPr lang="en-CA" dirty="0" smtClean="0"/>
              <a:t> person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simple arithmetic won’t work when you have different sized structures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We need </a:t>
            </a:r>
            <a:r>
              <a:rPr lang="en-CA" dirty="0">
                <a:sym typeface="Wingdings" panose="05000000000000000000" pitchFamily="2" charset="2"/>
              </a:rPr>
              <a:t>to either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Scan </a:t>
            </a:r>
            <a:r>
              <a:rPr lang="en-CA" dirty="0">
                <a:sym typeface="Wingdings" panose="05000000000000000000" pitchFamily="2" charset="2"/>
              </a:rPr>
              <a:t>through the file, checking the type of each record, accumulating </a:t>
            </a:r>
            <a:r>
              <a:rPr lang="en-CA" dirty="0" smtClean="0">
                <a:sym typeface="Wingdings" panose="05000000000000000000" pitchFamily="2" charset="2"/>
              </a:rPr>
              <a:t>size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E.g., person 5 is at 210 + 210 + 210 + 150 + 150 = 930 bytes</a:t>
            </a:r>
            <a:endParaRPr lang="en-CA" dirty="0">
              <a:sym typeface="Wingdings" panose="05000000000000000000" pitchFamily="2" charset="2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Keep a table of the accumulated offsets of all the records in your </a:t>
            </a:r>
            <a:r>
              <a:rPr lang="en-CA" dirty="0" smtClean="0">
                <a:sym typeface="Wingdings" panose="05000000000000000000" pitchFamily="2" charset="2"/>
              </a:rPr>
              <a:t>file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E.g., as previous slide</a:t>
            </a:r>
          </a:p>
          <a:p>
            <a:pPr marL="1824057" lvl="3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accent5"/>
                </a:solidFill>
                <a:sym typeface="Wingdings" panose="05000000000000000000" pitchFamily="2" charset="2"/>
              </a:rPr>
              <a:t>Can be built up as you read each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339705" cy="638719"/>
          </a:xfrm>
        </p:spPr>
        <p:txBody>
          <a:bodyPr/>
          <a:lstStyle/>
          <a:p>
            <a:r>
              <a:rPr lang="en-CA" dirty="0" smtClean="0"/>
              <a:t>Where to Find a Variable-Length Record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335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3984" y="1180730"/>
            <a:ext cx="8780015" cy="4706503"/>
          </a:xfrm>
        </p:spPr>
        <p:txBody>
          <a:bodyPr/>
          <a:lstStyle/>
          <a:p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union Person {						</a:t>
            </a:r>
            <a:r>
              <a:rPr lang="en-CA" sz="14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 union again!  </a:t>
            </a:r>
            <a:r>
              <a:rPr lang="en-CA" sz="1400" i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Useful for polymorphism</a:t>
            </a:r>
            <a: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Student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pStudent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Professor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pProfessor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newPerson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type =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readPersonAtOffset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offsets[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iPerson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], &amp;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newPerson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offsets[iPerson+1] = offsets[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iPerson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 + sizes[type] + 2;  </a:t>
            </a:r>
            <a: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add 150 or 210</a:t>
            </a:r>
            <a:b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:</a:t>
            </a:r>
          </a:p>
          <a:p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readPersonAtOffset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 *file,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iOffset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union Person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pNewPerson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 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type;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fseek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iOffset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SEEK_SET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      </a:t>
            </a:r>
            <a:r>
              <a:rPr lang="en-CA" sz="14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go to desired location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fscanf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“%02x”, &amp;type );          </a:t>
            </a:r>
            <a:r>
              <a:rPr lang="en-CA" sz="14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is it a student or prof</a:t>
            </a:r>
            <a:r>
              <a:rPr lang="en-CA" sz="14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?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if ( type == TYPE_STUDENT ) {           </a:t>
            </a:r>
            <a: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the next 148 bytes are student info</a:t>
            </a:r>
            <a:br>
              <a:rPr lang="en-CA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Student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calloc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( 1,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Student )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fscanf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file, “%48s%08x%96s”,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-&gt;name, &amp;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studentID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courseIDs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pNewPerson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pStudent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pNew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}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else if ( type == TYPE_PROFESSOR )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   </a:t>
            </a: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4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the next </a:t>
            </a: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208 bytes </a:t>
            </a:r>
            <a:r>
              <a:rPr lang="en-CA" sz="14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are </a:t>
            </a: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professor info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/* create a new prof record */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}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return type;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Reading/Writing Variable Records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95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dirty="0" smtClean="0"/>
              <a:t> returns either a pointer, or NULL if the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dirty="0" smtClean="0"/>
              <a:t> didn’t succeed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Reading from a non-existing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Trying to write into a read-only folder, or file system is full, or…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is </a:t>
            </a:r>
            <a:r>
              <a:rPr lang="en-CA" dirty="0" smtClean="0">
                <a:solidFill>
                  <a:srgbClr val="0070C0"/>
                </a:solidFill>
              </a:rPr>
              <a:t>your</a:t>
            </a:r>
            <a:r>
              <a:rPr lang="en-CA" dirty="0" smtClean="0"/>
              <a:t> responsibility to </a:t>
            </a:r>
            <a:r>
              <a:rPr lang="en-CA" dirty="0" smtClean="0">
                <a:solidFill>
                  <a:srgbClr val="0070C0"/>
                </a:solidFill>
              </a:rPr>
              <a:t>always check the result of an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otherwise you’ll get segmentation faults if you pass a NULL file pointer into an IO function like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dirty="0" smtClean="0"/>
              <a:t> or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4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13903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 structure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Same for reading, writing, appending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fileOrders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“r”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try to open file */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fileOrders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we succeed? */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the file handle here */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fileOrders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			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clean up */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“The file ‘%s’ could not be read\n”,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481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84925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we have a file handle, how can we process </a:t>
            </a:r>
            <a:r>
              <a:rPr lang="en-CA" dirty="0" smtClean="0"/>
              <a:t>the contents of the file?</a:t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( 1 )                             </a:t>
            </a:r>
            <a: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loop over every line */</a:t>
            </a:r>
            <a:b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fileOrders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“%d %f”, &amp;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fPrice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</a:t>
            </a:r>
            <a: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parse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2 )            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did I successfully convert both </a:t>
            </a:r>
            <a:r>
              <a:rPr lang="en-CA" sz="1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fPrice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EOF )     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EOF when there’s no more input 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“Invalid input on line %d of ‘%s’\n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2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Using File Handles (Reading)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85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24522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Alternative approach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[MAX_LINE_LENGTH];		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need to know the max line length for my data 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MAX_LINE_LENGTH,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fileOrders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  </a:t>
            </a:r>
            <a: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every line */</a:t>
            </a:r>
            <a:b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 %f”, &amp;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fPrice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parse the line 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</a:t>
            </a:r>
            <a:r>
              <a:rPr lang="en-CA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I successfully convert both </a:t>
            </a:r>
            <a:r>
              <a:rPr lang="en-CA" sz="1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*/</a:t>
            </a:r>
            <a:br>
              <a:rPr lang="en-CA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fPrice</a:t>
            </a:r>
            <a:r>
              <a:rPr lang="en-CA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“Invalid input on line %d of ‘%s’\n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iLine</a:t>
            </a: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CA" sz="12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2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2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Using File Handles (Reading)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084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24522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would you use one approach over the 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Doesn’t require that you have a fixed buffer length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Doesn’t require that the records be on separate lines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 times you have one big file with </a:t>
            </a:r>
            <a:r>
              <a:rPr lang="en-CA" dirty="0" smtClean="0">
                <a:solidFill>
                  <a:srgbClr val="0070C0"/>
                </a:solidFill>
              </a:rPr>
              <a:t>no </a:t>
            </a:r>
            <a:r>
              <a:rPr lang="en-CA" dirty="0" smtClean="0"/>
              <a:t>newlines!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Only gives you one shot at parsing the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Requires that you know the maximum length of your 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Requires the file be processed line-by-line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try multiple passes as parsing each line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read the first word, and decide if this is a Student or Professor record (with different fields)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err="1" smtClean="0"/>
              <a:t>fscanf</a:t>
            </a:r>
            <a:r>
              <a:rPr lang="en-CA" dirty="0" smtClean="0"/>
              <a:t> vs </a:t>
            </a:r>
            <a:r>
              <a:rPr lang="en-CA" dirty="0" err="1" smtClean="0"/>
              <a:t>fgets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02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24522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I don’t have separate lines,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dirty="0" smtClean="0"/>
              <a:t> simply isn’t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I do have separate lines, I might consider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dirty="0" smtClean="0"/>
              <a:t> because it lets me handle (and </a:t>
            </a:r>
            <a:r>
              <a:rPr lang="en-CA" dirty="0" err="1" smtClean="0"/>
              <a:t>rehandle</a:t>
            </a:r>
            <a:r>
              <a:rPr lang="en-CA" dirty="0" smtClean="0"/>
              <a:t>) the input line I slurped into my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Note: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dirty="0" smtClean="0"/>
              <a:t> also reads the newline… so it’ll be copied into your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err="1" smtClean="0"/>
              <a:t>fscanf</a:t>
            </a:r>
            <a:r>
              <a:rPr lang="en-CA" dirty="0" smtClean="0"/>
              <a:t> vs </a:t>
            </a:r>
            <a:r>
              <a:rPr lang="en-CA" dirty="0" err="1" smtClean="0"/>
              <a:t>fgets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5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57370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would you have used </a:t>
            </a:r>
            <a:r>
              <a:rPr lang="en-CA" dirty="0" err="1" smtClean="0"/>
              <a:t>printf</a:t>
            </a:r>
            <a:r>
              <a:rPr lang="en-CA" dirty="0" smtClean="0"/>
              <a:t> in a program?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Just replace it with </a:t>
            </a:r>
            <a:r>
              <a:rPr lang="en-CA" dirty="0" err="1" smtClean="0"/>
              <a:t>fprintf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fileReport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 );  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try to open file */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fileReport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we succeed? */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)</a:t>
            </a:r>
            <a:b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fReport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“%s”,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buildReportRow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  <a:b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b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fileReport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				</a:t>
            </a:r>
            <a:r>
              <a:rPr lang="en-CA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clean up */</a:t>
            </a:r>
            <a: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“The file ‘%s’ could not be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written\n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Using File Handles (Writing)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2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7027</TotalTime>
  <Words>1552</Words>
  <Application>Microsoft Office PowerPoint</Application>
  <PresentationFormat>On-screen Show (4:3)</PresentationFormat>
  <Paragraphs>234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CST8234 – C Programming</vt:lpstr>
      <vt:lpstr>Getting File Handles</vt:lpstr>
      <vt:lpstr>Getting File Handles</vt:lpstr>
      <vt:lpstr>Getting File Handles</vt:lpstr>
      <vt:lpstr>Using File Handles (Reading)</vt:lpstr>
      <vt:lpstr>Using File Handles (Reading)</vt:lpstr>
      <vt:lpstr>fscanf vs fgets</vt:lpstr>
      <vt:lpstr>fscanf vs fgets</vt:lpstr>
      <vt:lpstr>Using File Handles (Writing)</vt:lpstr>
      <vt:lpstr>Strategy – Open all at Once?</vt:lpstr>
      <vt:lpstr>Strategy – Open all at Once?</vt:lpstr>
      <vt:lpstr>Getting Rid of File Handles</vt:lpstr>
      <vt:lpstr>Flushing Streams</vt:lpstr>
      <vt:lpstr>Controlling Buffering</vt:lpstr>
      <vt:lpstr>Buffering Modes</vt:lpstr>
      <vt:lpstr>Buffering Modes</vt:lpstr>
      <vt:lpstr>Buffering Modes</vt:lpstr>
      <vt:lpstr>More About fopen Modes </vt:lpstr>
      <vt:lpstr>More About fopen Modes </vt:lpstr>
      <vt:lpstr>Wait… You can Read AND Write?</vt:lpstr>
      <vt:lpstr>Read/Write Location</vt:lpstr>
      <vt:lpstr>Using Read/Write Mode</vt:lpstr>
      <vt:lpstr>Using Read/Write Mode</vt:lpstr>
      <vt:lpstr>Reading/Writing Variable-Length Records</vt:lpstr>
      <vt:lpstr>Where to Find a Variable-Length Record</vt:lpstr>
      <vt:lpstr>Reading/Writing Variable Records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539</cp:revision>
  <dcterms:created xsi:type="dcterms:W3CDTF">2016-12-21T16:02:28Z</dcterms:created>
  <dcterms:modified xsi:type="dcterms:W3CDTF">2017-12-12T18:38:22Z</dcterms:modified>
</cp:coreProperties>
</file>