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4" r:id="rId3"/>
    <p:sldId id="468" r:id="rId4"/>
    <p:sldId id="469" r:id="rId5"/>
    <p:sldId id="467" r:id="rId6"/>
    <p:sldId id="465" r:id="rId7"/>
    <p:sldId id="466" r:id="rId8"/>
    <p:sldId id="463" r:id="rId9"/>
    <p:sldId id="450" r:id="rId10"/>
    <p:sldId id="451" r:id="rId11"/>
    <p:sldId id="452" r:id="rId12"/>
    <p:sldId id="453" r:id="rId13"/>
    <p:sldId id="454" r:id="rId14"/>
    <p:sldId id="456" r:id="rId15"/>
    <p:sldId id="455" r:id="rId16"/>
    <p:sldId id="458" r:id="rId17"/>
    <p:sldId id="460" r:id="rId18"/>
    <p:sldId id="461" r:id="rId19"/>
    <p:sldId id="462" r:id="rId20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006643"/>
    <a:srgbClr val="43B02A"/>
    <a:srgbClr val="267A52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>
      <p:cViewPr varScale="1">
        <p:scale>
          <a:sx n="61" d="100"/>
          <a:sy n="61" d="100"/>
        </p:scale>
        <p:origin x="156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10b – File I/O (Final)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15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9316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Queries the O/S to get all sorts of details about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st_dev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Device ID of device containing file.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st_ino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File serial number.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st_mode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 of file (see below).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nlink_t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st_nlink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Number of hard links to the file.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st_uid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User ID of file.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st_gid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Group ID of file.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regular files, the file size in bytes.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symbolic links, the length in bytes of the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pathname contained in the symbolic link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st_atime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Time of last access.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st_mtime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Time of last data modification.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st_ctime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Time of last status change.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blksize_t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st_blksize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file system-specific preferred I/O block size for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object. In some file system types, this may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vary from file to file.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blkcnt_t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st_blocks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Number of blocks allocated for this object. </a:t>
            </a: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File Stats Without Opening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60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9316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Types like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CA" dirty="0" smtClean="0"/>
              <a:t>’,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uid_t</a:t>
            </a:r>
            <a:r>
              <a:rPr lang="en-CA" dirty="0" smtClean="0"/>
              <a:t>’,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blksize_t</a:t>
            </a:r>
            <a:r>
              <a:rPr lang="en-CA" dirty="0" smtClean="0"/>
              <a:t>’ all have system-dependent definitions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basically, they’re signed integers </a:t>
            </a: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What the Heck is an ‘</a:t>
            </a:r>
            <a:r>
              <a:rPr lang="en-CA" dirty="0" err="1" smtClean="0"/>
              <a:t>off_t</a:t>
            </a:r>
            <a:r>
              <a:rPr lang="en-CA" dirty="0" smtClean="0"/>
              <a:t>’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35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9316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“</a:t>
            </a:r>
            <a:r>
              <a:rPr lang="en-CA" i="1" dirty="0" smtClean="0">
                <a:solidFill>
                  <a:srgbClr val="0070C0"/>
                </a:solidFill>
              </a:rPr>
              <a:t>If a FILE structure has a ‘pointer’, can you read past the end of a file?</a:t>
            </a:r>
            <a:r>
              <a:rPr lang="en-CA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operating system provides an abstraction layer between you and the storage medium (e.g., hard-drive, DVD, SD card).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 is </a:t>
            </a:r>
            <a:r>
              <a:rPr lang="en-CA" i="1" dirty="0" smtClean="0">
                <a:solidFill>
                  <a:srgbClr val="0070C0"/>
                </a:solidFill>
              </a:rPr>
              <a:t>no data available </a:t>
            </a:r>
            <a:r>
              <a:rPr lang="en-CA" dirty="0" smtClean="0"/>
              <a:t>once you read the last byte of your stream.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Question…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117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9316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Furthermore, the O/S makes the file look like a continuous stream of bytes, even if it stored all over the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file can (and is almost always!) chopped up into a bunch of different sized chunks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Imagine the OS has a </a:t>
            </a:r>
            <a:r>
              <a:rPr lang="en-CA" dirty="0" err="1" smtClean="0"/>
              <a:t>struct</a:t>
            </a:r>
            <a:r>
              <a:rPr lang="en-CA" dirty="0" smtClean="0"/>
              <a:t> that looks like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chunkOfMemory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nSizeOfChunk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nSizeOfChunk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  <a:r>
              <a:rPr lang="en-CA" sz="1600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ignore the fact this isn’t ANSI C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chunkOfMemory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Chop, Chop!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05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3" y="1346200"/>
            <a:ext cx="551218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Hey! That’s a linked list</a:t>
            </a:r>
            <a:r>
              <a:rPr lang="en-CA" dirty="0" smtClean="0"/>
              <a:t>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Yup.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And, remember that a linked list has no requirement that any particular node is located in any particular order in memory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I.e., it is the “next” pointer that directs the reading to the next </a:t>
            </a:r>
            <a:r>
              <a:rPr lang="en-CA" dirty="0" smtClean="0"/>
              <a:t>node, that allows the chunks to be sequenced correctly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Chop, Chop!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0979"/>
              </p:ext>
            </p:extLst>
          </p:nvPr>
        </p:nvGraphicFramePr>
        <p:xfrm>
          <a:off x="6841298" y="1979460"/>
          <a:ext cx="115657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70">
                  <a:extLst>
                    <a:ext uri="{9D8B030D-6E8A-4147-A177-3AD203B41FA5}">
                      <a16:colId xmlns:a16="http://schemas.microsoft.com/office/drawing/2014/main" val="128204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5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</a:t>
                      </a:r>
                      <a:r>
                        <a:rPr lang="en-CA" baseline="0" dirty="0" smtClean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1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7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3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3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399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7976715" y="2592982"/>
            <a:ext cx="1039937" cy="2577230"/>
          </a:xfrm>
          <a:custGeom>
            <a:avLst/>
            <a:gdLst>
              <a:gd name="connsiteX0" fmla="*/ 81419 w 1039937"/>
              <a:gd name="connsiteY0" fmla="*/ 2229633 h 2229633"/>
              <a:gd name="connsiteX1" fmla="*/ 1039660 w 1039937"/>
              <a:gd name="connsiteY1" fmla="*/ 995819 h 2229633"/>
              <a:gd name="connsiteX2" fmla="*/ 0 w 1039937"/>
              <a:gd name="connsiteY2" fmla="*/ 0 h 222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937" h="2229633">
                <a:moveTo>
                  <a:pt x="81419" y="2229633"/>
                </a:moveTo>
                <a:cubicBezTo>
                  <a:pt x="567324" y="1798528"/>
                  <a:pt x="1053230" y="1367424"/>
                  <a:pt x="1039660" y="995819"/>
                </a:cubicBezTo>
                <a:cubicBezTo>
                  <a:pt x="1026090" y="624214"/>
                  <a:pt x="242170" y="134655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5757783" y="2581719"/>
            <a:ext cx="1083515" cy="3267937"/>
          </a:xfrm>
          <a:custGeom>
            <a:avLst/>
            <a:gdLst>
              <a:gd name="connsiteX0" fmla="*/ 1083515 w 1083515"/>
              <a:gd name="connsiteY0" fmla="*/ 0 h 2924827"/>
              <a:gd name="connsiteX1" fmla="*/ 14 w 1083515"/>
              <a:gd name="connsiteY1" fmla="*/ 2361156 h 2924827"/>
              <a:gd name="connsiteX2" fmla="*/ 1058463 w 1083515"/>
              <a:gd name="connsiteY2" fmla="*/ 2924827 h 292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515" h="2924827">
                <a:moveTo>
                  <a:pt x="1083515" y="0"/>
                </a:moveTo>
                <a:cubicBezTo>
                  <a:pt x="543852" y="936842"/>
                  <a:pt x="4189" y="1873685"/>
                  <a:pt x="14" y="2361156"/>
                </a:cubicBezTo>
                <a:cubicBezTo>
                  <a:pt x="-4161" y="2848627"/>
                  <a:pt x="882055" y="2849671"/>
                  <a:pt x="1058463" y="2924827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8018744" y="4733715"/>
            <a:ext cx="814210" cy="1153518"/>
          </a:xfrm>
          <a:custGeom>
            <a:avLst/>
            <a:gdLst>
              <a:gd name="connsiteX0" fmla="*/ 0 w 814210"/>
              <a:gd name="connsiteY0" fmla="*/ 1153518 h 1153518"/>
              <a:gd name="connsiteX1" fmla="*/ 814192 w 814210"/>
              <a:gd name="connsiteY1" fmla="*/ 170225 h 1153518"/>
              <a:gd name="connsiteX2" fmla="*/ 18789 w 814210"/>
              <a:gd name="connsiteY2" fmla="*/ 7387 h 115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210" h="1153518">
                <a:moveTo>
                  <a:pt x="0" y="1153518"/>
                </a:moveTo>
                <a:cubicBezTo>
                  <a:pt x="405530" y="757382"/>
                  <a:pt x="811061" y="361247"/>
                  <a:pt x="814192" y="170225"/>
                </a:cubicBezTo>
                <a:cubicBezTo>
                  <a:pt x="817323" y="-20797"/>
                  <a:pt x="418056" y="-6705"/>
                  <a:pt x="18789" y="7387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8018744" y="3266812"/>
            <a:ext cx="382067" cy="388306"/>
          </a:xfrm>
          <a:custGeom>
            <a:avLst/>
            <a:gdLst>
              <a:gd name="connsiteX0" fmla="*/ 0 w 382067"/>
              <a:gd name="connsiteY0" fmla="*/ 0 h 388306"/>
              <a:gd name="connsiteX1" fmla="*/ 382044 w 382067"/>
              <a:gd name="connsiteY1" fmla="*/ 256783 h 388306"/>
              <a:gd name="connsiteX2" fmla="*/ 18789 w 382067"/>
              <a:gd name="connsiteY2" fmla="*/ 388306 h 38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67" h="388306">
                <a:moveTo>
                  <a:pt x="0" y="0"/>
                </a:moveTo>
                <a:cubicBezTo>
                  <a:pt x="189456" y="96032"/>
                  <a:pt x="378913" y="192065"/>
                  <a:pt x="382044" y="256783"/>
                </a:cubicBezTo>
                <a:cubicBezTo>
                  <a:pt x="385176" y="321501"/>
                  <a:pt x="74112" y="374736"/>
                  <a:pt x="18789" y="388306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reeform 19"/>
          <p:cNvSpPr/>
          <p:nvPr/>
        </p:nvSpPr>
        <p:spPr>
          <a:xfrm>
            <a:off x="6288916" y="3782859"/>
            <a:ext cx="544994" cy="1287144"/>
          </a:xfrm>
          <a:custGeom>
            <a:avLst/>
            <a:gdLst>
              <a:gd name="connsiteX0" fmla="*/ 544994 w 544994"/>
              <a:gd name="connsiteY0" fmla="*/ 0 h 1089765"/>
              <a:gd name="connsiteX1" fmla="*/ 112 w 544994"/>
              <a:gd name="connsiteY1" fmla="*/ 832981 h 1089765"/>
              <a:gd name="connsiteX2" fmla="*/ 507416 w 544994"/>
              <a:gd name="connsiteY2" fmla="*/ 1089765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94" h="1089765">
                <a:moveTo>
                  <a:pt x="544994" y="0"/>
                </a:moveTo>
                <a:cubicBezTo>
                  <a:pt x="275684" y="325677"/>
                  <a:pt x="6375" y="651354"/>
                  <a:pt x="112" y="832981"/>
                </a:cubicBezTo>
                <a:cubicBezTo>
                  <a:pt x="-6151" y="1014608"/>
                  <a:pt x="250632" y="1052186"/>
                  <a:pt x="507416" y="1089765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9316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Yes…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is what it looks like on ancient tape drives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 hard-drives, the head also has to jump back and forth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Isn’t that Inefficient?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9" y="2538087"/>
            <a:ext cx="4682183" cy="35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9316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why not just store everything in a single chunk?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That is ideal, but sometimes the file size exceeds the maximum of a chunk, which is dictated by physical </a:t>
            </a:r>
            <a:r>
              <a:rPr lang="en-CA" dirty="0" err="1" smtClean="0"/>
              <a:t>contraints</a:t>
            </a:r>
            <a:endParaRPr lang="en-CA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sector size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Or there may be a bad bit of memory detected that his been “walled off” by the OS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Or it may be as files are being created and destroyed, there is no single blank chunk of disk space large enough to hold your entire file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Isn’t that Inefficient?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5276261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Chunks are pretty much inevitable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And as more and more files are created/destroyed, there are fewer and fewer large expanses of continuous unused </a:t>
            </a:r>
            <a:r>
              <a:rPr lang="en-CA" dirty="0" err="1"/>
              <a:t>diskspace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Which means subsequent files have to be chopped up further and further to fit in the available cracks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Fragmentation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0152"/>
              </p:ext>
            </p:extLst>
          </p:nvPr>
        </p:nvGraphicFramePr>
        <p:xfrm>
          <a:off x="6841298" y="1979460"/>
          <a:ext cx="1156570" cy="414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70">
                  <a:extLst>
                    <a:ext uri="{9D8B030D-6E8A-4147-A177-3AD203B41FA5}">
                      <a16:colId xmlns:a16="http://schemas.microsoft.com/office/drawing/2014/main" val="128204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5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Node B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</a:t>
                      </a:r>
                      <a:r>
                        <a:rPr lang="en-CA" baseline="0" dirty="0" smtClean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1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70853"/>
                  </a:ext>
                </a:extLst>
              </a:tr>
              <a:tr h="450241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66403"/>
                  </a:ext>
                </a:extLst>
              </a:tr>
              <a:tr h="311133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Node C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3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Node A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3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Node 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3990"/>
                  </a:ext>
                </a:extLst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7976715" y="2592982"/>
            <a:ext cx="1039937" cy="2577230"/>
          </a:xfrm>
          <a:custGeom>
            <a:avLst/>
            <a:gdLst>
              <a:gd name="connsiteX0" fmla="*/ 81419 w 1039937"/>
              <a:gd name="connsiteY0" fmla="*/ 2229633 h 2229633"/>
              <a:gd name="connsiteX1" fmla="*/ 1039660 w 1039937"/>
              <a:gd name="connsiteY1" fmla="*/ 995819 h 2229633"/>
              <a:gd name="connsiteX2" fmla="*/ 0 w 1039937"/>
              <a:gd name="connsiteY2" fmla="*/ 0 h 222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937" h="2229633">
                <a:moveTo>
                  <a:pt x="81419" y="2229633"/>
                </a:moveTo>
                <a:cubicBezTo>
                  <a:pt x="567324" y="1798528"/>
                  <a:pt x="1053230" y="1367424"/>
                  <a:pt x="1039660" y="995819"/>
                </a:cubicBezTo>
                <a:cubicBezTo>
                  <a:pt x="1026090" y="624214"/>
                  <a:pt x="242170" y="134655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5757783" y="2581719"/>
            <a:ext cx="1083515" cy="3267937"/>
          </a:xfrm>
          <a:custGeom>
            <a:avLst/>
            <a:gdLst>
              <a:gd name="connsiteX0" fmla="*/ 1083515 w 1083515"/>
              <a:gd name="connsiteY0" fmla="*/ 0 h 2924827"/>
              <a:gd name="connsiteX1" fmla="*/ 14 w 1083515"/>
              <a:gd name="connsiteY1" fmla="*/ 2361156 h 2924827"/>
              <a:gd name="connsiteX2" fmla="*/ 1058463 w 1083515"/>
              <a:gd name="connsiteY2" fmla="*/ 2924827 h 292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515" h="2924827">
                <a:moveTo>
                  <a:pt x="1083515" y="0"/>
                </a:moveTo>
                <a:cubicBezTo>
                  <a:pt x="543852" y="936842"/>
                  <a:pt x="4189" y="1873685"/>
                  <a:pt x="14" y="2361156"/>
                </a:cubicBezTo>
                <a:cubicBezTo>
                  <a:pt x="-4161" y="2848627"/>
                  <a:pt x="882055" y="2849671"/>
                  <a:pt x="1058463" y="2924827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8018744" y="4733715"/>
            <a:ext cx="814210" cy="1153518"/>
          </a:xfrm>
          <a:custGeom>
            <a:avLst/>
            <a:gdLst>
              <a:gd name="connsiteX0" fmla="*/ 0 w 814210"/>
              <a:gd name="connsiteY0" fmla="*/ 1153518 h 1153518"/>
              <a:gd name="connsiteX1" fmla="*/ 814192 w 814210"/>
              <a:gd name="connsiteY1" fmla="*/ 170225 h 1153518"/>
              <a:gd name="connsiteX2" fmla="*/ 18789 w 814210"/>
              <a:gd name="connsiteY2" fmla="*/ 7387 h 115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210" h="1153518">
                <a:moveTo>
                  <a:pt x="0" y="1153518"/>
                </a:moveTo>
                <a:cubicBezTo>
                  <a:pt x="405530" y="757382"/>
                  <a:pt x="811061" y="361247"/>
                  <a:pt x="814192" y="170225"/>
                </a:cubicBezTo>
                <a:cubicBezTo>
                  <a:pt x="817323" y="-20797"/>
                  <a:pt x="418056" y="-6705"/>
                  <a:pt x="18789" y="7387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8018744" y="3266812"/>
            <a:ext cx="382067" cy="388306"/>
          </a:xfrm>
          <a:custGeom>
            <a:avLst/>
            <a:gdLst>
              <a:gd name="connsiteX0" fmla="*/ 0 w 382067"/>
              <a:gd name="connsiteY0" fmla="*/ 0 h 388306"/>
              <a:gd name="connsiteX1" fmla="*/ 382044 w 382067"/>
              <a:gd name="connsiteY1" fmla="*/ 256783 h 388306"/>
              <a:gd name="connsiteX2" fmla="*/ 18789 w 382067"/>
              <a:gd name="connsiteY2" fmla="*/ 388306 h 38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067" h="388306">
                <a:moveTo>
                  <a:pt x="0" y="0"/>
                </a:moveTo>
                <a:cubicBezTo>
                  <a:pt x="189456" y="96032"/>
                  <a:pt x="378913" y="192065"/>
                  <a:pt x="382044" y="256783"/>
                </a:cubicBezTo>
                <a:cubicBezTo>
                  <a:pt x="385176" y="321501"/>
                  <a:pt x="74112" y="374736"/>
                  <a:pt x="18789" y="388306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reeform 19"/>
          <p:cNvSpPr/>
          <p:nvPr/>
        </p:nvSpPr>
        <p:spPr>
          <a:xfrm>
            <a:off x="6275428" y="3883068"/>
            <a:ext cx="544994" cy="1089765"/>
          </a:xfrm>
          <a:custGeom>
            <a:avLst/>
            <a:gdLst>
              <a:gd name="connsiteX0" fmla="*/ 544994 w 544994"/>
              <a:gd name="connsiteY0" fmla="*/ 0 h 1089765"/>
              <a:gd name="connsiteX1" fmla="*/ 112 w 544994"/>
              <a:gd name="connsiteY1" fmla="*/ 832981 h 1089765"/>
              <a:gd name="connsiteX2" fmla="*/ 507416 w 544994"/>
              <a:gd name="connsiteY2" fmla="*/ 1089765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94" h="1089765">
                <a:moveTo>
                  <a:pt x="544994" y="0"/>
                </a:moveTo>
                <a:cubicBezTo>
                  <a:pt x="275684" y="325677"/>
                  <a:pt x="6375" y="651354"/>
                  <a:pt x="112" y="832981"/>
                </a:cubicBezTo>
                <a:cubicBezTo>
                  <a:pt x="-6151" y="1014608"/>
                  <a:pt x="250632" y="1052186"/>
                  <a:pt x="507416" y="1089765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5906015" y="2968669"/>
            <a:ext cx="926933" cy="2642992"/>
          </a:xfrm>
          <a:custGeom>
            <a:avLst/>
            <a:gdLst>
              <a:gd name="connsiteX0" fmla="*/ 914407 w 926933"/>
              <a:gd name="connsiteY0" fmla="*/ 2530257 h 2530257"/>
              <a:gd name="connsiteX1" fmla="*/ 7 w 926933"/>
              <a:gd name="connsiteY1" fmla="*/ 1897693 h 2530257"/>
              <a:gd name="connsiteX2" fmla="*/ 926933 w 926933"/>
              <a:gd name="connsiteY2" fmla="*/ 0 h 25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6933" h="2530257">
                <a:moveTo>
                  <a:pt x="914407" y="2530257"/>
                </a:moveTo>
                <a:cubicBezTo>
                  <a:pt x="456163" y="2424829"/>
                  <a:pt x="-2081" y="2319402"/>
                  <a:pt x="7" y="1897693"/>
                </a:cubicBezTo>
                <a:cubicBezTo>
                  <a:pt x="2095" y="1475984"/>
                  <a:pt x="774533" y="296449"/>
                  <a:pt x="926933" y="0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7991605" y="2918564"/>
            <a:ext cx="789213" cy="1534439"/>
          </a:xfrm>
          <a:custGeom>
            <a:avLst/>
            <a:gdLst>
              <a:gd name="connsiteX0" fmla="*/ 0 w 789213"/>
              <a:gd name="connsiteY0" fmla="*/ 0 h 1534439"/>
              <a:gd name="connsiteX1" fmla="*/ 789140 w 789213"/>
              <a:gd name="connsiteY1" fmla="*/ 832981 h 1534439"/>
              <a:gd name="connsiteX2" fmla="*/ 50105 w 789213"/>
              <a:gd name="connsiteY2" fmla="*/ 1534439 h 153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213" h="1534439">
                <a:moveTo>
                  <a:pt x="0" y="0"/>
                </a:moveTo>
                <a:cubicBezTo>
                  <a:pt x="390394" y="288620"/>
                  <a:pt x="780789" y="577241"/>
                  <a:pt x="789140" y="832981"/>
                </a:cubicBezTo>
                <a:cubicBezTo>
                  <a:pt x="797491" y="1088721"/>
                  <a:pt x="86639" y="1477028"/>
                  <a:pt x="50105" y="1534439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7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5276261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Pretty soon your drive is complete pile of spaghetti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Accessing any one file takes a long time because moving the disk head is much, </a:t>
            </a:r>
            <a:r>
              <a:rPr lang="en-CA" i="1" dirty="0" smtClean="0"/>
              <a:t>much</a:t>
            </a:r>
            <a:r>
              <a:rPr lang="en-CA" dirty="0" smtClean="0"/>
              <a:t> slower than actually reading the drive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OS (or 3</a:t>
            </a:r>
            <a:r>
              <a:rPr lang="en-CA" baseline="30000" dirty="0" smtClean="0"/>
              <a:t>rd</a:t>
            </a:r>
            <a:r>
              <a:rPr lang="en-CA" dirty="0" smtClean="0"/>
              <a:t> party applications) can move the chunks around so that they are adjacent, and then merged into as few chunks as possible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Reducing the need for as much disk head movement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Defragmentation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14012"/>
              </p:ext>
            </p:extLst>
          </p:nvPr>
        </p:nvGraphicFramePr>
        <p:xfrm>
          <a:off x="5914372" y="2023302"/>
          <a:ext cx="1156570" cy="414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70">
                  <a:extLst>
                    <a:ext uri="{9D8B030D-6E8A-4147-A177-3AD203B41FA5}">
                      <a16:colId xmlns:a16="http://schemas.microsoft.com/office/drawing/2014/main" val="128204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5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CA" baseline="0" dirty="0" smtClean="0">
                          <a:solidFill>
                            <a:srgbClr val="0070C0"/>
                          </a:solidFill>
                        </a:rPr>
                        <a:t> A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Node B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4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Node C</a:t>
                      </a:r>
                      <a:endParaRPr lang="en-CA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1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743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 1</a:t>
                      </a:r>
                      <a:endParaRPr lang="en-CA" sz="1743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70853"/>
                  </a:ext>
                </a:extLst>
              </a:tr>
              <a:tr h="450241">
                <a:tc>
                  <a:txBody>
                    <a:bodyPr/>
                    <a:lstStyle/>
                    <a:p>
                      <a:pPr algn="ctr"/>
                      <a:r>
                        <a:rPr lang="en-CA" sz="1743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 2</a:t>
                      </a:r>
                      <a:endParaRPr lang="en-CA" sz="1743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66403"/>
                  </a:ext>
                </a:extLst>
              </a:tr>
              <a:tr h="311133">
                <a:tc>
                  <a:txBody>
                    <a:bodyPr/>
                    <a:lstStyle/>
                    <a:p>
                      <a:pPr algn="ctr"/>
                      <a:r>
                        <a:rPr lang="en-CA" sz="1743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 3</a:t>
                      </a:r>
                      <a:endParaRPr lang="en-CA" sz="1743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743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 4</a:t>
                      </a:r>
                      <a:endParaRPr lang="en-CA" sz="1743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743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 5</a:t>
                      </a:r>
                      <a:endParaRPr lang="en-CA" sz="1743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3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743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 6</a:t>
                      </a:r>
                      <a:endParaRPr lang="en-CA" sz="1743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3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399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22232"/>
              </p:ext>
            </p:extLst>
          </p:nvPr>
        </p:nvGraphicFramePr>
        <p:xfrm>
          <a:off x="7626263" y="2023302"/>
          <a:ext cx="1156570" cy="409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70">
                  <a:extLst>
                    <a:ext uri="{9D8B030D-6E8A-4147-A177-3AD203B41FA5}">
                      <a16:colId xmlns:a16="http://schemas.microsoft.com/office/drawing/2014/main" val="128204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55905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File A</a:t>
                      </a:r>
                      <a:endParaRPr lang="en-CA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4261"/>
                  </a:ext>
                </a:extLst>
              </a:tr>
              <a:tr h="2244734">
                <a:tc>
                  <a:txBody>
                    <a:bodyPr/>
                    <a:lstStyle/>
                    <a:p>
                      <a:pPr algn="ctr"/>
                      <a:r>
                        <a:rPr lang="en-CA" sz="1743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1</a:t>
                      </a:r>
                      <a:endParaRPr lang="en-CA" sz="1743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7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7399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164887" y="3913062"/>
            <a:ext cx="367430" cy="3194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2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290" name="Picture 2" descr="https://i.redd.it/liffu8leayw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86" y="613775"/>
            <a:ext cx="5898232" cy="52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Many file functions have the potential for errors (e.g., file locked, trying to read past end, etc.), and return a special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how can you tell what went wrong?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FILE *stream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FILE *stream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clearerr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FILE *stream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would you want to clear an error?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Perhaps because you want to retry processing with different parameters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{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“Reprocessing file with sigma=0.8\n” 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clearerr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rewind(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processInput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0.8 );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Errors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831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Many (but not all!) C functions that interact with streams or file descriptors set a global variable call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check this directly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Using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 does a couple of file stream tests before returning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Always use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sz="1600" dirty="0" smtClean="0"/>
              <a:t>’</a:t>
            </a:r>
            <a:r>
              <a:rPr lang="en-CA" dirty="0" smtClean="0"/>
              <a:t> rather than directly checking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values can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dirty="0" smtClean="0"/>
              <a:t>’ have?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70C0"/>
                </a:solidFill>
              </a:rPr>
              <a:t>EBADF: 		The file pointer or descriptor is not valid.</a:t>
            </a:r>
            <a:br>
              <a:rPr lang="en-US" sz="1400" i="1" dirty="0">
                <a:solidFill>
                  <a:srgbClr val="0070C0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ECONVERT: 	A conversion error occurred.</a:t>
            </a:r>
            <a:br>
              <a:rPr lang="en-US" sz="1400" i="1" dirty="0">
                <a:solidFill>
                  <a:srgbClr val="0070C0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ENOTREAD: 	The file is not open for read operations.</a:t>
            </a:r>
            <a:br>
              <a:rPr lang="en-US" sz="1400" i="1" dirty="0">
                <a:solidFill>
                  <a:srgbClr val="0070C0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EGETANDPUT: 	A read operation that was not allowed occurred after a write operation.</a:t>
            </a:r>
            <a:br>
              <a:rPr lang="en-US" sz="1400" i="1" dirty="0">
                <a:solidFill>
                  <a:srgbClr val="0070C0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ERECIO:		The file is open for record I/O.</a:t>
            </a:r>
            <a:br>
              <a:rPr lang="en-US" sz="1400" i="1" dirty="0">
                <a:solidFill>
                  <a:srgbClr val="0070C0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ESTDIN: 		</a:t>
            </a:r>
            <a:r>
              <a:rPr lang="en-US" sz="1400" i="1" dirty="0" err="1">
                <a:solidFill>
                  <a:srgbClr val="0070C0"/>
                </a:solidFill>
              </a:rPr>
              <a:t>stdin</a:t>
            </a:r>
            <a:r>
              <a:rPr lang="en-US" sz="1400" i="1" dirty="0">
                <a:solidFill>
                  <a:srgbClr val="0070C0"/>
                </a:solidFill>
              </a:rPr>
              <a:t> cannot be opened.</a:t>
            </a:r>
            <a:br>
              <a:rPr lang="en-US" sz="1400" i="1" dirty="0">
                <a:solidFill>
                  <a:srgbClr val="0070C0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EIOERROR:		A non-recoverable I/O error occurred.</a:t>
            </a:r>
            <a:br>
              <a:rPr lang="en-US" sz="1400" i="1" dirty="0">
                <a:solidFill>
                  <a:srgbClr val="0070C0"/>
                </a:solidFill>
              </a:rPr>
            </a:br>
            <a:r>
              <a:rPr lang="en-US" sz="1400" i="1" dirty="0">
                <a:solidFill>
                  <a:srgbClr val="0070C0"/>
                </a:solidFill>
              </a:rPr>
              <a:t>EIORECERR:	A recoverable I/O error occurred.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err="1" smtClean="0"/>
              <a:t>Errno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62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</a:t>
            </a:r>
            <a:r>
              <a:rPr lang="en-CA" dirty="0" smtClean="0"/>
              <a:t>would you want to clear an error?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Perhaps because you want to retry processing with different </a:t>
            </a:r>
            <a:r>
              <a:rPr lang="en-CA" dirty="0" smtClean="0"/>
              <a:t>parameters, e.g.,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{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“Reprocessing file with sigma=0.8\n” 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clearerr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rewind(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processInput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0.8 );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Clearing Errors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6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 date, we’ve been talking about streams, which are represented by a “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CA" dirty="0" smtClean="0"/>
              <a:t>” pointer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is an example of the term “stream” being adopted as common parlance long </a:t>
            </a:r>
            <a:r>
              <a:rPr lang="en-CA" dirty="0" smtClean="0">
                <a:solidFill>
                  <a:srgbClr val="0070C0"/>
                </a:solidFill>
              </a:rPr>
              <a:t>after</a:t>
            </a:r>
            <a:r>
              <a:rPr lang="en-CA" dirty="0" smtClean="0"/>
              <a:t> the data structures were invented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would have be smarter to define it as “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*</a:t>
            </a:r>
            <a:r>
              <a:rPr lang="en-CA" dirty="0" smtClean="0"/>
              <a:t>”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in the depths </a:t>
            </a:r>
            <a:r>
              <a:rPr lang="en-CA" dirty="0"/>
              <a:t>of </a:t>
            </a:r>
            <a:r>
              <a:rPr lang="en-CA" i="1" dirty="0" err="1" smtClean="0"/>
              <a:t>Khazad-dûm</a:t>
            </a:r>
            <a:r>
              <a:rPr lang="en-CA" dirty="0" smtClean="0"/>
              <a:t>, there lies an older power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File descriptors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Streams vs 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23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Identified by an integer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0 = </a:t>
            </a:r>
            <a:r>
              <a:rPr lang="en-CA" dirty="0" err="1" smtClean="0"/>
              <a:t>stdin</a:t>
            </a:r>
            <a:r>
              <a:rPr lang="en-CA" dirty="0" smtClean="0"/>
              <a:t>, 1 = </a:t>
            </a:r>
            <a:r>
              <a:rPr lang="en-CA" dirty="0" err="1" smtClean="0"/>
              <a:t>stdout</a:t>
            </a:r>
            <a:r>
              <a:rPr lang="en-CA" dirty="0" smtClean="0"/>
              <a:t>, 2 = </a:t>
            </a:r>
            <a:r>
              <a:rPr lang="en-CA" dirty="0" err="1" smtClean="0"/>
              <a:t>stderr</a:t>
            </a:r>
            <a:r>
              <a:rPr lang="en-CA" dirty="0" smtClean="0"/>
              <a:t> (just like bash command line!)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Opened using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*filename,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flags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You’ll have to look up the arcane flags, but they are numeric constants that indicate whether it is read-only, write-only or </a:t>
            </a:r>
            <a:r>
              <a:rPr lang="en-CA" dirty="0" err="1" smtClean="0"/>
              <a:t>read+write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CA" dirty="0" smtClean="0"/>
              <a:t>’ and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CA" dirty="0" smtClean="0"/>
              <a:t>’ methods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rather than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 etc.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Closed using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Query file metadata using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fctnl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dirty="0" smtClean="0"/>
              <a:t>’ is an arcane set of constants you can use to check file size, modification date,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11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Streams have buffering, and are generally nicer to use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if you’re ever given a file descriptor, you can wrap it via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*stream =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fdopen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“r”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Then, when you’re done… just call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stream );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Turning File Descriptors into Streams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2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“</a:t>
            </a:r>
            <a:r>
              <a:rPr lang="en-CA" i="1" dirty="0" smtClean="0">
                <a:solidFill>
                  <a:srgbClr val="0070C0"/>
                </a:solidFill>
              </a:rPr>
              <a:t>How do you find the length of a file?</a:t>
            </a:r>
            <a:r>
              <a:rPr lang="en-CA" dirty="0" smtClean="0"/>
              <a:t>”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 </a:t>
            </a:r>
            <a:r>
              <a:rPr lang="en-CA" dirty="0"/>
              <a:t>are O/S commands, but if you’ve currently got the file open you can do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FILE *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SEEK_END 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nLength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I.e., go to the end, and then ask what the offset </a:t>
            </a:r>
            <a:r>
              <a:rPr lang="en-CA" dirty="0" smtClean="0"/>
              <a:t>is!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Question…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618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previous solution requires that we have an open file handle!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Instead, in a POSIX (not Windows!) environment, take a look at the ‘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stat(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 smtClean="0"/>
              <a:t>’ function…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stat(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“&lt;path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file&gt;", &amp;status );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0)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everything worked? */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“size = %d\n”,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status.st_size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File Stats Without Opening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02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7229</TotalTime>
  <Words>1005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CST8234 – C Programming</vt:lpstr>
      <vt:lpstr>Errors</vt:lpstr>
      <vt:lpstr>Errno</vt:lpstr>
      <vt:lpstr>Clearing Errors</vt:lpstr>
      <vt:lpstr>Streams vs File Descriptors</vt:lpstr>
      <vt:lpstr>File Descriptors</vt:lpstr>
      <vt:lpstr>Turning File Descriptors into Streams</vt:lpstr>
      <vt:lpstr>Question…</vt:lpstr>
      <vt:lpstr>File Stats Without Opening</vt:lpstr>
      <vt:lpstr>File Stats Without Opening</vt:lpstr>
      <vt:lpstr>What the Heck is an ‘off_t’ ?</vt:lpstr>
      <vt:lpstr>Question…</vt:lpstr>
      <vt:lpstr>Chop, Chop!</vt:lpstr>
      <vt:lpstr>Chop, Chop!</vt:lpstr>
      <vt:lpstr>Isn’t that Inefficient?</vt:lpstr>
      <vt:lpstr>Isn’t that Inefficient?</vt:lpstr>
      <vt:lpstr>Fragmentation</vt:lpstr>
      <vt:lpstr>Defragmentation</vt:lpstr>
      <vt:lpstr>PowerPoint Presentation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Dave Caughey</cp:lastModifiedBy>
  <cp:revision>558</cp:revision>
  <dcterms:created xsi:type="dcterms:W3CDTF">2016-12-21T16:02:28Z</dcterms:created>
  <dcterms:modified xsi:type="dcterms:W3CDTF">2017-12-15T14:43:38Z</dcterms:modified>
</cp:coreProperties>
</file>