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82" r:id="rId3"/>
    <p:sldId id="483" r:id="rId4"/>
    <p:sldId id="486" r:id="rId5"/>
    <p:sldId id="487" r:id="rId6"/>
    <p:sldId id="488" r:id="rId7"/>
    <p:sldId id="490" r:id="rId8"/>
    <p:sldId id="491" r:id="rId9"/>
    <p:sldId id="492" r:id="rId10"/>
    <p:sldId id="493" r:id="rId11"/>
    <p:sldId id="489" r:id="rId12"/>
    <p:sldId id="501" r:id="rId13"/>
    <p:sldId id="496" r:id="rId14"/>
    <p:sldId id="497" r:id="rId15"/>
    <p:sldId id="498" r:id="rId16"/>
    <p:sldId id="500" r:id="rId17"/>
    <p:sldId id="499" r:id="rId18"/>
    <p:sldId id="502" r:id="rId19"/>
    <p:sldId id="507" r:id="rId20"/>
    <p:sldId id="506" r:id="rId21"/>
    <p:sldId id="509" r:id="rId22"/>
    <p:sldId id="508" r:id="rId23"/>
    <p:sldId id="494" r:id="rId24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3E"/>
    <a:srgbClr val="006643"/>
    <a:srgbClr val="43B02A"/>
    <a:srgbClr val="267A52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-18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2017-12-18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2017-12-18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11a – Process Control (IPC)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December 20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171852"/>
            <a:ext cx="7697974" cy="47153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We now unambiguously have a single pipe that we can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Write to via one process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Read from via the other process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the parent can send info to the child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Closing Unneeded Halves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01337" y="4570868"/>
            <a:ext cx="3388161" cy="161582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1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0 ) {</a:t>
            </a:r>
            <a:b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 </a:t>
            </a:r>
            <a:r>
              <a:rPr lang="en-US" sz="1100" b="1" dirty="0" err="1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);</a:t>
            </a:r>
            <a:b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write( </a:t>
            </a:r>
            <a:r>
              <a:rPr lang="en-US" sz="1100" b="1" dirty="0" err="1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</a:t>
            </a:r>
            <a:r>
              <a:rPr lang="en-US" sz="1100" b="1" dirty="0" err="1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strInfo</a:t>
            </a:r>
            <a: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  <a:b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close( </a:t>
            </a:r>
            <a:r>
              <a:rPr lang="en-US" sz="11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);</a:t>
            </a:r>
            <a:b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read( </a:t>
            </a:r>
            <a:r>
              <a:rPr lang="en-US" sz="11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sz="11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 );</a:t>
            </a:r>
            <a:b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339" y="2810612"/>
            <a:ext cx="3388161" cy="161582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0 ) {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close(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);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write(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strInfo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 </a:t>
            </a:r>
            <a:r>
              <a:rPr lang="en-US" sz="1100" b="1" dirty="0" err="1" smtClean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 smtClean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 </a:t>
            </a:r>
            <a:r>
              <a:rPr lang="en-US" sz="1100" b="1" dirty="0" err="1" smtClean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 smtClean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sz="1100" b="1" dirty="0" err="1" smtClean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100" b="1" dirty="0" smtClean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 </a:t>
            </a:r>
            <a: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50803" y="4195619"/>
            <a:ext cx="517559" cy="230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50804" y="4510827"/>
            <a:ext cx="491380" cy="230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0"/>
          <p:cNvSpPr/>
          <p:nvPr/>
        </p:nvSpPr>
        <p:spPr>
          <a:xfrm>
            <a:off x="5656885" y="3751736"/>
            <a:ext cx="1382036" cy="134940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224624" y="39032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Pipe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6566" y="2798486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‘W’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6603" y="454979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‘R’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>
            <a:off x="3852909" y="3284738"/>
            <a:ext cx="1371715" cy="102629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 flipV="1">
            <a:off x="3852910" y="4626236"/>
            <a:ext cx="1371715" cy="107322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06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what happens if the both processes need to send information back and forth?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the parent needs to send info to the child AND the child needs to send info back to the parent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Bi-Directional Communications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304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171852"/>
            <a:ext cx="7697974" cy="47153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You’ll need to create </a:t>
            </a:r>
            <a:r>
              <a:rPr lang="en-CA" dirty="0">
                <a:solidFill>
                  <a:srgbClr val="0070C0"/>
                </a:solidFill>
              </a:rPr>
              <a:t>TWO</a:t>
            </a:r>
            <a:r>
              <a:rPr lang="en-CA" dirty="0"/>
              <a:t> pipes (before the fork)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then have each process close the halves of </a:t>
            </a:r>
            <a:r>
              <a:rPr lang="en-CA" dirty="0">
                <a:solidFill>
                  <a:srgbClr val="0070C0"/>
                </a:solidFill>
              </a:rPr>
              <a:t>each pipe </a:t>
            </a:r>
            <a:r>
              <a:rPr lang="en-CA" dirty="0"/>
              <a:t>that they don’t </a:t>
            </a:r>
            <a:r>
              <a:rPr lang="en-CA" dirty="0" smtClean="0"/>
              <a:t>want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So that we end up with a pipe for each direction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Bi-Direction Communications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01339" y="4570868"/>
            <a:ext cx="2627788" cy="161582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Child Process */</a:t>
            </a: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339" y="2810612"/>
            <a:ext cx="2627787" cy="161582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Parent Process */</a:t>
            </a:r>
          </a:p>
          <a:p>
            <a:endParaRPr lang="en-US" sz="11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19980" y="3502180"/>
            <a:ext cx="1101881" cy="230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19981" y="3817388"/>
            <a:ext cx="1039736" cy="230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5418327" y="3058297"/>
            <a:ext cx="1382036" cy="134940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93801" y="3209779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P2C Pipe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19980" y="5147961"/>
            <a:ext cx="1101881" cy="230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19981" y="5463169"/>
            <a:ext cx="1039736" cy="230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5418327" y="4704078"/>
            <a:ext cx="1382036" cy="134940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93801" y="4855560"/>
            <a:ext cx="939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C2P Pipe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29127" y="3502180"/>
            <a:ext cx="1164674" cy="115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329127" y="3932798"/>
            <a:ext cx="1164674" cy="1003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3329127" y="5263371"/>
            <a:ext cx="1164674" cy="115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329127" y="3932799"/>
            <a:ext cx="1164674" cy="1645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3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I.e., you’ll have to do the following</a:t>
            </a:r>
            <a:br>
              <a:rPr lang="en-CA" dirty="0" smtClean="0"/>
            </a:b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pipeFDs_P2C[2];	  	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/* parent -&gt; child pipe */</a:t>
            </a:r>
            <a:b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pipeFDs_C2P[2];    	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/* </a:t>
            </a:r>
            <a:r>
              <a:rPr lang="en-CA" sz="1400" dirty="0">
                <a:solidFill>
                  <a:srgbClr val="0070C0"/>
                </a:solidFill>
                <a:cs typeface="Courier New" panose="02070309020205020404" pitchFamily="49" charset="0"/>
              </a:rPr>
              <a:t>child -&gt; parent pipe 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*/</a:t>
            </a:r>
            <a:b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pipe( pipeFDs_P2C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pipe(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pipeFDs_C2P );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0 ) {	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/* …. am </a:t>
            </a:r>
            <a:r>
              <a:rPr lang="en-CA" sz="1400" dirty="0">
                <a:solidFill>
                  <a:srgbClr val="0070C0"/>
                </a:solidFill>
                <a:cs typeface="Courier New" panose="02070309020205020404" pitchFamily="49" charset="0"/>
              </a:rPr>
              <a:t>I the parent? */</a:t>
            </a:r>
            <a:br>
              <a:rPr lang="en-CA" sz="1400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close( pipeFDs_P2C[0] );	</a:t>
            </a:r>
            <a:r>
              <a:rPr lang="en-CA" sz="1400" dirty="0">
                <a:solidFill>
                  <a:srgbClr val="0070C0"/>
                </a:solidFill>
                <a:cs typeface="Courier New" panose="02070309020205020404" pitchFamily="49" charset="0"/>
              </a:rPr>
              <a:t>/* close the read half of the p2c pipe */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close( pipeFDs_C2P[1] );	</a:t>
            </a:r>
            <a:r>
              <a:rPr lang="en-CA" sz="1400" dirty="0">
                <a:solidFill>
                  <a:srgbClr val="0070C0"/>
                </a:solidFill>
                <a:cs typeface="Courier New" panose="02070309020205020404" pitchFamily="49" charset="0"/>
              </a:rPr>
              <a:t>/* close the write half of the c2p pipe 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*/</a:t>
            </a:r>
            <a:b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           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/* … I must be the child! */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close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pipeFDs_P2C[1]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CA" sz="1400" dirty="0">
                <a:solidFill>
                  <a:srgbClr val="0070C0"/>
                </a:solidFill>
                <a:cs typeface="Courier New" panose="02070309020205020404" pitchFamily="49" charset="0"/>
              </a:rPr>
              <a:t>/* close the write half of the p2c pipe */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close(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pipeFDs_C2P[0]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CA" sz="1400" dirty="0">
                <a:solidFill>
                  <a:srgbClr val="0070C0"/>
                </a:solidFill>
                <a:cs typeface="Courier New" panose="02070309020205020404" pitchFamily="49" charset="0"/>
              </a:rPr>
              <a:t>/* close the read half of the c2p pipe 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*/</a:t>
            </a:r>
            <a:b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Bi-Directional Communications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780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05026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Now you can use the appropriate file descriptors in each process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0 ) {	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/* …. am </a:t>
            </a:r>
            <a:r>
              <a:rPr lang="en-CA" sz="1400" dirty="0">
                <a:solidFill>
                  <a:srgbClr val="0070C0"/>
                </a:solidFill>
                <a:cs typeface="Courier New" panose="02070309020205020404" pitchFamily="49" charset="0"/>
              </a:rPr>
              <a:t>I the parent? 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*/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“Luke, I am your father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!”;</a:t>
            </a:r>
            <a:r>
              <a:rPr lang="en-CA" sz="1400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CA" sz="1400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write( pipeFDs_P2C[1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+ 1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 pipeFDs_C2P[0],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 );	  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/* </a:t>
            </a:r>
            <a:r>
              <a:rPr lang="en-CA" sz="1400" dirty="0">
                <a:solidFill>
                  <a:srgbClr val="0070C0"/>
                </a:solidFill>
                <a:cs typeface="Courier New" panose="02070309020205020404" pitchFamily="49" charset="0"/>
              </a:rPr>
              <a:t>will he come to the dark side? 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*/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/* … I must be the child! */</a:t>
            </a:r>
            <a:b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: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read(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pipeFDs_P2C[0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  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/* see what Darth has to say to me 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*/</a:t>
            </a:r>
            <a:b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400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CA" sz="1400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Noooooooo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write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pipeFDs_C2P[1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+ 1 );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Bi-Directional Communications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552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05026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frankly, as written, this too confusing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CA" dirty="0"/>
              <a:t>As you start adding lines of code that deal with reading/writing info from/to the </a:t>
            </a:r>
            <a:r>
              <a:rPr lang="en-CA" dirty="0" smtClean="0"/>
              <a:t>parent/child, you’re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0070C0"/>
                </a:solidFill>
              </a:rPr>
              <a:t>inevitably</a:t>
            </a:r>
            <a:r>
              <a:rPr lang="en-CA" dirty="0" smtClean="0"/>
              <a:t> going to copy some code from one function to the another, and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0070C0"/>
                </a:solidFill>
              </a:rPr>
              <a:t>neglect</a:t>
            </a:r>
            <a:r>
              <a:rPr lang="en-CA" dirty="0" smtClean="0"/>
              <a:t> to change ‘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P2C</a:t>
            </a:r>
            <a:r>
              <a:rPr lang="en-CA" dirty="0"/>
              <a:t>’ </a:t>
            </a:r>
            <a:r>
              <a:rPr lang="en-CA" dirty="0" smtClean="0"/>
              <a:t>to ‘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C2P</a:t>
            </a:r>
            <a:r>
              <a:rPr lang="en-CA" dirty="0"/>
              <a:t>’, or </a:t>
            </a:r>
            <a:r>
              <a:rPr lang="en-CA" dirty="0" smtClean="0"/>
              <a:t>a </a:t>
            </a:r>
            <a:r>
              <a:rPr lang="en-CA" dirty="0"/>
              <a:t>‘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CA" dirty="0"/>
              <a:t>’ </a:t>
            </a:r>
            <a:r>
              <a:rPr lang="en-CA" dirty="0" smtClean="0"/>
              <a:t>to a ‘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CA" dirty="0" smtClean="0"/>
              <a:t>’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CA" dirty="0" smtClean="0"/>
              <a:t>You have to be very rigorous with </a:t>
            </a:r>
            <a:r>
              <a:rPr lang="en-CA" dirty="0" smtClean="0">
                <a:solidFill>
                  <a:srgbClr val="0070C0"/>
                </a:solidFill>
              </a:rPr>
              <a:t>every</a:t>
            </a:r>
            <a:r>
              <a:rPr lang="en-CA" dirty="0" smtClean="0"/>
              <a:t> read and write line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reality is that once we’ve forked, we actually don’t care about concepts of ‘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P2C</a:t>
            </a:r>
            <a:r>
              <a:rPr lang="en-CA" dirty="0" smtClean="0"/>
              <a:t>’ vs ‘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C2P</a:t>
            </a:r>
            <a:r>
              <a:rPr lang="en-CA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All each process cares about is the </a:t>
            </a:r>
            <a:r>
              <a:rPr lang="en-CA" dirty="0">
                <a:solidFill>
                  <a:srgbClr val="0070C0"/>
                </a:solidFill>
              </a:rPr>
              <a:t>ONE</a:t>
            </a:r>
            <a:r>
              <a:rPr lang="en-CA" dirty="0" smtClean="0"/>
              <a:t> file descriptor it needs to read, and the </a:t>
            </a:r>
            <a:r>
              <a:rPr lang="en-CA" dirty="0">
                <a:solidFill>
                  <a:srgbClr val="0070C0"/>
                </a:solidFill>
              </a:rPr>
              <a:t>ONE</a:t>
            </a:r>
            <a:r>
              <a:rPr lang="en-CA" dirty="0" smtClean="0"/>
              <a:t> file descriptor it needs to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Decluttering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315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05026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 let’s just define some unambiguously-named variables that can be set (</a:t>
            </a:r>
            <a:r>
              <a:rPr lang="en-CA" dirty="0" smtClean="0">
                <a:solidFill>
                  <a:srgbClr val="0070C0"/>
                </a:solidFill>
              </a:rPr>
              <a:t>once only</a:t>
            </a:r>
            <a:r>
              <a:rPr lang="en-CA" dirty="0" smtClean="0"/>
              <a:t>) for each process… then we never have to worry again!</a:t>
            </a:r>
            <a:br>
              <a:rPr lang="en-CA" dirty="0" smtClean="0"/>
            </a:b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pipeFDs_P2C[2];	  	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pipeFDs_C2P[2];    	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fdRead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fdWrite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0 )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CA" sz="1400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CA" sz="1400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close( pipeFDs_P2C[0] );	</a:t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close( pipeFDs_C2P[1] );	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fdWrite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pipeFDs_P2C[1];</a:t>
            </a:r>
            <a:b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fdRead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pipeFDs_C2P[0];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			</a:t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close( pipeFDs_P2C[1]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close( pipeFDs_C2P[0] );	</a:t>
            </a: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          </a:t>
            </a: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fdWrite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pipeFDs_C2P[1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fdRead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pipeFDs_P2C[0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4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Decluttering</a:t>
            </a:r>
            <a:endParaRPr lang="en-CA" dirty="0"/>
          </a:p>
        </p:txBody>
      </p:sp>
      <p:sp>
        <p:nvSpPr>
          <p:cNvPr id="3" name="Right Brace 2"/>
          <p:cNvSpPr/>
          <p:nvPr/>
        </p:nvSpPr>
        <p:spPr>
          <a:xfrm>
            <a:off x="5388746" y="3923930"/>
            <a:ext cx="266330" cy="9499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406502" y="5140171"/>
            <a:ext cx="266330" cy="9499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49941" y="4130464"/>
            <a:ext cx="21467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Only</a:t>
            </a:r>
            <a:r>
              <a:rPr lang="en-US" sz="1600" dirty="0" smtClean="0"/>
              <a:t> place in our</a:t>
            </a:r>
            <a:br>
              <a:rPr lang="en-US" sz="1600" dirty="0" smtClean="0"/>
            </a:br>
            <a:r>
              <a:rPr lang="en-US" sz="1600" dirty="0" smtClean="0"/>
              <a:t>code where we ever</a:t>
            </a:r>
            <a:br>
              <a:rPr lang="en-US" sz="1600" dirty="0" smtClean="0"/>
            </a:br>
            <a:r>
              <a:rPr lang="en-US" sz="1600" dirty="0" smtClean="0"/>
              <a:t>have to be careful</a:t>
            </a:r>
            <a:br>
              <a:rPr lang="en-US" sz="1600" dirty="0" smtClean="0"/>
            </a:br>
            <a:r>
              <a:rPr lang="en-US" sz="1600" dirty="0" smtClean="0"/>
              <a:t>about whether we got</a:t>
            </a:r>
            <a:br>
              <a:rPr lang="en-US" sz="1600" dirty="0" smtClean="0"/>
            </a:br>
            <a:r>
              <a:rPr lang="en-US" sz="1600" dirty="0" smtClean="0"/>
              <a:t>‘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P2C</a:t>
            </a:r>
            <a:r>
              <a:rPr lang="en-US" sz="1600" dirty="0" smtClean="0"/>
              <a:t>’ or ‘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C2P</a:t>
            </a:r>
            <a:r>
              <a:rPr lang="en-US" sz="1600" dirty="0" smtClean="0"/>
              <a:t>’ correct,</a:t>
            </a:r>
            <a:br>
              <a:rPr lang="en-US" sz="1600" dirty="0" smtClean="0"/>
            </a:br>
            <a:r>
              <a:rPr lang="en-US" sz="1600" dirty="0" smtClean="0"/>
              <a:t>or whether we should</a:t>
            </a:r>
            <a:br>
              <a:rPr lang="en-US" sz="1600" dirty="0" smtClean="0"/>
            </a:br>
            <a:r>
              <a:rPr lang="en-US" sz="1600" dirty="0" smtClean="0"/>
              <a:t>be using ‘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sz="1600" dirty="0" smtClean="0"/>
              <a:t>’ or ‘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140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405026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Now, each process has an clearly-named file descriptor that they can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Read from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Write to</a:t>
            </a:r>
            <a:br>
              <a:rPr lang="en-CA" dirty="0" smtClean="0"/>
            </a:br>
            <a:endParaRPr lang="en-CA" dirty="0"/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0 ) {	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“Luke, I am your father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!”;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write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fdWrite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+ 1 );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read( </a:t>
            </a: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fdRead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 );	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read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fdRead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 );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CA" sz="1400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Noooooo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!”;			</a:t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write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fdWrite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+ 1 );</a:t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4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Decluttering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548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 the previous example, the ‘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CA" dirty="0" smtClean="0"/>
              <a:t>’ operation is “blocking”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I.e., ‘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CA" dirty="0" smtClean="0"/>
              <a:t>’ will not return, until it gets the input it is waiting for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0 ) {	</a:t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“Luke, I am your father!”; </a:t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write(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fdWrite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+ 1 );</a:t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fdRead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“Darth received answer ‘%s’ from Luke\n”, </a:t>
            </a: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			</a:t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read(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fdRead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 ); </a:t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sleep( 10 );				      </a:t>
            </a:r>
            <a:r>
              <a:rPr lang="en-CA" sz="14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think before answering!</a:t>
            </a:r>
            <a:r>
              <a:rPr lang="en-CA" sz="1400" i="1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CA" sz="1400" i="1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400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         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Noooooo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!”;			</a:t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write(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fdWrite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strMessage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+ 1 );</a:t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4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CA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 the code above, Darth’s process will not print anything until Luke gives his answer (a 10 second delay)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Blocking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281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467169" cy="4541033"/>
          </a:xfrm>
        </p:spPr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You can change the blocking of the file descriptor as follows</a:t>
            </a:r>
            <a:br>
              <a:rPr lang="en-US" dirty="0" smtClean="0"/>
            </a:br>
            <a:endParaRPr lang="en-US" dirty="0" smtClean="0"/>
          </a:p>
          <a:p>
            <a:pPr marL="999963" lvl="1" indent="-285750" fontAlgn="base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flags =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fcntl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fdRead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F_GETFL,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0 )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get current flags */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try to set the non-blocking flag */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fcntl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fdRead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F_SETFL, flags |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O_NONBLOCK )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“Could not set non-blocking flag\n” );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succeeded! proceed with rest of the code */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Blocking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917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Unless you’re spawning off mindless “fire and forget” worker drones, you’ll definitely want your processes to communicate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/>
              <a:t>E.g., which card are you giving me?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/>
              <a:t>Or, all AI’s report their </a:t>
            </a:r>
            <a:r>
              <a:rPr lang="en-CA" dirty="0" smtClean="0"/>
              <a:t>current </a:t>
            </a:r>
            <a:r>
              <a:rPr lang="en-CA" dirty="0"/>
              <a:t>position and </a:t>
            </a:r>
            <a:r>
              <a:rPr lang="en-CA" dirty="0" smtClean="0"/>
              <a:t>trajectory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But… there is no shared memory!  So HOW do they communicate?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Communicating Between Processes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3678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70020" cy="4541033"/>
          </a:xfrm>
        </p:spPr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Now, </a:t>
            </a:r>
            <a:r>
              <a:rPr lang="en-US" dirty="0"/>
              <a:t>you can attempt </a:t>
            </a:r>
            <a:r>
              <a:rPr lang="en-US" dirty="0" smtClean="0"/>
              <a:t>to read</a:t>
            </a:r>
          </a:p>
          <a:p>
            <a:pPr marL="999963" lvl="1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If there’s something to be read (even an empty string)</a:t>
            </a:r>
          </a:p>
          <a:p>
            <a:pPr marL="1421884" lvl="2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The bytes will be copied into ‘</a:t>
            </a:r>
            <a:r>
              <a:rPr lang="en-US" dirty="0" err="1" smtClean="0"/>
              <a:t>buf</a:t>
            </a:r>
            <a:r>
              <a:rPr lang="en-US" dirty="0" smtClean="0"/>
              <a:t>’ and the length will be returned</a:t>
            </a:r>
          </a:p>
          <a:p>
            <a:pPr marL="999963" lvl="1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Otherwise, a negative value is returned</a:t>
            </a:r>
            <a:br>
              <a:rPr lang="en-US" dirty="0" smtClean="0"/>
            </a:b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fdRead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read(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fdRead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 );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0;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4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Blocking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019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70020" cy="4541033"/>
          </a:xfrm>
        </p:spPr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This can be put in a loop</a:t>
            </a:r>
            <a:br>
              <a:rPr lang="en-US" dirty="0" smtClean="0"/>
            </a:b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fdRead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read(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fdRead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 );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0;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EAGAIN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/* no data yet… try again later */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;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	/* this is a real error */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“Error during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%d\n”, </a:t>
            </a:r>
            <a:r>
              <a:rPr lang="en-US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      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status = 1;</a:t>
            </a:r>
            <a:b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status;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4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Blocking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7227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70020" cy="4541033"/>
          </a:xfrm>
        </p:spPr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Now, </a:t>
            </a:r>
            <a:r>
              <a:rPr lang="en-US" dirty="0"/>
              <a:t>you can attempt </a:t>
            </a:r>
            <a:r>
              <a:rPr lang="en-US" dirty="0" smtClean="0"/>
              <a:t>to </a:t>
            </a:r>
            <a:r>
              <a:rPr lang="en-US" dirty="0"/>
              <a:t>read </a:t>
            </a:r>
            <a:r>
              <a:rPr lang="en-US" dirty="0" smtClean="0"/>
              <a:t>in a polling loop</a:t>
            </a:r>
            <a:br>
              <a:rPr lang="en-US" dirty="0" smtClean="0"/>
            </a:b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[MAX];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( 1 )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fdRead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{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processInput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		</a:t>
            </a:r>
            <a:r>
              <a:rPr lang="en-US" sz="14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</a:t>
            </a:r>
            <a:r>
              <a:rPr lang="en-US" sz="1400" i="1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400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use the bytes I just read from the pipe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if (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EAGAIN ) {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doIdleTask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  <a:r>
              <a:rPr lang="en-US" sz="14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sometimes you can do something else while waiting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sleep( 1 );		</a:t>
            </a:r>
            <a:r>
              <a:rPr lang="en-US" sz="14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0070C0"/>
                </a:solidFill>
                <a:cs typeface="Courier New" panose="02070309020205020404" pitchFamily="49" charset="0"/>
              </a:rPr>
              <a:t>or ‘</a:t>
            </a:r>
            <a:r>
              <a:rPr lang="en-US" sz="1400" i="1" dirty="0" err="1">
                <a:solidFill>
                  <a:srgbClr val="0070C0"/>
                </a:solidFill>
                <a:cs typeface="Courier New" panose="02070309020205020404" pitchFamily="49" charset="0"/>
              </a:rPr>
              <a:t>nanosleep</a:t>
            </a:r>
            <a:r>
              <a:rPr lang="en-US" sz="1400" i="1" dirty="0">
                <a:solidFill>
                  <a:srgbClr val="0070C0"/>
                </a:solidFill>
                <a:cs typeface="Courier New" panose="02070309020205020404" pitchFamily="49" charset="0"/>
              </a:rPr>
              <a:t>’ for sub-second polling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/* a real error occurred!  Handle it here! */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4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Blocking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5403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Remember, every time you open a file…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… either via streams (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CA" dirty="0" smtClean="0"/>
              <a:t>) or file descriptors (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… you have to check whether it worked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There’s a limited number of system resources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I.e., if ‘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lang="en-CA" dirty="0" smtClean="0"/>
              <a:t>’ returns -1, check ‘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CA" dirty="0" smtClean="0"/>
              <a:t>’ and report to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You’re also responsible for closing the pipe upon exit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i.e., the halves of the pipes that each process </a:t>
            </a:r>
            <a:r>
              <a:rPr lang="en-CA" dirty="0" smtClean="0">
                <a:solidFill>
                  <a:srgbClr val="0070C0"/>
                </a:solidFill>
              </a:rPr>
              <a:t>were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Loose Ends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378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Several different approaches for IPC…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Could use shared files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One process writes to a commonly-agreed-upon file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other process reads from the same file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err="1" smtClean="0"/>
              <a:t>Interprocess</a:t>
            </a:r>
            <a:r>
              <a:rPr lang="en-CA" dirty="0" smtClean="0"/>
              <a:t> Communication (IPC)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799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1" y="1346200"/>
            <a:ext cx="8138695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Really, we’re only paying attention to the last line(s) of the file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Can grow very large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We </a:t>
            </a:r>
            <a:r>
              <a:rPr lang="en-CA" dirty="0"/>
              <a:t>don’t want it to persist </a:t>
            </a:r>
            <a:r>
              <a:rPr lang="en-CA" dirty="0" smtClean="0"/>
              <a:t>afterwards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We don’t actually care about the name of the file (could be in /</a:t>
            </a:r>
            <a:r>
              <a:rPr lang="en-CA" dirty="0" err="1" smtClean="0"/>
              <a:t>tmp</a:t>
            </a:r>
            <a:r>
              <a:rPr lang="en-CA" dirty="0" smtClean="0"/>
              <a:t>)</a:t>
            </a:r>
          </a:p>
          <a:p>
            <a:pPr lvl="2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File-Based IPC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59293" y="4369107"/>
            <a:ext cx="2805343" cy="178510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argc,char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=open(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strFile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“w” );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strInfo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3450" y="4369107"/>
            <a:ext cx="2805343" cy="178510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argc,char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=open(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strFile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“r” );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read(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BUF_SIZE );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54751" y="3408619"/>
            <a:ext cx="1083074" cy="14511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2752079" y="4715336"/>
            <a:ext cx="1322773" cy="79899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5299970" y="4715336"/>
            <a:ext cx="1056443" cy="79899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9293" y="4041325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Process ‘W’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63450" y="4041325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Process ‘R’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54751" y="3108111"/>
            <a:ext cx="57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A file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better solution would be to have something that </a:t>
            </a:r>
            <a:r>
              <a:rPr lang="en-CA" dirty="0" smtClean="0">
                <a:solidFill>
                  <a:srgbClr val="0070C0"/>
                </a:solidFill>
              </a:rPr>
              <a:t>feels</a:t>
            </a:r>
            <a:r>
              <a:rPr lang="en-CA" dirty="0" smtClean="0"/>
              <a:t> like a file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i.e., supports read and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… but doesn’t actually have/need a physical presence on the file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Virtual Files?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59293" y="4369107"/>
            <a:ext cx="2805343" cy="178510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argc,char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=open(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strFile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“w” );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strInfo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3450" y="4369107"/>
            <a:ext cx="2805343" cy="178510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argc,char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=open(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strFile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“r” );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read(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BUF_SIZE );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293" y="4041325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Process ‘W’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63450" y="4041325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Process ‘R’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60955" y="5513033"/>
            <a:ext cx="8167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07758" y="5397623"/>
            <a:ext cx="2107115" cy="230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03650" y="5513033"/>
            <a:ext cx="45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95294" y="4973623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“Something”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4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concept we’re describing is actually called a ‘</a:t>
            </a:r>
            <a:r>
              <a:rPr lang="en-CA" dirty="0" smtClean="0">
                <a:solidFill>
                  <a:srgbClr val="0070C0"/>
                </a:solidFill>
              </a:rPr>
              <a:t>pipe</a:t>
            </a:r>
            <a:r>
              <a:rPr lang="en-CA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Unidirectional conduit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Write to one end, read from the other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FIFO (first in, first out)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Uses file descriptors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Pipes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59293" y="4369107"/>
            <a:ext cx="2805343" cy="178510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argc,char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strInfo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3450" y="4369107"/>
            <a:ext cx="2805343" cy="178510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argc,char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read(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BUF_SIZE );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293" y="4041325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Process ‘W’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63450" y="4041325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Process ‘R’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60955" y="5513033"/>
            <a:ext cx="8167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07759" y="5397623"/>
            <a:ext cx="491380" cy="230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03650" y="5513033"/>
            <a:ext cx="45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32373" y="5397623"/>
            <a:ext cx="491380" cy="230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loud 2"/>
          <p:cNvSpPr/>
          <p:nvPr/>
        </p:nvSpPr>
        <p:spPr>
          <a:xfrm>
            <a:off x="4153839" y="4778172"/>
            <a:ext cx="1213134" cy="134940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89444" y="41952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Pipe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5938" y="5083543"/>
            <a:ext cx="870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Magic</a:t>
            </a:r>
            <a:br>
              <a:rPr lang="en-US" sz="1400" i="1" dirty="0" smtClean="0"/>
            </a:br>
            <a:r>
              <a:rPr lang="en-US" sz="1400" i="1" dirty="0" smtClean="0"/>
              <a:t>happens</a:t>
            </a:r>
            <a:br>
              <a:rPr lang="en-US" sz="1400" i="1" dirty="0" smtClean="0"/>
            </a:br>
            <a:r>
              <a:rPr lang="en-US" sz="1400" i="1" dirty="0" smtClean="0"/>
              <a:t>here</a:t>
            </a:r>
            <a:endParaRPr lang="en-US" sz="1400" i="1" dirty="0"/>
          </a:p>
        </p:txBody>
      </p:sp>
      <p:sp>
        <p:nvSpPr>
          <p:cNvPr id="10" name="Arc 9"/>
          <p:cNvSpPr/>
          <p:nvPr/>
        </p:nvSpPr>
        <p:spPr>
          <a:xfrm>
            <a:off x="4384975" y="4368868"/>
            <a:ext cx="1201142" cy="1945167"/>
          </a:xfrm>
          <a:prstGeom prst="arc">
            <a:avLst/>
          </a:prstGeom>
          <a:ln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flipH="1">
            <a:off x="3953449" y="4369107"/>
            <a:ext cx="969954" cy="1944928"/>
          </a:xfrm>
          <a:prstGeom prst="arc">
            <a:avLst>
              <a:gd name="adj1" fmla="val 15906205"/>
              <a:gd name="adj2" fmla="val 0"/>
            </a:avLst>
          </a:prstGeom>
          <a:ln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6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Very simple…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Creates </a:t>
            </a:r>
            <a:r>
              <a:rPr lang="en-CA" dirty="0">
                <a:solidFill>
                  <a:srgbClr val="0070C0"/>
                </a:solidFill>
              </a:rPr>
              <a:t>TWO</a:t>
            </a:r>
            <a:r>
              <a:rPr lang="en-CA" dirty="0"/>
              <a:t> connected file descriptors, and returns </a:t>
            </a:r>
            <a:r>
              <a:rPr lang="en-CA" dirty="0">
                <a:solidFill>
                  <a:srgbClr val="0070C0"/>
                </a:solidFill>
              </a:rPr>
              <a:t>BOTH</a:t>
            </a:r>
            <a:r>
              <a:rPr lang="en-CA" dirty="0"/>
              <a:t> to you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Index 0 = “read” </a:t>
            </a:r>
            <a:r>
              <a:rPr lang="en-CA" dirty="0" smtClean="0"/>
              <a:t>end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Index 1 = “write</a:t>
            </a:r>
            <a:r>
              <a:rPr lang="en-CA" dirty="0" smtClean="0"/>
              <a:t>” write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Creating a Pipe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48067" y="3812263"/>
            <a:ext cx="3388161" cy="2123658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argc,char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)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pipe(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strInfo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:</a:t>
            </a:r>
          </a:p>
          <a:p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read(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BUF_SIZE );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76485" y="4936448"/>
            <a:ext cx="8167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81410" y="4821038"/>
            <a:ext cx="517559" cy="230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84858" y="5251656"/>
            <a:ext cx="4083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81411" y="5136246"/>
            <a:ext cx="491380" cy="230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loud 2"/>
          <p:cNvSpPr/>
          <p:nvPr/>
        </p:nvSpPr>
        <p:spPr>
          <a:xfrm>
            <a:off x="4787492" y="4377155"/>
            <a:ext cx="1382036" cy="134940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55231" y="45286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Pipe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9592" y="4682526"/>
            <a:ext cx="870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Magic</a:t>
            </a:r>
            <a:br>
              <a:rPr lang="en-US" sz="1400" i="1" dirty="0" smtClean="0"/>
            </a:br>
            <a:r>
              <a:rPr lang="en-US" sz="1400" i="1" dirty="0" smtClean="0"/>
              <a:t>happens</a:t>
            </a:r>
            <a:br>
              <a:rPr lang="en-US" sz="1400" i="1" dirty="0" smtClean="0"/>
            </a:br>
            <a:r>
              <a:rPr lang="en-US" sz="1400" i="1" dirty="0" smtClean="0"/>
              <a:t>here</a:t>
            </a:r>
            <a:endParaRPr lang="en-US" sz="1400" i="1" dirty="0"/>
          </a:p>
        </p:txBody>
      </p:sp>
      <p:sp>
        <p:nvSpPr>
          <p:cNvPr id="21" name="Freeform 20"/>
          <p:cNvSpPr/>
          <p:nvPr/>
        </p:nvSpPr>
        <p:spPr>
          <a:xfrm>
            <a:off x="2405849" y="4278455"/>
            <a:ext cx="2139518" cy="311300"/>
          </a:xfrm>
          <a:custGeom>
            <a:avLst/>
            <a:gdLst>
              <a:gd name="connsiteX0" fmla="*/ 0 w 2139518"/>
              <a:gd name="connsiteY0" fmla="*/ 311300 h 311300"/>
              <a:gd name="connsiteX1" fmla="*/ 1731145 w 2139518"/>
              <a:gd name="connsiteY1" fmla="*/ 582 h 311300"/>
              <a:gd name="connsiteX2" fmla="*/ 2139518 w 2139518"/>
              <a:gd name="connsiteY2" fmla="*/ 249157 h 3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9518" h="311300">
                <a:moveTo>
                  <a:pt x="0" y="311300"/>
                </a:moveTo>
                <a:cubicBezTo>
                  <a:pt x="687279" y="161119"/>
                  <a:pt x="1374559" y="10939"/>
                  <a:pt x="1731145" y="582"/>
                </a:cubicBezTo>
                <a:cubicBezTo>
                  <a:pt x="2087731" y="-9775"/>
                  <a:pt x="2113624" y="119691"/>
                  <a:pt x="2139518" y="249157"/>
                </a:cubicBezTo>
              </a:path>
            </a:pathLst>
          </a:custGeom>
          <a:noFill/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5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171852"/>
            <a:ext cx="7697974" cy="47153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Of course, writing and reading to yourself is stunningly pointless…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But… let’s combine it with ‘fork</a:t>
            </a:r>
            <a:r>
              <a:rPr lang="en-CA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Create the pipe first, then fork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Both processes now know about the </a:t>
            </a:r>
            <a:r>
              <a:rPr lang="en-CA" dirty="0" smtClean="0">
                <a:solidFill>
                  <a:srgbClr val="0070C0"/>
                </a:solidFill>
              </a:rPr>
              <a:t>SAME</a:t>
            </a:r>
            <a:r>
              <a:rPr lang="en-CA" dirty="0" smtClean="0"/>
              <a:t> pipe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Pipes and Fork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01338" y="4570868"/>
            <a:ext cx="3388161" cy="161582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argc,char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)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pipe(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339" y="2810612"/>
            <a:ext cx="3388161" cy="161582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argc,char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)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pipe(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19980" y="3502180"/>
            <a:ext cx="517559" cy="230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19981" y="3817388"/>
            <a:ext cx="491380" cy="230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4904663" y="3058297"/>
            <a:ext cx="1382036" cy="134940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93801" y="32097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Pipe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512382" y="3986074"/>
            <a:ext cx="1287332" cy="1704512"/>
          </a:xfrm>
          <a:custGeom>
            <a:avLst/>
            <a:gdLst>
              <a:gd name="connsiteX0" fmla="*/ 44388 w 1189677"/>
              <a:gd name="connsiteY0" fmla="*/ 0 h 1837677"/>
              <a:gd name="connsiteX1" fmla="*/ 1189607 w 1189677"/>
              <a:gd name="connsiteY1" fmla="*/ 1225118 h 1837677"/>
              <a:gd name="connsiteX2" fmla="*/ 0 w 1189677"/>
              <a:gd name="connsiteY2" fmla="*/ 1837677 h 183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677" h="1837677">
                <a:moveTo>
                  <a:pt x="44388" y="0"/>
                </a:moveTo>
                <a:cubicBezTo>
                  <a:pt x="620696" y="459419"/>
                  <a:pt x="1197005" y="918839"/>
                  <a:pt x="1189607" y="1225118"/>
                </a:cubicBezTo>
                <a:cubicBezTo>
                  <a:pt x="1182209" y="1531397"/>
                  <a:pt x="184951" y="1738543"/>
                  <a:pt x="0" y="1837677"/>
                </a:cubicBezTo>
              </a:path>
            </a:pathLst>
          </a:custGeom>
          <a:noFill/>
          <a:ln w="1905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46160" y="5281172"/>
            <a:ext cx="517559" cy="230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46161" y="5596380"/>
            <a:ext cx="491380" cy="230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4930843" y="4837289"/>
            <a:ext cx="1382036" cy="134940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19981" y="49887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Pipe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494625" y="2913377"/>
            <a:ext cx="2237173" cy="747980"/>
          </a:xfrm>
          <a:custGeom>
            <a:avLst/>
            <a:gdLst>
              <a:gd name="connsiteX0" fmla="*/ 0 w 2237173"/>
              <a:gd name="connsiteY0" fmla="*/ 699835 h 747980"/>
              <a:gd name="connsiteX1" fmla="*/ 1100831 w 2237173"/>
              <a:gd name="connsiteY1" fmla="*/ 682079 h 747980"/>
              <a:gd name="connsiteX2" fmla="*/ 1704513 w 2237173"/>
              <a:gd name="connsiteY2" fmla="*/ 60642 h 747980"/>
              <a:gd name="connsiteX3" fmla="*/ 2077375 w 2237173"/>
              <a:gd name="connsiteY3" fmla="*/ 51765 h 747980"/>
              <a:gd name="connsiteX4" fmla="*/ 2237173 w 2237173"/>
              <a:gd name="connsiteY4" fmla="*/ 309217 h 74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173" h="747980">
                <a:moveTo>
                  <a:pt x="0" y="699835"/>
                </a:moveTo>
                <a:cubicBezTo>
                  <a:pt x="408373" y="744223"/>
                  <a:pt x="816746" y="788611"/>
                  <a:pt x="1100831" y="682079"/>
                </a:cubicBezTo>
                <a:cubicBezTo>
                  <a:pt x="1384916" y="575547"/>
                  <a:pt x="1541756" y="165694"/>
                  <a:pt x="1704513" y="60642"/>
                </a:cubicBezTo>
                <a:cubicBezTo>
                  <a:pt x="1867270" y="-44410"/>
                  <a:pt x="1988598" y="10336"/>
                  <a:pt x="2077375" y="51765"/>
                </a:cubicBezTo>
                <a:cubicBezTo>
                  <a:pt x="2166152" y="93194"/>
                  <a:pt x="2210540" y="263349"/>
                  <a:pt x="2237173" y="309217"/>
                </a:cubicBezTo>
              </a:path>
            </a:pathLst>
          </a:custGeom>
          <a:noFill/>
          <a:ln w="1905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55402" y="3986074"/>
            <a:ext cx="1324402" cy="993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are</a:t>
            </a:r>
          </a:p>
          <a:p>
            <a:r>
              <a:rPr lang="en-US" dirty="0" smtClean="0"/>
              <a:t>the </a:t>
            </a:r>
            <a:r>
              <a:rPr lang="en-US" b="1" i="1" u="sng" dirty="0" smtClean="0">
                <a:solidFill>
                  <a:srgbClr val="0070C0"/>
                </a:solidFill>
              </a:rPr>
              <a:t>SAME</a:t>
            </a:r>
          </a:p>
          <a:p>
            <a:r>
              <a:rPr lang="en-US" dirty="0" smtClean="0"/>
              <a:t>pipe!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 flipV="1">
            <a:off x="6312879" y="3932798"/>
            <a:ext cx="842523" cy="550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1"/>
          </p:cNvCxnSpPr>
          <p:nvPr/>
        </p:nvCxnSpPr>
        <p:spPr>
          <a:xfrm flipH="1">
            <a:off x="6312879" y="4483037"/>
            <a:ext cx="842523" cy="65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9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171852"/>
            <a:ext cx="7697974" cy="47153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But having </a:t>
            </a:r>
            <a:r>
              <a:rPr lang="en-CA" dirty="0">
                <a:solidFill>
                  <a:srgbClr val="0070C0"/>
                </a:solidFill>
              </a:rPr>
              <a:t>both</a:t>
            </a:r>
            <a:r>
              <a:rPr lang="en-CA" dirty="0"/>
              <a:t> processes </a:t>
            </a:r>
            <a:r>
              <a:rPr lang="en-CA" dirty="0">
                <a:solidFill>
                  <a:srgbClr val="0070C0"/>
                </a:solidFill>
              </a:rPr>
              <a:t>read the same file descriptor</a:t>
            </a:r>
            <a:r>
              <a:rPr lang="en-CA" dirty="0"/>
              <a:t> is going to </a:t>
            </a:r>
            <a:r>
              <a:rPr lang="en-CA" dirty="0">
                <a:solidFill>
                  <a:srgbClr val="0070C0"/>
                </a:solidFill>
              </a:rPr>
              <a:t>create </a:t>
            </a:r>
            <a:r>
              <a:rPr lang="en-CA" dirty="0" smtClean="0">
                <a:solidFill>
                  <a:srgbClr val="0070C0"/>
                </a:solidFill>
              </a:rPr>
              <a:t>problems!</a:t>
            </a:r>
            <a:endParaRPr lang="en-CA" dirty="0">
              <a:solidFill>
                <a:srgbClr val="0070C0"/>
              </a:solidFill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Ditto for </a:t>
            </a:r>
            <a:r>
              <a:rPr lang="en-CA" dirty="0" smtClean="0"/>
              <a:t>both processes writing </a:t>
            </a:r>
            <a:r>
              <a:rPr lang="en-CA" dirty="0"/>
              <a:t>the same file descriptor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So each process </a:t>
            </a:r>
            <a:r>
              <a:rPr lang="en-CA" dirty="0">
                <a:solidFill>
                  <a:srgbClr val="0070C0"/>
                </a:solidFill>
              </a:rPr>
              <a:t>closes </a:t>
            </a:r>
            <a:r>
              <a:rPr lang="en-CA" dirty="0" smtClean="0">
                <a:solidFill>
                  <a:srgbClr val="0070C0"/>
                </a:solidFill>
              </a:rPr>
              <a:t>a different half </a:t>
            </a:r>
            <a:r>
              <a:rPr lang="en-CA" dirty="0"/>
              <a:t>of </a:t>
            </a:r>
            <a:r>
              <a:rPr lang="en-CA" dirty="0" smtClean="0"/>
              <a:t>their view of the pipe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Closing Unneeded Halves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01337" y="4570868"/>
            <a:ext cx="3388161" cy="161582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  <a:b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 </a:t>
            </a:r>
            <a:r>
              <a:rPr lang="en-US" sz="11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0 ) {</a:t>
            </a:r>
            <a:b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 </a:t>
            </a:r>
            <a:r>
              <a:rPr lang="en-US" sz="1100" b="1" dirty="0" err="1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);</a:t>
            </a:r>
            <a:b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  <a:b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 </a:t>
            </a:r>
            <a:r>
              <a:rPr lang="en-US" sz="11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);</a:t>
            </a:r>
            <a:b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:</a:t>
            </a:r>
            <a: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339" y="2810612"/>
            <a:ext cx="3388161" cy="161582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0 ) {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close( </a:t>
            </a:r>
            <a:r>
              <a:rPr lang="en-US" sz="11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);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: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  <a:b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 </a:t>
            </a:r>
            <a:r>
              <a:rPr lang="en-US" sz="1100" b="1" dirty="0" err="1" smtClean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pipeFDs</a:t>
            </a:r>
            <a:r>
              <a:rPr lang="en-US" sz="1100" b="1" dirty="0" smtClean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);</a:t>
            </a:r>
            <a:br>
              <a:rPr lang="en-US" sz="1100" b="1" dirty="0" smtClean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:</a:t>
            </a:r>
            <a: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b="1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05473" y="5232327"/>
            <a:ext cx="517559" cy="230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05474" y="5547535"/>
            <a:ext cx="491380" cy="230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4890156" y="4788444"/>
            <a:ext cx="1382036" cy="134940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79294" y="493992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Pipe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91796" y="3665345"/>
            <a:ext cx="517559" cy="230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91797" y="3980553"/>
            <a:ext cx="491380" cy="230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4876479" y="3221462"/>
            <a:ext cx="1382036" cy="134940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65617" y="33729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Pipe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55402" y="3986074"/>
            <a:ext cx="1548822" cy="993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can</a:t>
            </a:r>
            <a:br>
              <a:rPr lang="en-US" dirty="0" smtClean="0"/>
            </a:br>
            <a:r>
              <a:rPr lang="en-US" dirty="0" smtClean="0"/>
              <a:t>show as a</a:t>
            </a:r>
            <a:br>
              <a:rPr lang="en-US" dirty="0" smtClean="0"/>
            </a:br>
            <a:r>
              <a:rPr lang="en-US" dirty="0" smtClean="0"/>
              <a:t>single entity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 flipV="1">
            <a:off x="6312880" y="3932800"/>
            <a:ext cx="842522" cy="550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1"/>
          </p:cNvCxnSpPr>
          <p:nvPr/>
        </p:nvCxnSpPr>
        <p:spPr>
          <a:xfrm flipH="1">
            <a:off x="6312880" y="4483037"/>
            <a:ext cx="842522" cy="65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79294" y="395746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X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05473" y="521450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X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605" y="280209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‘W’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6642" y="457086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‘R’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6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7666</TotalTime>
  <Words>1050</Words>
  <Application>Microsoft Office PowerPoint</Application>
  <PresentationFormat>On-screen Show (4:3)</PresentationFormat>
  <Paragraphs>243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CST8234 – C Programming</vt:lpstr>
      <vt:lpstr>Communicating Between Processes</vt:lpstr>
      <vt:lpstr>Interprocess Communication (IPC)</vt:lpstr>
      <vt:lpstr>File-Based IPC</vt:lpstr>
      <vt:lpstr>Virtual Files?</vt:lpstr>
      <vt:lpstr>Pipes</vt:lpstr>
      <vt:lpstr>Creating a Pipe</vt:lpstr>
      <vt:lpstr>Pipes and Fork</vt:lpstr>
      <vt:lpstr>Closing Unneeded Halves</vt:lpstr>
      <vt:lpstr>Closing Unneeded Halves</vt:lpstr>
      <vt:lpstr>Bi-Directional Communications</vt:lpstr>
      <vt:lpstr>Bi-Direction Communications</vt:lpstr>
      <vt:lpstr>Bi-Directional Communications</vt:lpstr>
      <vt:lpstr>Bi-Directional Communications</vt:lpstr>
      <vt:lpstr>Decluttering</vt:lpstr>
      <vt:lpstr>Decluttering</vt:lpstr>
      <vt:lpstr>Decluttering</vt:lpstr>
      <vt:lpstr>Blocking</vt:lpstr>
      <vt:lpstr>Blocking</vt:lpstr>
      <vt:lpstr>Blocking</vt:lpstr>
      <vt:lpstr>Blocking</vt:lpstr>
      <vt:lpstr>Blocking</vt:lpstr>
      <vt:lpstr>Loose Ends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600</cp:revision>
  <dcterms:created xsi:type="dcterms:W3CDTF">2016-12-21T16:02:28Z</dcterms:created>
  <dcterms:modified xsi:type="dcterms:W3CDTF">2017-12-18T19:27:56Z</dcterms:modified>
</cp:coreProperties>
</file>