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05" r:id="rId3"/>
    <p:sldId id="509" r:id="rId4"/>
    <p:sldId id="507" r:id="rId5"/>
    <p:sldId id="508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20" r:id="rId14"/>
    <p:sldId id="521" r:id="rId15"/>
    <p:sldId id="522" r:id="rId16"/>
    <p:sldId id="523" r:id="rId17"/>
    <p:sldId id="524" r:id="rId18"/>
    <p:sldId id="517" r:id="rId19"/>
    <p:sldId id="504" r:id="rId20"/>
    <p:sldId id="526" r:id="rId21"/>
    <p:sldId id="525" r:id="rId22"/>
    <p:sldId id="527" r:id="rId23"/>
    <p:sldId id="518" r:id="rId24"/>
    <p:sldId id="528" r:id="rId25"/>
    <p:sldId id="529" r:id="rId26"/>
    <p:sldId id="530" r:id="rId2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>
      <p:cViewPr varScale="1">
        <p:scale>
          <a:sx n="61" d="100"/>
          <a:sy n="61" d="100"/>
        </p:scale>
        <p:origin x="81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11b – Process Control (External)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22</a:t>
            </a:r>
            <a:r>
              <a:rPr lang="en-US" baseline="30000" dirty="0" smtClean="0"/>
              <a:t>nd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KEY CONCEPT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Because it’s overlaid with your program, the external program has access to the same </a:t>
            </a:r>
            <a:r>
              <a:rPr lang="en-CA" dirty="0" err="1" smtClean="0"/>
              <a:t>globals</a:t>
            </a:r>
            <a:endParaRPr lang="en-CA" dirty="0" smtClean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Clearly,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dirty="0" smtClean="0"/>
              <a:t>’ has no extern declarations to the </a:t>
            </a:r>
            <a:r>
              <a:rPr lang="en-CA" dirty="0" err="1" smtClean="0"/>
              <a:t>globals</a:t>
            </a:r>
            <a:r>
              <a:rPr lang="en-CA" dirty="0" smtClean="0"/>
              <a:t> that your program defined, so can never access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*courses[]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But, it </a:t>
            </a:r>
            <a:r>
              <a:rPr lang="en-CA" dirty="0" smtClean="0">
                <a:solidFill>
                  <a:srgbClr val="0070C0"/>
                </a:solidFill>
              </a:rPr>
              <a:t>can</a:t>
            </a:r>
            <a:r>
              <a:rPr lang="en-CA" dirty="0" smtClean="0"/>
              <a:t> access the system-defined </a:t>
            </a:r>
            <a:r>
              <a:rPr lang="en-CA" dirty="0" err="1" smtClean="0"/>
              <a:t>globals</a:t>
            </a:r>
            <a:r>
              <a:rPr lang="en-CA" dirty="0" smtClean="0"/>
              <a:t>… i.e., </a:t>
            </a:r>
            <a:r>
              <a:rPr lang="en-CA" i="1" u="sng" dirty="0" err="1" smtClean="0">
                <a:solidFill>
                  <a:srgbClr val="0070C0"/>
                </a:solidFill>
              </a:rPr>
              <a:t>stdio</a:t>
            </a:r>
            <a:endParaRPr lang="en-CA" i="1" u="sng" dirty="0" smtClean="0">
              <a:solidFill>
                <a:srgbClr val="0070C0"/>
              </a:solidFill>
            </a:endParaRP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err="1"/>
              <a:t>stdin</a:t>
            </a:r>
            <a:r>
              <a:rPr lang="en-CA" dirty="0"/>
              <a:t> of your program and the </a:t>
            </a:r>
            <a:r>
              <a:rPr lang="en-CA" dirty="0" err="1"/>
              <a:t>execvp</a:t>
            </a:r>
            <a:r>
              <a:rPr lang="en-CA" dirty="0"/>
              <a:t> program are the same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stdout</a:t>
            </a:r>
            <a:r>
              <a:rPr lang="en-CA" dirty="0" smtClean="0"/>
              <a:t> </a:t>
            </a:r>
            <a:r>
              <a:rPr lang="en-CA" dirty="0"/>
              <a:t>of your program and the </a:t>
            </a:r>
            <a:r>
              <a:rPr lang="en-CA" dirty="0" err="1"/>
              <a:t>execvp</a:t>
            </a:r>
            <a:r>
              <a:rPr lang="en-CA" dirty="0"/>
              <a:t> program are the same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– I/O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859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might be thinking “</a:t>
            </a:r>
            <a:r>
              <a:rPr lang="en-CA" i="1" dirty="0" smtClean="0"/>
              <a:t>this could be problematic</a:t>
            </a:r>
            <a:r>
              <a:rPr lang="en-CA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actually, you should be thinking “</a:t>
            </a:r>
            <a:r>
              <a:rPr lang="en-CA" i="1" dirty="0" smtClean="0"/>
              <a:t>this could be powerful!</a:t>
            </a:r>
            <a:r>
              <a:rPr lang="en-CA" dirty="0" smtClean="0"/>
              <a:t>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– I/O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41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 provides a mechanism by which you can redefine file descriptors, i.e., take an existing file descriptor, and replace whatever was behind it with a new thing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fdTarget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fdNew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will</a:t>
            </a:r>
          </a:p>
          <a:p>
            <a:pPr lvl="1" indent="0">
              <a:buNone/>
            </a:pPr>
            <a:r>
              <a:rPr lang="en-CA" dirty="0" smtClean="0"/>
              <a:t>1. Call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CA" dirty="0" smtClean="0"/>
              <a:t>’ the current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fdTarget</a:t>
            </a:r>
            <a:r>
              <a:rPr lang="en-CA" dirty="0" smtClean="0"/>
              <a:t>’,</a:t>
            </a:r>
          </a:p>
          <a:p>
            <a:pPr lvl="1" indent="0">
              <a:buNone/>
            </a:pPr>
            <a:r>
              <a:rPr lang="en-CA" dirty="0" smtClean="0"/>
              <a:t>2. Redefine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fdTarget</a:t>
            </a:r>
            <a:r>
              <a:rPr lang="en-CA" dirty="0" smtClean="0"/>
              <a:t>’ as being whatever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fdNew</a:t>
            </a:r>
            <a:r>
              <a:rPr lang="en-CA" dirty="0" smtClean="0"/>
              <a:t>’ is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6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70092" y="12319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For example, let’s consider an example with a forked processes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dup2( 0,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sort", "sort", 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Here, our child is going to become ‘sort’ (because that’s what we are about to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close down </a:t>
            </a:r>
            <a:r>
              <a:rPr lang="en-CA" dirty="0" err="1" smtClean="0"/>
              <a:t>stdin</a:t>
            </a:r>
            <a:r>
              <a:rPr lang="en-CA" dirty="0" smtClean="0"/>
              <a:t> (always uses file descriptor 0) and we then fool our child process into thinking that the </a:t>
            </a:r>
            <a:r>
              <a:rPr lang="en-CA" dirty="0" smtClean="0">
                <a:solidFill>
                  <a:srgbClr val="0070C0"/>
                </a:solidFill>
              </a:rPr>
              <a:t>readable side of our pipe </a:t>
            </a:r>
            <a:r>
              <a:rPr lang="en-CA" dirty="0" smtClean="0"/>
              <a:t>is actually file descriptor 0 (</a:t>
            </a:r>
            <a:r>
              <a:rPr lang="en-CA" dirty="0" err="1" smtClean="0"/>
              <a:t>a.k.a</a:t>
            </a:r>
            <a:r>
              <a:rPr lang="en-CA" dirty="0" smtClean="0"/>
              <a:t>, what ‘sort’ thinks is </a:t>
            </a:r>
            <a:r>
              <a:rPr lang="en-CA" dirty="0" err="1" smtClean="0"/>
              <a:t>stdin</a:t>
            </a:r>
            <a:r>
              <a:rPr lang="en-C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whatever the parent writes to the writable side of our pipe, is now fed into ‘sort’!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57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2319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Or, we could have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fork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dup2(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pipeIDs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“ls",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"sort",</a:t>
            </a: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“-al", NULL );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Here, our child is going to become ‘ls’ (because that’s what we are about to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close down </a:t>
            </a:r>
            <a:r>
              <a:rPr lang="en-CA" dirty="0" err="1" smtClean="0"/>
              <a:t>stdout</a:t>
            </a:r>
            <a:r>
              <a:rPr lang="en-CA" dirty="0" smtClean="0"/>
              <a:t> (always uses file descriptor 1) and we then fool our child process into thinking that the </a:t>
            </a:r>
            <a:r>
              <a:rPr lang="en-CA" dirty="0" smtClean="0">
                <a:solidFill>
                  <a:srgbClr val="0070C0"/>
                </a:solidFill>
              </a:rPr>
              <a:t>writable side of our pipe </a:t>
            </a:r>
            <a:r>
              <a:rPr lang="en-CA" dirty="0" smtClean="0"/>
              <a:t>is actually file descriptor 1 (</a:t>
            </a:r>
            <a:r>
              <a:rPr lang="en-CA" dirty="0" err="1" smtClean="0"/>
              <a:t>a.k.a</a:t>
            </a:r>
            <a:r>
              <a:rPr lang="en-CA" dirty="0" smtClean="0"/>
              <a:t>, what ‘ls’ thinks is </a:t>
            </a:r>
            <a:r>
              <a:rPr lang="en-CA" dirty="0" err="1" smtClean="0"/>
              <a:t>stdout</a:t>
            </a:r>
            <a:r>
              <a:rPr lang="en-CA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whatever the </a:t>
            </a:r>
            <a:r>
              <a:rPr lang="en-CA" dirty="0" smtClean="0"/>
              <a:t>‘ls’ outputs goes to </a:t>
            </a:r>
            <a:r>
              <a:rPr lang="en-CA" dirty="0"/>
              <a:t>the writable side of our pipe, </a:t>
            </a:r>
            <a:r>
              <a:rPr lang="en-CA" dirty="0" smtClean="0"/>
              <a:t>where it is now readable from the parent!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218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2319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get more complex</a:t>
            </a:r>
            <a:r>
              <a:rPr lang="en-US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could create two pipes for </a:t>
            </a:r>
            <a:r>
              <a:rPr lang="en-US" dirty="0" smtClean="0">
                <a:solidFill>
                  <a:srgbClr val="0070C0"/>
                </a:solidFill>
              </a:rPr>
              <a:t>bidirectional communication</a:t>
            </a:r>
            <a:r>
              <a:rPr lang="en-US" dirty="0" smtClean="0"/>
              <a:t>, then you could have a child process that execs the ‘grep’ command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gets its ‘</a:t>
            </a:r>
            <a:r>
              <a:rPr lang="en-US" dirty="0" err="1" smtClean="0"/>
              <a:t>stdin</a:t>
            </a:r>
            <a:r>
              <a:rPr lang="en-US" dirty="0" smtClean="0"/>
              <a:t>’ from the readable side of our P2C pipe, and its output is stuffed into writeable side of our C2P pipe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now we can have our parent process write stuff to a pipe, and read back the grepped result!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don’t have to code our own filtering functions!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238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2319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 sometimes there are simpler ways to get things done</a:t>
            </a:r>
            <a:br>
              <a:rPr lang="en-US" dirty="0" smtClean="0"/>
            </a:b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popen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*command, 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*mode );</a:t>
            </a:r>
          </a:p>
          <a:p>
            <a:pPr lvl="1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This </a:t>
            </a:r>
            <a:r>
              <a:rPr lang="fr-FR" dirty="0" err="1" smtClean="0"/>
              <a:t>actually</a:t>
            </a:r>
            <a:r>
              <a:rPr lang="fr-FR" dirty="0" smtClean="0"/>
              <a:t> </a:t>
            </a:r>
            <a:r>
              <a:rPr lang="fr-FR" dirty="0" err="1" smtClean="0"/>
              <a:t>implements</a:t>
            </a:r>
            <a:r>
              <a:rPr lang="fr-FR" dirty="0" smtClean="0"/>
              <a:t> a ‘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fr-FR" dirty="0" smtClean="0"/>
              <a:t>’, and ‘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/>
              <a:t>’ and wraps the </a:t>
            </a:r>
            <a:r>
              <a:rPr lang="fr-FR" dirty="0" err="1" smtClean="0"/>
              <a:t>pipe’s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r>
              <a:rPr lang="fr-FR" dirty="0" smtClean="0"/>
              <a:t> file </a:t>
            </a:r>
            <a:r>
              <a:rPr lang="fr-FR" dirty="0" err="1" smtClean="0"/>
              <a:t>descriptor</a:t>
            </a:r>
            <a:r>
              <a:rPr lang="fr-FR" dirty="0" smtClean="0"/>
              <a:t> in a ‘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fdopen</a:t>
            </a:r>
            <a:r>
              <a:rPr lang="fr-FR" dirty="0" smtClean="0"/>
              <a:t>’,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deal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stream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70C0"/>
                </a:solidFill>
              </a:rPr>
              <a:t>This </a:t>
            </a:r>
            <a:r>
              <a:rPr lang="fr-FR" dirty="0" err="1" smtClean="0">
                <a:solidFill>
                  <a:srgbClr val="0070C0"/>
                </a:solidFill>
              </a:rPr>
              <a:t>is</a:t>
            </a:r>
            <a:r>
              <a:rPr lang="fr-FR" dirty="0" smtClean="0">
                <a:solidFill>
                  <a:srgbClr val="0070C0"/>
                </a:solidFill>
              </a:rPr>
              <a:t> a </a:t>
            </a:r>
            <a:r>
              <a:rPr lang="fr-FR" dirty="0" err="1" smtClean="0">
                <a:solidFill>
                  <a:srgbClr val="0070C0"/>
                </a:solidFill>
              </a:rPr>
              <a:t>much</a:t>
            </a:r>
            <a:r>
              <a:rPr lang="fr-FR" dirty="0" smtClean="0">
                <a:solidFill>
                  <a:srgbClr val="0070C0"/>
                </a:solidFill>
              </a:rPr>
              <a:t>, </a:t>
            </a:r>
            <a:r>
              <a:rPr lang="fr-FR" i="1" dirty="0" err="1" smtClean="0">
                <a:solidFill>
                  <a:srgbClr val="0070C0"/>
                </a:solidFill>
              </a:rPr>
              <a:t>much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easier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way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to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input </a:t>
            </a:r>
            <a:r>
              <a:rPr lang="fr-FR" dirty="0" err="1" smtClean="0"/>
              <a:t>from</a:t>
            </a:r>
            <a:r>
              <a:rPr lang="fr-FR" dirty="0" smtClean="0"/>
              <a:t> system </a:t>
            </a:r>
            <a:r>
              <a:rPr lang="fr-FR" dirty="0" err="1" smtClean="0"/>
              <a:t>commands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 smtClean="0"/>
              <a:t>.,  ‘</a:t>
            </a:r>
            <a:r>
              <a:rPr lang="fr-FR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  <a:r>
              <a:rPr lang="fr-FR" dirty="0" smtClean="0"/>
              <a:t>’)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721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2319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get more complex</a:t>
            </a:r>
            <a:r>
              <a:rPr lang="en-US" dirty="0" smtClean="0"/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could create </a:t>
            </a:r>
            <a:r>
              <a:rPr lang="en-CA" dirty="0" smtClean="0"/>
              <a:t>multiple pipes to exec things like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 |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fgrep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 | cut –c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you have to fork multiple processes (one for each of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fgrep</a:t>
            </a:r>
            <a:r>
              <a:rPr lang="en-CA" dirty="0" smtClean="0"/>
              <a:t>’ and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CA" dirty="0" smtClean="0"/>
              <a:t>’), and then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CA" dirty="0" smtClean="0"/>
              <a:t> the </a:t>
            </a:r>
            <a:r>
              <a:rPr lang="en-CA" dirty="0" err="1" smtClean="0"/>
              <a:t>stdin</a:t>
            </a:r>
            <a:r>
              <a:rPr lang="en-CA" dirty="0" smtClean="0"/>
              <a:t>/</a:t>
            </a:r>
            <a:r>
              <a:rPr lang="en-CA" dirty="0" err="1" smtClean="0"/>
              <a:t>stdout</a:t>
            </a:r>
            <a:r>
              <a:rPr lang="en-CA" dirty="0" smtClean="0"/>
              <a:t> for each program with pipes such that the </a:t>
            </a:r>
            <a:r>
              <a:rPr lang="en-CA" dirty="0" err="1" smtClean="0"/>
              <a:t>stdout</a:t>
            </a:r>
            <a:r>
              <a:rPr lang="en-CA" dirty="0" smtClean="0"/>
              <a:t> of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  <a:r>
              <a:rPr lang="en-CA" dirty="0" smtClean="0"/>
              <a:t>’ becomes the input of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fgrep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java</a:t>
            </a:r>
            <a:r>
              <a:rPr lang="en-CA" dirty="0" smtClean="0"/>
              <a:t>’, whose </a:t>
            </a:r>
            <a:r>
              <a:rPr lang="en-CA" dirty="0" err="1" smtClean="0"/>
              <a:t>stdout</a:t>
            </a:r>
            <a:r>
              <a:rPr lang="en-CA" dirty="0" smtClean="0"/>
              <a:t> becomes the input of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 -c 3</a:t>
            </a:r>
            <a:r>
              <a:rPr lang="en-CA" dirty="0" smtClean="0"/>
              <a:t>’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Duplicating File Descriptors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30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feel the need (yes!) to print out helpful error messages when something goes wrong, you can do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“Error reading input: %d\n”,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‘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 just returns a number (not very helpful)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Luckily,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 );</a:t>
            </a:r>
            <a:r>
              <a:rPr lang="en-CA" dirty="0" smtClean="0"/>
              <a:t>’ gives you meaningful string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“Error reading input: 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Or, a short form is to use ‘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CA" sz="14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strPrefix</a:t>
            </a:r>
            <a:r>
              <a:rPr lang="en-CA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r>
              <a:rPr lang="en-CA" dirty="0" smtClean="0"/>
              <a:t>’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“Error reading input</a:t>
            </a:r>
            <a:r>
              <a:rPr lang="en-CA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” );</a:t>
            </a:r>
            <a:endParaRPr lang="en-CA" sz="14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Uses ‘</a:t>
            </a:r>
            <a:r>
              <a:rPr lang="en-CA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CA" dirty="0" smtClean="0"/>
              <a:t>’, outputs to </a:t>
            </a:r>
            <a:r>
              <a:rPr lang="en-CA" dirty="0" err="1" smtClean="0"/>
              <a:t>stdout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Better Error Reporting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86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find out your own process ID by calling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find out your parent’s process ID by calling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does a process know its parent?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processes belong to a “Process Group” 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getpgid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smtClean="0"/>
              <a:t>))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Process group knows which is the root process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Getting PID’s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07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way to launch an external program from within a C Program is through the ‘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dirty="0" smtClean="0"/>
              <a:t>’ family of functions,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*arg1, char *arg2, … );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all variants of ‘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dirty="0" smtClean="0"/>
              <a:t>’, the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dirty="0" smtClean="0"/>
              <a:t>’ parameter is the name of the program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60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process can terminate themselves, by calling ‘exit()’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one process can terminate another via 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kill(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 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sv-SE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&lt;signal.h&gt;</a:t>
            </a:r>
            <a:br>
              <a:rPr lang="sv-SE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rc = kill( childPID, SIGUSR1 );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Note, the </a:t>
            </a:r>
            <a:r>
              <a:rPr lang="en-CA" dirty="0" smtClean="0"/>
              <a:t>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dirty="0" smtClean="0"/>
              <a:t>’ parameter isn’t just a single process ID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&gt; 0 – the specific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0 – all processes in my process group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-1 – all processes (that you’re permitted to send signals to)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&lt; -1 – all processes in the process group identified by ‘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Note that despite its ominous name, </a:t>
            </a:r>
            <a:r>
              <a:rPr lang="en-CA" sz="1600" dirty="0" smtClean="0"/>
              <a:t>‘ </a:t>
            </a:r>
            <a:r>
              <a:rPr lang="sv-SE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sv-SE" dirty="0" smtClean="0"/>
              <a:t>’ actually just sends a code... one of which is an instruction to terminate (SIGUSR1).  But it also could be suspend, resume,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Terminating a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048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also wait for a process to terminate, using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 NULL 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Block until the child process dies, then unblock the parent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happens if you have multiple child processes?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Wait / </a:t>
            </a:r>
            <a:r>
              <a:rPr lang="en-CA" dirty="0" err="1" smtClean="0"/>
              <a:t>waitpid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31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More flexibility </a:t>
            </a:r>
            <a:r>
              <a:rPr lang="en-CA" dirty="0"/>
              <a:t>with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statloc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Returns the process ID of the child that 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dirty="0" smtClean="0"/>
              <a:t>’ parameter can be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&gt; 0 – the specific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0 – all processes in my process group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-1 – all processes (that you’re permitted to send signals to)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&lt; -1 – all processes in the process group identified by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Takes a pointer to a memory location that will store the exit status of he dead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CA" dirty="0" smtClean="0"/>
              <a:t>’ parameter control blocking (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CA" dirty="0" smtClean="0"/>
              <a:t>) /non-blocking (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WNOHANG</a:t>
            </a:r>
            <a:r>
              <a:rPr lang="en-CA" dirty="0" smtClean="0"/>
              <a:t>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Wait / </a:t>
            </a:r>
            <a:r>
              <a:rPr lang="en-CA" dirty="0" err="1" smtClean="0"/>
              <a:t>waitpid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95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 allows you respond interactively to messages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if one process (or the user at the keyboard!) sends a message via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CA" dirty="0" smtClean="0"/>
              <a:t>’ to another process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to detect and react?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register a </a:t>
            </a:r>
            <a:r>
              <a:rPr lang="en-CA" dirty="0" smtClean="0">
                <a:solidFill>
                  <a:srgbClr val="0070C0"/>
                </a:solidFill>
              </a:rPr>
              <a:t>handler</a:t>
            </a:r>
            <a:r>
              <a:rPr lang="en-CA" dirty="0" smtClean="0"/>
              <a:t> via the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dirty="0" smtClean="0"/>
              <a:t>’ function call, i.e</a:t>
            </a:r>
            <a:r>
              <a:rPr lang="en-CA" dirty="0" smtClean="0"/>
              <a:t>.,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(*signal(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sig, void (*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Signalling and Responding to Interrupts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282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WTF?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Let’s break this down…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(*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sig,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(*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^^^^^^ name     ^^^^^^^^^^^^^^^^^ handler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We have a </a:t>
            </a:r>
            <a:r>
              <a:rPr lang="en-CA" dirty="0" smtClean="0"/>
              <a:t>function called </a:t>
            </a:r>
            <a:r>
              <a:rPr lang="en-CA" dirty="0"/>
              <a:t>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dirty="0"/>
              <a:t>’ that takes </a:t>
            </a:r>
            <a:r>
              <a:rPr lang="en-CA" dirty="0" smtClean="0"/>
              <a:t>an </a:t>
            </a:r>
            <a:r>
              <a:rPr lang="en-CA" dirty="0"/>
              <a:t>integer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CA" dirty="0"/>
              <a:t>’ and a function </a:t>
            </a:r>
            <a:r>
              <a:rPr lang="en-CA" dirty="0" smtClean="0"/>
              <a:t>pointer… that takes an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/>
              <a:t> and has a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CA" dirty="0" smtClean="0"/>
              <a:t> return type.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This function pointer is your </a:t>
            </a:r>
            <a:r>
              <a:rPr lang="en-CA" dirty="0" smtClean="0">
                <a:solidFill>
                  <a:srgbClr val="0070C0"/>
                </a:solidFill>
              </a:rPr>
              <a:t>handler</a:t>
            </a:r>
            <a:br>
              <a:rPr lang="en-CA" dirty="0" smtClean="0">
                <a:solidFill>
                  <a:srgbClr val="0070C0"/>
                </a:solidFill>
              </a:rPr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mySigHandler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signum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Caught signal %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signum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 SIGINT,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mySigHandler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Signalling and Responding to Interrupts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45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Let’s break this down further…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(*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(*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^^^^^^^                                  ^^^^^^</a:t>
            </a: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i.e.,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dirty="0" smtClean="0"/>
              <a:t>’ returns a function pointer (to a function that takes an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 smtClean="0"/>
              <a:t> and has a return type of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CA" dirty="0" smtClean="0"/>
              <a:t>)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/>
              <a:t>I.e., it returns the previous function that was designated as the handler for this signal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Signalling and Responding to Interrupts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1526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Unfortunately, we’re not going to have time to explore these fully… but this are key concepts for RTOS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file them away because they’re going to come again in your schooling!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Signalling and Responding to Interrupts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the function name contains an </a:t>
            </a:r>
            <a:r>
              <a:rPr lang="en-CA" dirty="0" smtClean="0"/>
              <a:t>‘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A" dirty="0" smtClean="0"/>
              <a:t>’ </a:t>
            </a:r>
            <a:r>
              <a:rPr lang="en-CA" dirty="0"/>
              <a:t>(e.g., 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/>
              <a:t>’ vs. 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CA" dirty="0"/>
              <a:t>’), the function </a:t>
            </a:r>
            <a:r>
              <a:rPr lang="en-CA" dirty="0" smtClean="0"/>
              <a:t>use an array of pointers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E.g., </a:t>
            </a:r>
            <a:endParaRPr lang="en-CA" sz="16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char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info contained in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CA" dirty="0" smtClean="0"/>
              <a:t>’ is basically identical to the </a:t>
            </a:r>
            <a:r>
              <a:rPr lang="en-CA" dirty="0" err="1" smtClean="0"/>
              <a:t>the</a:t>
            </a:r>
            <a:r>
              <a:rPr lang="en-CA" dirty="0" smtClean="0"/>
              <a:t> information we get in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 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)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CA" dirty="0" smtClean="0"/>
              <a:t>’ is the </a:t>
            </a:r>
            <a:r>
              <a:rPr lang="en-CA" dirty="0" smtClean="0">
                <a:solidFill>
                  <a:srgbClr val="0070C0"/>
                </a:solidFill>
              </a:rPr>
              <a:t>name</a:t>
            </a:r>
            <a:r>
              <a:rPr lang="en-CA" dirty="0" smtClean="0"/>
              <a:t> of the </a:t>
            </a:r>
            <a:r>
              <a:rPr lang="en-CA" dirty="0" err="1" smtClean="0"/>
              <a:t>the</a:t>
            </a:r>
            <a:r>
              <a:rPr lang="en-CA" dirty="0" smtClean="0"/>
              <a:t> program (same as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dirty="0" smtClean="0"/>
              <a:t>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remainder of the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CA" dirty="0" smtClean="0"/>
              <a:t>’ values are the arguments that will be passed in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93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70C0"/>
                </a:solidFill>
              </a:rPr>
              <a:t>Note the use of a NULL terminator!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is different from how our ‘main’ is called, where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CA" dirty="0" smtClean="0"/>
              <a:t>’ tells us how many arguments are in ‘</a:t>
            </a:r>
            <a:r>
              <a:rPr lang="en-CA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CA" dirty="0" smtClean="0"/>
              <a:t>’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93002"/>
              </p:ext>
            </p:extLst>
          </p:nvPr>
        </p:nvGraphicFramePr>
        <p:xfrm>
          <a:off x="1013460" y="177954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“lab6”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“-e"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“rank”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“-r”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argv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the function name contains an ‘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 smtClean="0"/>
              <a:t>’ (e.g.,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/>
              <a:t>’ vs.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CA" dirty="0" smtClean="0"/>
              <a:t>’), the function uses </a:t>
            </a:r>
            <a:r>
              <a:rPr lang="en-CA" dirty="0" err="1" smtClean="0">
                <a:solidFill>
                  <a:srgbClr val="0070C0"/>
                </a:solidFill>
              </a:rPr>
              <a:t>varargs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to specify the arguments directly as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“lab6”, “lab6”, “-e”, “-s”, “rank”, “-r” 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variable </a:t>
            </a:r>
            <a:r>
              <a:rPr lang="en-CA" dirty="0" err="1" smtClean="0"/>
              <a:t>paramaters</a:t>
            </a:r>
            <a:r>
              <a:rPr lang="en-CA" dirty="0" smtClean="0"/>
              <a:t> will get converted to the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CA" dirty="0" smtClean="0"/>
              <a:t>’ elements that will be passed to the external program’s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CA" dirty="0" smtClean="0"/>
              <a:t>’ function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2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Which to use… the ‘L’ or ‘V’ variants?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Either is fine…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if you don’t know the number of arguments at </a:t>
            </a:r>
            <a:r>
              <a:rPr lang="en-CA" dirty="0" smtClean="0">
                <a:solidFill>
                  <a:srgbClr val="0070C0"/>
                </a:solidFill>
              </a:rPr>
              <a:t>compile time</a:t>
            </a:r>
            <a:r>
              <a:rPr lang="en-CA" dirty="0" smtClean="0"/>
              <a:t>, then you </a:t>
            </a:r>
            <a:r>
              <a:rPr lang="en-CA" dirty="0" smtClean="0">
                <a:solidFill>
                  <a:srgbClr val="0070C0"/>
                </a:solidFill>
              </a:rPr>
              <a:t>can’t use</a:t>
            </a:r>
            <a:r>
              <a:rPr lang="en-CA" dirty="0" smtClean="0"/>
              <a:t> the ‘L’ variants</a:t>
            </a:r>
          </a:p>
          <a:p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31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dirty="0" smtClean="0"/>
              <a:t>’ variants (e.g.,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CA" dirty="0" smtClean="0"/>
              <a:t>’ vs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CA" dirty="0" smtClean="0"/>
              <a:t>’, or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</a:t>
            </a:r>
            <a:r>
              <a:rPr lang="en-CA" dirty="0" smtClean="0"/>
              <a:t>’ vs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CA" dirty="0" smtClean="0"/>
              <a:t>’)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the system’s PATH environment variable to find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CA" dirty="0" smtClean="0"/>
              <a:t>’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if using a system command (‘grep’ or ‘sort’ or ‘ls’) that might be installed in different locations on different target machines, but is generally known to exist, then you can just call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“ls”, “-al” );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if it’s a file that’s part of your distribution, and is unlikely to be on the default search path, then you’ll need to specify the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Either absolute or relative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“../bin/setup.exe”, “-q”, “-f” )</a:t>
            </a:r>
          </a:p>
          <a:p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50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‘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/>
              <a:t>’ variants (e.g., 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CA" dirty="0" smtClean="0"/>
              <a:t>’ vs ‘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dirty="0" smtClean="0"/>
              <a:t>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pass in a bunch of </a:t>
            </a:r>
            <a:r>
              <a:rPr lang="en-CA" dirty="0" err="1" smtClean="0"/>
              <a:t>args</a:t>
            </a:r>
            <a:r>
              <a:rPr lang="en-CA" dirty="0" smtClean="0"/>
              <a:t> that will be added to the external program’s ENVIRONMENT before execution, e.g., you can pass in AWS API paths and keys</a:t>
            </a:r>
          </a:p>
          <a:p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- Variants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2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named external program is </a:t>
            </a:r>
            <a:r>
              <a:rPr lang="en-CA" dirty="0" smtClean="0">
                <a:solidFill>
                  <a:srgbClr val="0070C0"/>
                </a:solidFill>
              </a:rPr>
              <a:t>overlaid</a:t>
            </a:r>
            <a:r>
              <a:rPr lang="en-CA" dirty="0" smtClean="0"/>
              <a:t> in with the program’s TEXT segment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the </a:t>
            </a:r>
            <a:r>
              <a:rPr lang="en-CA" dirty="0" smtClean="0">
                <a:solidFill>
                  <a:srgbClr val="0070C0"/>
                </a:solidFill>
              </a:rPr>
              <a:t>loader</a:t>
            </a:r>
            <a:r>
              <a:rPr lang="en-CA" dirty="0" smtClean="0"/>
              <a:t> merges the text spaces of both your program and the external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basically calls the external program as a function</a:t>
            </a:r>
          </a:p>
          <a:p>
            <a:endParaRPr lang="en-CA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Running External Programs – How Does it Work?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1477</Words>
  <Application>Microsoft Office PowerPoint</Application>
  <PresentationFormat>On-screen Show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CST8234 – C Programming</vt:lpstr>
      <vt:lpstr>Running External Programs</vt:lpstr>
      <vt:lpstr>Running External Programs - Variants</vt:lpstr>
      <vt:lpstr>Running External Programs - Variants</vt:lpstr>
      <vt:lpstr>Running External Programs - Variants</vt:lpstr>
      <vt:lpstr>Running External Programs - Variants</vt:lpstr>
      <vt:lpstr>Running External Programs - Variants</vt:lpstr>
      <vt:lpstr>Running External Programs - Variants</vt:lpstr>
      <vt:lpstr>Running External Programs – How Does it Work?</vt:lpstr>
      <vt:lpstr>Running External Programs – I/O</vt:lpstr>
      <vt:lpstr>Running External Programs – I/O</vt:lpstr>
      <vt:lpstr>Duplicating File Descriptors</vt:lpstr>
      <vt:lpstr>Duplicating File Descriptors</vt:lpstr>
      <vt:lpstr>Duplicating File Descriptors</vt:lpstr>
      <vt:lpstr>Duplicating File Descriptors</vt:lpstr>
      <vt:lpstr>Duplicating File Descriptors</vt:lpstr>
      <vt:lpstr>Duplicating File Descriptors</vt:lpstr>
      <vt:lpstr>Better Error Reporting</vt:lpstr>
      <vt:lpstr>Getting PID’s</vt:lpstr>
      <vt:lpstr>Terminating a Process</vt:lpstr>
      <vt:lpstr>Wait / waitpid</vt:lpstr>
      <vt:lpstr>Wait / waitpid</vt:lpstr>
      <vt:lpstr>Signalling and Responding to Interrupts</vt:lpstr>
      <vt:lpstr>Signalling and Responding to Interrupts</vt:lpstr>
      <vt:lpstr>Signalling and Responding to Interrupts</vt:lpstr>
      <vt:lpstr>Signalling and Responding to Interrupts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623</cp:revision>
  <dcterms:created xsi:type="dcterms:W3CDTF">2016-12-21T16:02:28Z</dcterms:created>
  <dcterms:modified xsi:type="dcterms:W3CDTF">2017-12-22T18:49:31Z</dcterms:modified>
</cp:coreProperties>
</file>